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3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2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5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3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7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3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4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2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B453E7-1753-4BA5-869B-801E362CCAF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FCBC5F-3B09-47AE-8E21-A92595FDB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Homework, Phonics and SATs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reading papers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Reading Paper 1 </a:t>
            </a:r>
            <a:r>
              <a:rPr lang="en-GB" dirty="0" smtClean="0"/>
              <a:t>:pupils to read a short piece of text and respond to questions on the same </a:t>
            </a:r>
            <a:r>
              <a:rPr lang="en-GB" dirty="0" smtClean="0"/>
              <a:t>page </a:t>
            </a:r>
            <a:r>
              <a:rPr lang="en-GB" dirty="0" smtClean="0"/>
              <a:t>(approximately 25 mins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Reading Paper 2 </a:t>
            </a:r>
            <a:r>
              <a:rPr lang="en-GB" dirty="0" smtClean="0"/>
              <a:t>: pupils to read an extended text, then answer in a separate booklet (approximately 35 mins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0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/>
          <a:lstStyle/>
          <a:p>
            <a:r>
              <a:rPr lang="en-GB" dirty="0" smtClean="0"/>
              <a:t>What is SPAG?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64407"/>
            <a:ext cx="9601196" cy="411146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Spelling, punctuation and grammar (</a:t>
            </a:r>
            <a:r>
              <a:rPr lang="en-GB" dirty="0" smtClean="0">
                <a:solidFill>
                  <a:srgbClr val="FF0000"/>
                </a:solidFill>
              </a:rPr>
              <a:t>non-statutory, </a:t>
            </a:r>
            <a:r>
              <a:rPr lang="en-GB" dirty="0" smtClean="0">
                <a:solidFill>
                  <a:srgbClr val="FF0000"/>
                </a:solidFill>
              </a:rPr>
              <a:t>but completed at </a:t>
            </a:r>
            <a:r>
              <a:rPr lang="en-GB" dirty="0" err="1" smtClean="0">
                <a:solidFill>
                  <a:srgbClr val="FF0000"/>
                </a:solidFill>
              </a:rPr>
              <a:t>Etchells</a:t>
            </a:r>
            <a:r>
              <a:rPr lang="en-GB" dirty="0" smtClean="0">
                <a:solidFill>
                  <a:srgbClr val="FF0000"/>
                </a:solidFill>
              </a:rPr>
              <a:t> and all of our local cluster Schools)</a:t>
            </a:r>
          </a:p>
          <a:p>
            <a:endParaRPr lang="en-GB" dirty="0"/>
          </a:p>
          <a:p>
            <a:r>
              <a:rPr lang="en-GB" dirty="0" smtClean="0"/>
              <a:t>Spelling test : 20 words are tested, to assess understanding of common English spelling rules and patterns (approx. 10 minutes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Punctuation and Grammar : a written test to check knowledge of past and present tense/ parts of speech </a:t>
            </a:r>
            <a:r>
              <a:rPr lang="en-GB" sz="1700" dirty="0" smtClean="0">
                <a:solidFill>
                  <a:srgbClr val="FF0000"/>
                </a:solidFill>
              </a:rPr>
              <a:t>(nouns, verb, adjectives and adverbs)/ </a:t>
            </a:r>
            <a:r>
              <a:rPr lang="en-GB" dirty="0" smtClean="0"/>
              <a:t>types of sentence </a:t>
            </a:r>
            <a:r>
              <a:rPr lang="en-GB" sz="1600" dirty="0" smtClean="0">
                <a:solidFill>
                  <a:srgbClr val="FF0000"/>
                </a:solidFill>
              </a:rPr>
              <a:t>(statement/question/exclamation and command)/ </a:t>
            </a:r>
            <a:r>
              <a:rPr lang="en-GB" dirty="0" smtClean="0"/>
              <a:t>grammar and </a:t>
            </a:r>
            <a:r>
              <a:rPr lang="en-GB" dirty="0" smtClean="0"/>
              <a:t>punctuation </a:t>
            </a:r>
            <a:r>
              <a:rPr lang="en-GB" dirty="0" smtClean="0"/>
              <a:t>(approximately 20 minutes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 be read to </a:t>
            </a:r>
            <a:r>
              <a:rPr lang="en-GB" dirty="0" smtClean="0"/>
              <a:t>pupils.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8490"/>
            <a:ext cx="9601196" cy="811369"/>
          </a:xfrm>
        </p:spPr>
        <p:txBody>
          <a:bodyPr>
            <a:normAutofit/>
          </a:bodyPr>
          <a:lstStyle/>
          <a:p>
            <a:r>
              <a:rPr lang="en-GB" dirty="0" smtClean="0"/>
              <a:t>What happens to the scores?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285"/>
            <a:ext cx="10515600" cy="4399678"/>
          </a:xfrm>
        </p:spPr>
        <p:txBody>
          <a:bodyPr/>
          <a:lstStyle/>
          <a:p>
            <a:r>
              <a:rPr lang="en-GB" dirty="0" smtClean="0"/>
              <a:t>These are used to support teacher assessment (TA) at the end of the </a:t>
            </a:r>
            <a:r>
              <a:rPr lang="en-GB" dirty="0" smtClean="0"/>
              <a:t>year.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Total scores are calculated from the 2 maths papers and from the two reading papers.</a:t>
            </a:r>
          </a:p>
          <a:p>
            <a:endParaRPr lang="en-GB" dirty="0"/>
          </a:p>
          <a:p>
            <a:r>
              <a:rPr lang="en-GB" dirty="0" smtClean="0"/>
              <a:t>No scores or tests are sent </a:t>
            </a:r>
            <a:r>
              <a:rPr lang="en-GB" dirty="0" smtClean="0"/>
              <a:t>away.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Teachers will use the scores to provide the government with a ‘scale’ score (where 100 is the standard that most children will be expected to make, a scale score of below 100 will indicate that a child has not yet met the expected standard for Year 2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0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421" y="548896"/>
            <a:ext cx="9601196" cy="71027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can you do to help? - maths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64301"/>
            <a:ext cx="9601196" cy="46466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Boost with number </a:t>
            </a:r>
            <a:r>
              <a:rPr lang="en-GB" dirty="0" smtClean="0"/>
              <a:t>practice.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Count on and back in ones and tens from ANY number (through 100</a:t>
            </a:r>
            <a:r>
              <a:rPr lang="en-GB" dirty="0" smtClean="0"/>
              <a:t>).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Practise tables (2x 5x 10x) and related division </a:t>
            </a:r>
            <a:r>
              <a:rPr lang="en-GB" dirty="0" smtClean="0"/>
              <a:t>facts.</a:t>
            </a:r>
            <a:endParaRPr lang="en-GB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Learn 2D and 3D shape names and find examples around </a:t>
            </a:r>
            <a:r>
              <a:rPr lang="en-GB" dirty="0" smtClean="0"/>
              <a:t>you.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Practise telling time to nearest 5 mins (clockwise/anticlockwise turns</a:t>
            </a:r>
            <a:r>
              <a:rPr lang="en-GB" dirty="0" smtClean="0"/>
              <a:t>).</a:t>
            </a:r>
            <a:endParaRPr lang="en-GB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Cut objects into halves/quarters/thirds or find examples in and around the </a:t>
            </a:r>
            <a:r>
              <a:rPr lang="en-GB" dirty="0" smtClean="0"/>
              <a:t>house.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Ensure your child has lots of opportunities to use real money/get </a:t>
            </a:r>
            <a:r>
              <a:rPr lang="en-GB" dirty="0" smtClean="0"/>
              <a:t>change.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782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3191"/>
            <a:ext cx="9601196" cy="6277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English -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4254"/>
            <a:ext cx="9601196" cy="4201614"/>
          </a:xfrm>
        </p:spPr>
        <p:txBody>
          <a:bodyPr>
            <a:normAutofit/>
          </a:bodyPr>
          <a:lstStyle/>
          <a:p>
            <a:r>
              <a:rPr lang="en-GB" dirty="0" smtClean="0"/>
              <a:t>Read regularly! </a:t>
            </a:r>
            <a:r>
              <a:rPr lang="en-GB" dirty="0" smtClean="0"/>
              <a:t>(5x </a:t>
            </a:r>
            <a:r>
              <a:rPr lang="en-GB" dirty="0" smtClean="0"/>
              <a:t>five minute reads are better than 1 x 30 minute read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Share the reading of a wide range of </a:t>
            </a:r>
            <a:r>
              <a:rPr lang="en-GB" dirty="0" smtClean="0"/>
              <a:t>books (</a:t>
            </a:r>
            <a:r>
              <a:rPr lang="en-GB" dirty="0" smtClean="0"/>
              <a:t>1 page read by the child/1 read by you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Discuss texts/stories you have shared </a:t>
            </a:r>
            <a:r>
              <a:rPr lang="en-GB" dirty="0" smtClean="0"/>
              <a:t>together.</a:t>
            </a:r>
            <a:endParaRPr lang="en-GB" dirty="0" smtClean="0"/>
          </a:p>
          <a:p>
            <a:r>
              <a:rPr lang="en-GB" dirty="0" smtClean="0"/>
              <a:t>Ask specific questions to make pupils skim the text for key words.</a:t>
            </a:r>
          </a:p>
          <a:p>
            <a:r>
              <a:rPr lang="en-GB" dirty="0" smtClean="0"/>
              <a:t>Ensure your child has lots of opportunities to explain what new vocabulary might mean.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12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8798"/>
            <a:ext cx="9601196" cy="911062"/>
          </a:xfrm>
        </p:spPr>
        <p:txBody>
          <a:bodyPr/>
          <a:lstStyle/>
          <a:p>
            <a:r>
              <a:rPr lang="en-GB" dirty="0" smtClean="0"/>
              <a:t>SPAG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860"/>
            <a:ext cx="10515600" cy="456710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Learn the 100 high frequency </a:t>
            </a:r>
            <a:r>
              <a:rPr lang="en-GB" dirty="0" smtClean="0"/>
              <a:t>words.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Practise common English spelling rules (and common exceptions</a:t>
            </a:r>
            <a:r>
              <a:rPr lang="en-GB" dirty="0" smtClean="0"/>
              <a:t>).</a:t>
            </a: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When reading:</a:t>
            </a:r>
          </a:p>
          <a:p>
            <a:r>
              <a:rPr lang="en-GB" dirty="0" smtClean="0"/>
              <a:t> Look at a sentence and ask children to identify nouns, verbs, adjectives, adverbs.</a:t>
            </a:r>
          </a:p>
          <a:p>
            <a:endParaRPr lang="en-GB" dirty="0"/>
          </a:p>
          <a:p>
            <a:r>
              <a:rPr lang="en-GB" dirty="0" smtClean="0"/>
              <a:t>Ask your child to explain why specific pieces of punctuation have been </a:t>
            </a:r>
            <a:r>
              <a:rPr lang="en-GB" dirty="0" smtClean="0"/>
              <a:t>used.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Is the text past or present tense? </a:t>
            </a:r>
            <a:r>
              <a:rPr lang="en-GB" dirty="0" smtClean="0"/>
              <a:t>Practise </a:t>
            </a:r>
            <a:r>
              <a:rPr lang="en-GB" dirty="0" smtClean="0"/>
              <a:t>changing a sentence from one tense to the </a:t>
            </a:r>
            <a:r>
              <a:rPr lang="en-GB" dirty="0" smtClean="0"/>
              <a:t>other.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03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weeks of the tests…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not do additional revision or put pressure on the children, but keep the routines as normal as </a:t>
            </a:r>
            <a:r>
              <a:rPr lang="en-GB" dirty="0" smtClean="0"/>
              <a:t>possible.</a:t>
            </a:r>
            <a:endParaRPr lang="en-GB" dirty="0" smtClean="0"/>
          </a:p>
          <a:p>
            <a:r>
              <a:rPr lang="en-GB" dirty="0" smtClean="0"/>
              <a:t>Ensure your child gets a good night’s </a:t>
            </a:r>
            <a:r>
              <a:rPr lang="en-GB" dirty="0" smtClean="0"/>
              <a:t>sleep and has eaten breakfast.</a:t>
            </a:r>
            <a:endParaRPr lang="en-GB" dirty="0" smtClean="0"/>
          </a:p>
          <a:p>
            <a:r>
              <a:rPr lang="en-GB" dirty="0" smtClean="0"/>
              <a:t>Have </a:t>
            </a:r>
            <a:r>
              <a:rPr lang="en-GB" dirty="0" smtClean="0"/>
              <a:t>a calm start to the morning and arrives in school on </a:t>
            </a:r>
            <a:r>
              <a:rPr lang="en-GB" dirty="0" smtClean="0"/>
              <a:t>time.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will not be making a big deal out of the </a:t>
            </a:r>
            <a:r>
              <a:rPr lang="en-GB" dirty="0" smtClean="0"/>
              <a:t>tests, </a:t>
            </a:r>
            <a:r>
              <a:rPr lang="en-GB" dirty="0" smtClean="0"/>
              <a:t>but we would like the children to have a positive attitude towards them, rather than a fear of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5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770172"/>
          </a:xfrm>
        </p:spPr>
        <p:txBody>
          <a:bodyPr/>
          <a:lstStyle/>
          <a:p>
            <a:r>
              <a:rPr lang="en-GB" dirty="0" smtClean="0"/>
              <a:t>Are there 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332158"/>
            <a:ext cx="9601196" cy="1543710"/>
          </a:xfrm>
        </p:spPr>
        <p:txBody>
          <a:bodyPr>
            <a:normAutofit/>
          </a:bodyPr>
          <a:lstStyle/>
          <a:p>
            <a:r>
              <a:rPr lang="en-GB" dirty="0" smtClean="0"/>
              <a:t>Please use parents evening (Wed 7</a:t>
            </a:r>
            <a:r>
              <a:rPr lang="en-GB" baseline="30000" dirty="0" smtClean="0"/>
              <a:t>th</a:t>
            </a:r>
            <a:r>
              <a:rPr lang="en-GB" dirty="0" smtClean="0"/>
              <a:t> and Thurs 8</a:t>
            </a:r>
            <a:r>
              <a:rPr lang="en-GB" baseline="30000" dirty="0" smtClean="0"/>
              <a:t>th</a:t>
            </a:r>
            <a:r>
              <a:rPr lang="en-GB" dirty="0" smtClean="0"/>
              <a:t> March), or pop in to have a chat if you have any concerns over what will be happening or </a:t>
            </a:r>
            <a:r>
              <a:rPr lang="en-GB" dirty="0" smtClean="0"/>
              <a:t>regarding </a:t>
            </a:r>
            <a:r>
              <a:rPr lang="en-GB" dirty="0" smtClean="0"/>
              <a:t>your </a:t>
            </a:r>
            <a:r>
              <a:rPr lang="en-GB" dirty="0" smtClean="0"/>
              <a:t>child’s progress.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5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Year 1 Pupils and some Year 2 Pupils will participate in an individual Phonics Screening Check during June.</a:t>
            </a:r>
          </a:p>
          <a:p>
            <a:r>
              <a:rPr lang="en-GB" dirty="0" smtClean="0"/>
              <a:t>40 real and nonsense words are provided for the children to </a:t>
            </a:r>
            <a:r>
              <a:rPr lang="en-GB" dirty="0" smtClean="0"/>
              <a:t>read </a:t>
            </a:r>
            <a:r>
              <a:rPr lang="en-GB" dirty="0" smtClean="0"/>
              <a:t>and </a:t>
            </a:r>
            <a:r>
              <a:rPr lang="en-GB" dirty="0" smtClean="0"/>
              <a:t>they will </a:t>
            </a:r>
            <a:r>
              <a:rPr lang="en-GB" dirty="0" smtClean="0"/>
              <a:t>receive a score out of 40. </a:t>
            </a:r>
            <a:r>
              <a:rPr lang="en-GB" dirty="0" smtClean="0"/>
              <a:t>This </a:t>
            </a:r>
            <a:r>
              <a:rPr lang="en-GB" dirty="0" smtClean="0"/>
              <a:t>provides us with information about their progress in reading. </a:t>
            </a:r>
          </a:p>
          <a:p>
            <a:r>
              <a:rPr lang="en-GB" dirty="0" smtClean="0"/>
              <a:t>All Year 1 pupils and some Year 2 Pupils </a:t>
            </a:r>
            <a:r>
              <a:rPr lang="en-GB" dirty="0" smtClean="0"/>
              <a:t>will take </a:t>
            </a:r>
            <a:r>
              <a:rPr lang="en-GB" dirty="0" smtClean="0"/>
              <a:t>part in daily phonics sessions at a level to suit their </a:t>
            </a:r>
            <a:r>
              <a:rPr lang="en-GB" dirty="0" smtClean="0"/>
              <a:t>needs. This will </a:t>
            </a:r>
            <a:r>
              <a:rPr lang="en-GB" dirty="0" smtClean="0"/>
              <a:t>support them </a:t>
            </a:r>
            <a:r>
              <a:rPr lang="en-GB" dirty="0" smtClean="0"/>
              <a:t>with </a:t>
            </a:r>
            <a:r>
              <a:rPr lang="en-GB" dirty="0" smtClean="0"/>
              <a:t>reading and </a:t>
            </a:r>
            <a:r>
              <a:rPr lang="en-GB" dirty="0" smtClean="0"/>
              <a:t>writing.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412" y="877201"/>
            <a:ext cx="9601196" cy="786707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c</a:t>
            </a:r>
            <a:r>
              <a:rPr lang="en-GB" dirty="0" smtClean="0"/>
              <a:t>an you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8702"/>
            <a:ext cx="9601196" cy="389716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Listen to your child read </a:t>
            </a:r>
            <a:r>
              <a:rPr lang="en-GB" dirty="0" smtClean="0"/>
              <a:t>regularly.</a:t>
            </a:r>
            <a:endParaRPr lang="en-GB" dirty="0" smtClean="0"/>
          </a:p>
          <a:p>
            <a:r>
              <a:rPr lang="en-GB" dirty="0" smtClean="0"/>
              <a:t>Discuss patterns within words such as ‘</a:t>
            </a:r>
            <a:r>
              <a:rPr lang="en-GB" dirty="0" err="1" smtClean="0"/>
              <a:t>ing</a:t>
            </a:r>
            <a:r>
              <a:rPr lang="en-GB" dirty="0" smtClean="0"/>
              <a:t>’ and ‘</a:t>
            </a:r>
            <a:r>
              <a:rPr lang="en-GB" dirty="0" err="1" smtClean="0"/>
              <a:t>ed</a:t>
            </a:r>
            <a:r>
              <a:rPr lang="en-GB" dirty="0" smtClean="0"/>
              <a:t>’; words within words (such as ‘helper’ has the word ‘help’ within it); or help them to identify families of words (such as would/should/could/wouldn’t/shouldn’t /couldn’t).</a:t>
            </a:r>
          </a:p>
          <a:p>
            <a:r>
              <a:rPr lang="en-GB" dirty="0" smtClean="0"/>
              <a:t>If possible, make a note of spelling patterns you have discussed with your child in the reading </a:t>
            </a:r>
            <a:r>
              <a:rPr lang="en-GB" dirty="0" smtClean="0"/>
              <a:t>record. This enables us to follow </a:t>
            </a:r>
            <a:r>
              <a:rPr lang="en-GB" dirty="0" smtClean="0"/>
              <a:t>up </a:t>
            </a:r>
            <a:r>
              <a:rPr lang="en-GB" dirty="0" smtClean="0"/>
              <a:t>in </a:t>
            </a:r>
            <a:r>
              <a:rPr lang="en-GB" dirty="0" smtClean="0"/>
              <a:t>school  if </a:t>
            </a:r>
            <a:r>
              <a:rPr lang="en-GB" dirty="0" smtClean="0"/>
              <a:t>the pattern is seen </a:t>
            </a:r>
            <a:r>
              <a:rPr lang="en-GB" dirty="0" smtClean="0"/>
              <a:t>again.</a:t>
            </a:r>
            <a:endParaRPr lang="en-GB" dirty="0" smtClean="0"/>
          </a:p>
          <a:p>
            <a:r>
              <a:rPr lang="en-GB" dirty="0" smtClean="0"/>
              <a:t>Read a range of materials - not just the school scheme books! </a:t>
            </a:r>
          </a:p>
          <a:p>
            <a:r>
              <a:rPr lang="en-GB" dirty="0" smtClean="0"/>
              <a:t>Ensure your child has lots of ‘fun’ opportunities to practise key spellings (see handout); using the school’s chosen handwriting style as much as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68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Additional support you can provide in Year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3889"/>
            <a:ext cx="9601196" cy="418197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Practise counting on and back from and to different numbers (see record sheet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Ensure your child has instant recall of all of the number bonds of numbers up to and including </a:t>
            </a:r>
            <a:r>
              <a:rPr lang="en-GB" dirty="0" smtClean="0"/>
              <a:t>10.</a:t>
            </a:r>
            <a:endParaRPr lang="en-GB" dirty="0" smtClean="0"/>
          </a:p>
          <a:p>
            <a:r>
              <a:rPr lang="en-GB" dirty="0" smtClean="0"/>
              <a:t>Provide lots of opportunities for your child to use </a:t>
            </a:r>
            <a:r>
              <a:rPr lang="en-GB" dirty="0" smtClean="0">
                <a:solidFill>
                  <a:srgbClr val="FF0000"/>
                </a:solidFill>
              </a:rPr>
              <a:t>real money </a:t>
            </a:r>
            <a:r>
              <a:rPr lang="en-GB" dirty="0" smtClean="0"/>
              <a:t>to buy small items, so that they understand how to get change.</a:t>
            </a:r>
          </a:p>
          <a:p>
            <a:r>
              <a:rPr lang="en-GB" dirty="0" smtClean="0"/>
              <a:t>Look for and identify common 2D and 3D shapes in the </a:t>
            </a:r>
            <a:r>
              <a:rPr lang="en-GB" dirty="0" smtClean="0"/>
              <a:t>environment..</a:t>
            </a:r>
            <a:endParaRPr lang="en-GB" dirty="0" smtClean="0"/>
          </a:p>
          <a:p>
            <a:r>
              <a:rPr lang="en-GB" dirty="0" smtClean="0"/>
              <a:t>Use different units of measure (for example: scales or measuring jugs when cooking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Provide opportunities for the development of fine motor skills - such as cutting and gluing, painting or even sewing.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ICT for a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lots of great websites and APPs for children to use to build on their knowledge of number, reading skills and </a:t>
            </a:r>
            <a:r>
              <a:rPr lang="en-GB" dirty="0" smtClean="0"/>
              <a:t>spelling </a:t>
            </a:r>
            <a:r>
              <a:rPr lang="en-GB" dirty="0" smtClean="0"/>
              <a:t>(see handout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lease let us know of any additional activities that you have found useful as there are so many out there!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SATs?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SATs are a series of tests which all pupils in state schools must take in </a:t>
            </a:r>
            <a:r>
              <a:rPr lang="en-GB" dirty="0" smtClean="0">
                <a:solidFill>
                  <a:srgbClr val="FF0000"/>
                </a:solidFill>
              </a:rPr>
              <a:t>Year 2 </a:t>
            </a:r>
            <a:r>
              <a:rPr lang="en-GB" dirty="0" smtClean="0"/>
              <a:t>and Year </a:t>
            </a:r>
            <a:r>
              <a:rPr lang="en-GB" dirty="0" smtClean="0"/>
              <a:t>6.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 maths papers and 2 reading papers are statutory. </a:t>
            </a:r>
            <a:r>
              <a:rPr lang="en-GB" dirty="0"/>
              <a:t>A</a:t>
            </a:r>
            <a:r>
              <a:rPr lang="en-GB" dirty="0" smtClean="0"/>
              <a:t> spelling, grammar and punctuation test is also available and is used to guide our Teacher </a:t>
            </a:r>
            <a:r>
              <a:rPr lang="en-GB" dirty="0" smtClean="0"/>
              <a:t>Assessment.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Extended writing is not formally tested, but teachers are requested to collect evidence throughout the year and across all subjects to support a teacher assessment at the end of Key stage 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3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will the tests take place?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Any suitable time in May.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94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Maths Papers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Arithmetic Paper.</a:t>
            </a:r>
          </a:p>
          <a:p>
            <a:r>
              <a:rPr lang="en-GB" dirty="0" smtClean="0"/>
              <a:t>Questions are ALL number </a:t>
            </a:r>
            <a:r>
              <a:rPr lang="en-GB" dirty="0" smtClean="0"/>
              <a:t>problems.</a:t>
            </a:r>
            <a:endParaRPr lang="en-GB" dirty="0" smtClean="0"/>
          </a:p>
          <a:p>
            <a:r>
              <a:rPr lang="en-GB" dirty="0" smtClean="0"/>
              <a:t>To check pupils’ understanding of, and ability to apply, the four rules of number (+ - x and ÷). </a:t>
            </a:r>
          </a:p>
          <a:p>
            <a:r>
              <a:rPr lang="en-GB" dirty="0" smtClean="0"/>
              <a:t>Children are encouraged to draw images or show working out to support calculations (no additional equipment can be provided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Approximately 25 </a:t>
            </a:r>
            <a:r>
              <a:rPr lang="en-GB" dirty="0" smtClean="0"/>
              <a:t>minutes.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41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Reasoning Paper. </a:t>
            </a:r>
          </a:p>
          <a:p>
            <a:endParaRPr lang="en-GB" dirty="0" smtClean="0"/>
          </a:p>
          <a:p>
            <a:r>
              <a:rPr lang="en-GB" dirty="0" smtClean="0"/>
              <a:t>E</a:t>
            </a:r>
            <a:r>
              <a:rPr lang="en-GB" dirty="0" smtClean="0"/>
              <a:t>nables </a:t>
            </a:r>
            <a:r>
              <a:rPr lang="en-GB" dirty="0" smtClean="0"/>
              <a:t>pupils to show a wider range of skills in maths, such as knowledge of 2D and 3D shapes, telling the time, reading charts and graphs and solving word problems.</a:t>
            </a:r>
          </a:p>
          <a:p>
            <a:r>
              <a:rPr lang="en-GB" dirty="0" smtClean="0"/>
              <a:t>Adults can read questions to pupils, although no guidance given. </a:t>
            </a:r>
          </a:p>
          <a:p>
            <a:endParaRPr lang="en-GB" dirty="0" smtClean="0"/>
          </a:p>
          <a:p>
            <a:r>
              <a:rPr lang="en-GB" dirty="0" smtClean="0"/>
              <a:t>At no time will an adult read the symbol (+ - x or ÷).</a:t>
            </a:r>
          </a:p>
          <a:p>
            <a:endParaRPr lang="en-GB" dirty="0" smtClean="0"/>
          </a:p>
          <a:p>
            <a:r>
              <a:rPr lang="en-GB" dirty="0" smtClean="0"/>
              <a:t>Approximately 35 minutes.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1253</Words>
  <Application>Microsoft Office PowerPoint</Application>
  <PresentationFormat>Custom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Homework, Phonics and SATs Presentation</vt:lpstr>
      <vt:lpstr>Phonics Screening</vt:lpstr>
      <vt:lpstr>What can you do to help?</vt:lpstr>
      <vt:lpstr>Additional support you can provide in Year 1</vt:lpstr>
      <vt:lpstr>Use ICT for a purpose</vt:lpstr>
      <vt:lpstr>What are the SATs?</vt:lpstr>
      <vt:lpstr>When will the tests take place?</vt:lpstr>
      <vt:lpstr>What are the Maths Papers like?</vt:lpstr>
      <vt:lpstr>PowerPoint Presentation</vt:lpstr>
      <vt:lpstr>What are the reading papers like?</vt:lpstr>
      <vt:lpstr>What is SPAG?</vt:lpstr>
      <vt:lpstr>What happens to the scores?</vt:lpstr>
      <vt:lpstr>What can you do to help? - maths</vt:lpstr>
      <vt:lpstr>English - reading</vt:lpstr>
      <vt:lpstr>SPAG</vt:lpstr>
      <vt:lpstr>On the weeks of the tests…</vt:lpstr>
      <vt:lpstr>Are there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SATs Presentation</dc:title>
  <dc:creator>Sylvia Wilson</dc:creator>
  <cp:lastModifiedBy>Fi Maxwell</cp:lastModifiedBy>
  <cp:revision>35</cp:revision>
  <dcterms:created xsi:type="dcterms:W3CDTF">2016-03-04T16:50:25Z</dcterms:created>
  <dcterms:modified xsi:type="dcterms:W3CDTF">2018-01-31T13:02:21Z</dcterms:modified>
</cp:coreProperties>
</file>