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64" d="100"/>
          <a:sy n="64"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16859" y="1264024"/>
            <a:ext cx="11376212" cy="5257800"/>
          </a:xfrm>
          <a:prstGeom prst="rect">
            <a:avLst/>
          </a:prstGeom>
        </p:spPr>
      </p:pic>
      <p:sp>
        <p:nvSpPr>
          <p:cNvPr id="5" name="TextBox 4"/>
          <p:cNvSpPr txBox="1"/>
          <p:nvPr/>
        </p:nvSpPr>
        <p:spPr>
          <a:xfrm>
            <a:off x="416859" y="309282"/>
            <a:ext cx="11376211" cy="1015663"/>
          </a:xfrm>
          <a:prstGeom prst="rect">
            <a:avLst/>
          </a:prstGeom>
          <a:noFill/>
        </p:spPr>
        <p:txBody>
          <a:bodyPr wrap="square" rtlCol="0">
            <a:spAutoFit/>
          </a:bodyPr>
          <a:lstStyle/>
          <a:p>
            <a:pPr algn="ctr"/>
            <a:r>
              <a:rPr lang="en-GB" sz="6000" dirty="0">
                <a:solidFill>
                  <a:schemeClr val="bg1"/>
                </a:solidFill>
                <a:latin typeface="Calibri" panose="020F0502020204030204" pitchFamily="34" charset="0"/>
                <a:cs typeface="Calibri" panose="020F0502020204030204" pitchFamily="34" charset="0"/>
              </a:rPr>
              <a:t>What is your </a:t>
            </a:r>
            <a:r>
              <a:rPr lang="en-GB" sz="6000" dirty="0" err="1">
                <a:solidFill>
                  <a:schemeClr val="bg1"/>
                </a:solidFill>
                <a:latin typeface="Calibri" panose="020F0502020204030204" pitchFamily="34" charset="0"/>
                <a:cs typeface="Calibri" panose="020F0502020204030204" pitchFamily="34" charset="0"/>
              </a:rPr>
              <a:t>Mindset</a:t>
            </a:r>
            <a:r>
              <a:rPr lang="en-GB" sz="60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795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8126083" y="5207936"/>
            <a:ext cx="3808306" cy="1244621"/>
          </a:xfrm>
          <a:prstGeom prst="wedgeEllipseCallout">
            <a:avLst>
              <a:gd name="adj1" fmla="val -42106"/>
              <a:gd name="adj2" fmla="val 7228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170520" y="1284179"/>
            <a:ext cx="11824255" cy="2292739"/>
          </a:xfrm>
          <a:prstGeom prst="rect">
            <a:avLst/>
          </a:prstGeom>
        </p:spPr>
      </p:pic>
      <p:sp>
        <p:nvSpPr>
          <p:cNvPr id="3" name="Subtitle 2"/>
          <p:cNvSpPr>
            <a:spLocks noGrp="1"/>
          </p:cNvSpPr>
          <p:nvPr>
            <p:ph type="subTitle" idx="1"/>
          </p:nvPr>
        </p:nvSpPr>
        <p:spPr>
          <a:xfrm>
            <a:off x="170521" y="3576918"/>
            <a:ext cx="10936750" cy="2407023"/>
          </a:xfrm>
        </p:spPr>
        <p:txBody>
          <a:bodyPr>
            <a:normAutofit/>
          </a:bodyPr>
          <a:lstStyle/>
          <a:p>
            <a:pPr marL="342900" lvl="0" indent="-342900" defTabSz="914400">
              <a:spcBef>
                <a:spcPts val="0"/>
              </a:spcBef>
              <a:spcAft>
                <a:spcPts val="0"/>
              </a:spcAft>
              <a:buSzPct val="100000"/>
              <a:buFont typeface="Arial" panose="020B0604020202020204" pitchFamily="34" charset="0"/>
              <a:buChar char="•"/>
              <a:defRPr sz="1800" b="0" i="0" u="none" strike="noStrike" kern="0" cap="none" spc="0" baseline="0">
                <a:solidFill>
                  <a:srgbClr val="000000"/>
                </a:solidFill>
                <a:uFillTx/>
              </a:defRPr>
            </a:pPr>
            <a:r>
              <a:rPr lang="en-GB" sz="4000" dirty="0">
                <a:solidFill>
                  <a:schemeClr val="bg1"/>
                </a:solidFill>
                <a:latin typeface="Calibri"/>
              </a:rPr>
              <a:t>make sure you reward effort and progress not just the outcome. </a:t>
            </a:r>
            <a:r>
              <a:rPr lang="en-GB" sz="2000" dirty="0">
                <a:solidFill>
                  <a:schemeClr val="bg1"/>
                </a:solidFill>
                <a:latin typeface="Calibri"/>
              </a:rPr>
              <a:t>(</a:t>
            </a:r>
            <a:r>
              <a:rPr lang="en-GB" sz="2000" dirty="0" err="1">
                <a:solidFill>
                  <a:schemeClr val="bg1"/>
                </a:solidFill>
                <a:latin typeface="Calibri"/>
              </a:rPr>
              <a:t>eg</a:t>
            </a:r>
            <a:r>
              <a:rPr lang="en-GB" sz="2000" dirty="0">
                <a:solidFill>
                  <a:schemeClr val="bg1"/>
                </a:solidFill>
                <a:latin typeface="Calibri"/>
              </a:rPr>
              <a:t> Reward the time and effort put into learning spellings and times tables, not just the result in a test). </a:t>
            </a:r>
          </a:p>
          <a:p>
            <a:pPr marL="342900" lvl="0" indent="-342900" defTabSz="914400">
              <a:spcBef>
                <a:spcPts val="0"/>
              </a:spcBef>
              <a:spcAft>
                <a:spcPts val="0"/>
              </a:spcAft>
              <a:buSzPct val="100000"/>
              <a:buFont typeface="Arial" panose="020B0604020202020204" pitchFamily="34" charset="0"/>
              <a:buChar char="•"/>
              <a:defRPr sz="1800" b="0" i="0" u="none" strike="noStrike" kern="0" cap="none" spc="0" baseline="0">
                <a:solidFill>
                  <a:srgbClr val="000000"/>
                </a:solidFill>
                <a:uFillTx/>
              </a:defRPr>
            </a:pPr>
            <a:r>
              <a:rPr lang="en-GB" sz="4000" dirty="0">
                <a:solidFill>
                  <a:schemeClr val="bg1"/>
                </a:solidFill>
                <a:latin typeface="Calibri"/>
              </a:rPr>
              <a:t>use the language of growth </a:t>
            </a:r>
            <a:r>
              <a:rPr lang="en-GB" sz="4000" dirty="0" err="1">
                <a:solidFill>
                  <a:schemeClr val="bg1"/>
                </a:solidFill>
                <a:latin typeface="Calibri"/>
              </a:rPr>
              <a:t>mindset</a:t>
            </a:r>
            <a:r>
              <a:rPr lang="en-GB" sz="4000" dirty="0">
                <a:solidFill>
                  <a:schemeClr val="bg1"/>
                </a:solidFill>
                <a:latin typeface="Calibri"/>
              </a:rPr>
              <a:t> </a:t>
            </a:r>
          </a:p>
        </p:txBody>
      </p:sp>
      <p:sp>
        <p:nvSpPr>
          <p:cNvPr id="4" name="TextBox 3"/>
          <p:cNvSpPr txBox="1"/>
          <p:nvPr/>
        </p:nvSpPr>
        <p:spPr>
          <a:xfrm>
            <a:off x="684212" y="389965"/>
            <a:ext cx="10194459" cy="923330"/>
          </a:xfrm>
          <a:prstGeom prst="rect">
            <a:avLst/>
          </a:prstGeom>
          <a:noFill/>
        </p:spPr>
        <p:txBody>
          <a:bodyPr wrap="square" rtlCol="0">
            <a:spAutoFit/>
          </a:bodyPr>
          <a:lstStyle/>
          <a:p>
            <a:pPr algn="ctr"/>
            <a:r>
              <a:rPr lang="en-GB" sz="5400" dirty="0">
                <a:solidFill>
                  <a:schemeClr val="bg1"/>
                </a:solidFill>
                <a:latin typeface="Calibri" panose="020F0502020204030204" pitchFamily="34" charset="0"/>
                <a:cs typeface="Calibri" panose="020F0502020204030204" pitchFamily="34" charset="0"/>
              </a:rPr>
              <a:t>Growth </a:t>
            </a:r>
            <a:r>
              <a:rPr lang="en-GB" sz="5400" dirty="0" err="1">
                <a:solidFill>
                  <a:schemeClr val="bg1"/>
                </a:solidFill>
                <a:latin typeface="Calibri" panose="020F0502020204030204" pitchFamily="34" charset="0"/>
                <a:cs typeface="Calibri" panose="020F0502020204030204" pitchFamily="34" charset="0"/>
              </a:rPr>
              <a:t>Mindset</a:t>
            </a:r>
            <a:endParaRPr lang="en-GB" sz="5400" dirty="0">
              <a:solidFill>
                <a:schemeClr val="bg1"/>
              </a:solidFill>
              <a:latin typeface="Calibri" panose="020F0502020204030204" pitchFamily="34" charset="0"/>
              <a:cs typeface="Calibri" panose="020F0502020204030204" pitchFamily="34" charset="0"/>
            </a:endParaRPr>
          </a:p>
        </p:txBody>
      </p:sp>
      <p:pic>
        <p:nvPicPr>
          <p:cNvPr id="6" name="Picture 2"/>
          <p:cNvPicPr>
            <a:picLocks noChangeAspect="1"/>
          </p:cNvPicPr>
          <p:nvPr/>
        </p:nvPicPr>
        <p:blipFill>
          <a:blip r:embed="rId3"/>
          <a:srcRect/>
          <a:stretch>
            <a:fillRect/>
          </a:stretch>
        </p:blipFill>
        <p:spPr>
          <a:xfrm>
            <a:off x="3364301" y="5869657"/>
            <a:ext cx="1068531" cy="935553"/>
          </a:xfrm>
          <a:prstGeom prst="rect">
            <a:avLst/>
          </a:prstGeom>
          <a:noFill/>
          <a:ln cap="flat">
            <a:noFill/>
          </a:ln>
        </p:spPr>
      </p:pic>
      <p:sp>
        <p:nvSpPr>
          <p:cNvPr id="7" name="TextBox 4"/>
          <p:cNvSpPr txBox="1"/>
          <p:nvPr/>
        </p:nvSpPr>
        <p:spPr>
          <a:xfrm>
            <a:off x="8059421" y="5207937"/>
            <a:ext cx="3630706" cy="132343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0" b="0" i="0" u="none" strike="noStrike" kern="1200" cap="none" spc="0" baseline="0" dirty="0">
                <a:solidFill>
                  <a:srgbClr val="000000"/>
                </a:solidFill>
                <a:uFillTx/>
                <a:latin typeface="Calibri"/>
              </a:rPr>
              <a:t>YET!</a:t>
            </a:r>
          </a:p>
        </p:txBody>
      </p:sp>
    </p:spTree>
    <p:extLst>
      <p:ext uri="{BB962C8B-B14F-4D97-AF65-F5344CB8AC3E}">
        <p14:creationId xmlns:p14="http://schemas.microsoft.com/office/powerpoint/2010/main" val="31877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The Iceberg Illusion | by sylviaduckworth"/>
          <p:cNvPicPr>
            <a:picLocks noChangeAspect="1"/>
          </p:cNvPicPr>
          <p:nvPr/>
        </p:nvPicPr>
        <p:blipFill>
          <a:blip r:embed="rId2"/>
          <a:srcRect/>
          <a:stretch>
            <a:fillRect/>
          </a:stretch>
        </p:blipFill>
        <p:spPr>
          <a:xfrm>
            <a:off x="124457" y="174812"/>
            <a:ext cx="11924107" cy="6454587"/>
          </a:xfrm>
          <a:prstGeom prst="rect">
            <a:avLst/>
          </a:prstGeom>
          <a:noFill/>
          <a:ln cap="flat">
            <a:noFill/>
          </a:ln>
        </p:spPr>
      </p:pic>
    </p:spTree>
    <p:extLst>
      <p:ext uri="{BB962C8B-B14F-4D97-AF65-F5344CB8AC3E}">
        <p14:creationId xmlns:p14="http://schemas.microsoft.com/office/powerpoint/2010/main" val="387546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570976" cy="5688105"/>
          </a:xfrm>
        </p:spPr>
        <p:txBody>
          <a:bodyPr>
            <a:noAutofit/>
          </a:bodyPr>
          <a:lstStyle/>
          <a:p>
            <a:pPr marL="0" indent="0">
              <a:buNone/>
            </a:pPr>
            <a:r>
              <a:rPr lang="en-GB" sz="3200" dirty="0">
                <a:solidFill>
                  <a:schemeClr val="bg1"/>
                </a:solidFill>
                <a:latin typeface="Calibri" panose="020F0502020204030204" pitchFamily="34" charset="0"/>
                <a:cs typeface="Calibri" panose="020F0502020204030204" pitchFamily="34" charset="0"/>
              </a:rPr>
              <a:t>With a growth </a:t>
            </a:r>
            <a:r>
              <a:rPr lang="en-GB" sz="3200" dirty="0" err="1">
                <a:solidFill>
                  <a:schemeClr val="bg1"/>
                </a:solidFill>
                <a:latin typeface="Calibri" panose="020F0502020204030204" pitchFamily="34" charset="0"/>
                <a:cs typeface="Calibri" panose="020F0502020204030204" pitchFamily="34" charset="0"/>
              </a:rPr>
              <a:t>mindset</a:t>
            </a:r>
            <a:r>
              <a:rPr lang="en-GB" sz="3200" dirty="0">
                <a:solidFill>
                  <a:schemeClr val="bg1"/>
                </a:solidFill>
                <a:latin typeface="Calibri" panose="020F0502020204030204" pitchFamily="34" charset="0"/>
                <a:cs typeface="Calibri" panose="020F0502020204030204" pitchFamily="34" charset="0"/>
              </a:rPr>
              <a:t>, individuals may achieve more than others because they are worrying less about seeming smart or talented and putting more of their energy into learning </a:t>
            </a:r>
          </a:p>
          <a:p>
            <a:pPr marL="0" indent="0">
              <a:buNone/>
            </a:pPr>
            <a:r>
              <a:rPr lang="en-GB" sz="3200" dirty="0">
                <a:solidFill>
                  <a:schemeClr val="bg1"/>
                </a:solidFill>
                <a:latin typeface="Calibri" panose="020F0502020204030204" pitchFamily="34" charset="0"/>
                <a:cs typeface="Calibri" panose="020F0502020204030204" pitchFamily="34" charset="0"/>
              </a:rPr>
              <a:t>Students with a growth </a:t>
            </a:r>
            <a:r>
              <a:rPr lang="en-GB" sz="3200" dirty="0" err="1">
                <a:solidFill>
                  <a:schemeClr val="bg1"/>
                </a:solidFill>
                <a:latin typeface="Calibri" panose="020F0502020204030204" pitchFamily="34" charset="0"/>
                <a:cs typeface="Calibri" panose="020F0502020204030204" pitchFamily="34" charset="0"/>
              </a:rPr>
              <a:t>mindset</a:t>
            </a:r>
            <a:r>
              <a:rPr lang="en-GB" sz="3200" dirty="0">
                <a:solidFill>
                  <a:schemeClr val="bg1"/>
                </a:solidFill>
                <a:latin typeface="Calibri" panose="020F0502020204030204" pitchFamily="34" charset="0"/>
                <a:cs typeface="Calibri" panose="020F0502020204030204" pitchFamily="34" charset="0"/>
              </a:rPr>
              <a:t> may display behaviours like:</a:t>
            </a:r>
          </a:p>
          <a:p>
            <a:r>
              <a:rPr lang="en-GB" sz="3200" dirty="0">
                <a:solidFill>
                  <a:schemeClr val="bg1"/>
                </a:solidFill>
                <a:latin typeface="Calibri" panose="020F0502020204030204" pitchFamily="34" charset="0"/>
                <a:cs typeface="Calibri" panose="020F0502020204030204" pitchFamily="34" charset="0"/>
              </a:rPr>
              <a:t>Asking the teacher to demonstrate a new way to do a maths problem</a:t>
            </a:r>
          </a:p>
          <a:p>
            <a:r>
              <a:rPr lang="en-GB" sz="3200" dirty="0">
                <a:solidFill>
                  <a:schemeClr val="bg1"/>
                </a:solidFill>
                <a:latin typeface="Calibri" panose="020F0502020204030204" pitchFamily="34" charset="0"/>
                <a:cs typeface="Calibri" panose="020F0502020204030204" pitchFamily="34" charset="0"/>
              </a:rPr>
              <a:t>Volunteering answers in class even when unsure</a:t>
            </a:r>
          </a:p>
          <a:p>
            <a:r>
              <a:rPr lang="en-GB" sz="3200" dirty="0">
                <a:solidFill>
                  <a:schemeClr val="bg1"/>
                </a:solidFill>
                <a:latin typeface="Calibri" panose="020F0502020204030204" pitchFamily="34" charset="0"/>
                <a:cs typeface="Calibri" panose="020F0502020204030204" pitchFamily="34" charset="0"/>
              </a:rPr>
              <a:t>Asking a question even if it might seem basic or “stupid”</a:t>
            </a:r>
          </a:p>
          <a:p>
            <a:r>
              <a:rPr lang="en-GB" sz="3200" dirty="0">
                <a:solidFill>
                  <a:schemeClr val="bg1"/>
                </a:solidFill>
                <a:latin typeface="Calibri" panose="020F0502020204030204" pitchFamily="34" charset="0"/>
                <a:cs typeface="Calibri" panose="020F0502020204030204" pitchFamily="34" charset="0"/>
              </a:rPr>
              <a:t>Seeking out problems that will push them instead of problems that keep them safely within their comfort zone</a:t>
            </a:r>
          </a:p>
          <a:p>
            <a:pPr marL="0" indent="0">
              <a:buNone/>
            </a:pP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18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223" y="1207516"/>
            <a:ext cx="10999693" cy="3862025"/>
          </a:xfrm>
        </p:spPr>
        <p:txBody>
          <a:bodyPr>
            <a:normAutofit/>
          </a:bodyPr>
          <a:lstStyle/>
          <a:p>
            <a:r>
              <a:rPr lang="en-GB" sz="2400" dirty="0">
                <a:solidFill>
                  <a:schemeClr val="bg1"/>
                </a:solidFill>
                <a:latin typeface="Calibri" panose="020F0502020204030204" pitchFamily="34" charset="0"/>
                <a:cs typeface="Calibri" panose="020F0502020204030204" pitchFamily="34" charset="0"/>
              </a:rPr>
              <a:t>Praise wisely – praise </a:t>
            </a:r>
            <a:r>
              <a:rPr lang="en-GB" sz="2400" b="1" dirty="0">
                <a:solidFill>
                  <a:schemeClr val="bg1"/>
                </a:solidFill>
                <a:latin typeface="Calibri" panose="020F0502020204030204" pitchFamily="34" charset="0"/>
                <a:cs typeface="Calibri" panose="020F0502020204030204" pitchFamily="34" charset="0"/>
              </a:rPr>
              <a:t>effort to learn</a:t>
            </a:r>
            <a:r>
              <a:rPr lang="en-GB" sz="2400" dirty="0">
                <a:solidFill>
                  <a:schemeClr val="bg1"/>
                </a:solidFill>
                <a:latin typeface="Calibri" panose="020F0502020204030204" pitchFamily="34" charset="0"/>
                <a:cs typeface="Calibri" panose="020F0502020204030204" pitchFamily="34" charset="0"/>
              </a:rPr>
              <a:t>, rather than talent and achievement,  this will build resilience with challenges</a:t>
            </a:r>
          </a:p>
          <a:p>
            <a:r>
              <a:rPr lang="en-GB" sz="2400" dirty="0">
                <a:solidFill>
                  <a:schemeClr val="bg1"/>
                </a:solidFill>
                <a:latin typeface="Calibri" panose="020F0502020204030204" pitchFamily="34" charset="0"/>
                <a:cs typeface="Calibri" panose="020F0502020204030204" pitchFamily="34" charset="0"/>
              </a:rPr>
              <a:t>Use the language of </a:t>
            </a:r>
            <a:r>
              <a:rPr lang="en-GB" sz="2400" b="1" dirty="0">
                <a:solidFill>
                  <a:schemeClr val="bg1"/>
                </a:solidFill>
                <a:latin typeface="Calibri" panose="020F0502020204030204" pitchFamily="34" charset="0"/>
                <a:cs typeface="Calibri" panose="020F0502020204030204" pitchFamily="34" charset="0"/>
              </a:rPr>
              <a:t>yet and not yet </a:t>
            </a:r>
            <a:r>
              <a:rPr lang="en-GB" sz="2400" dirty="0">
                <a:solidFill>
                  <a:schemeClr val="bg1"/>
                </a:solidFill>
                <a:latin typeface="Calibri" panose="020F0502020204030204" pitchFamily="34" charset="0"/>
                <a:cs typeface="Calibri" panose="020F0502020204030204" pitchFamily="34" charset="0"/>
              </a:rPr>
              <a:t>as this will build confidence and perseverance. </a:t>
            </a:r>
          </a:p>
          <a:p>
            <a:r>
              <a:rPr lang="en-GB" sz="2400" dirty="0">
                <a:solidFill>
                  <a:schemeClr val="bg1"/>
                </a:solidFill>
                <a:latin typeface="Calibri" panose="020F0502020204030204" pitchFamily="34" charset="0"/>
                <a:cs typeface="Calibri" panose="020F0502020204030204" pitchFamily="34" charset="0"/>
              </a:rPr>
              <a:t>Teach your child that every time they challenge themselves and push out of their comfort zone, the neurons in their brain form new connections and over time, they can become smarter. </a:t>
            </a:r>
          </a:p>
          <a:p>
            <a:endParaRPr lang="en-GB" sz="2800" dirty="0">
              <a:solidFill>
                <a:schemeClr val="bg1"/>
              </a:solidFill>
              <a:latin typeface="Calibri" panose="020F0502020204030204" pitchFamily="34" charset="0"/>
              <a:cs typeface="Calibri" panose="020F0502020204030204" pitchFamily="34" charset="0"/>
            </a:endParaRPr>
          </a:p>
          <a:p>
            <a:endParaRPr lang="en-GB" sz="2800" dirty="0">
              <a:solidFill>
                <a:schemeClr val="bg1"/>
              </a:solidFill>
              <a:latin typeface="Calibri" panose="020F0502020204030204" pitchFamily="34" charset="0"/>
              <a:cs typeface="Calibri" panose="020F0502020204030204" pitchFamily="34" charset="0"/>
            </a:endParaRPr>
          </a:p>
        </p:txBody>
      </p:sp>
      <p:sp>
        <p:nvSpPr>
          <p:cNvPr id="4" name="TextBox 3"/>
          <p:cNvSpPr txBox="1"/>
          <p:nvPr/>
        </p:nvSpPr>
        <p:spPr>
          <a:xfrm>
            <a:off x="578224" y="376518"/>
            <a:ext cx="10999693" cy="830997"/>
          </a:xfrm>
          <a:prstGeom prst="rect">
            <a:avLst/>
          </a:prstGeom>
          <a:noFill/>
        </p:spPr>
        <p:txBody>
          <a:bodyPr wrap="square" rtlCol="0">
            <a:spAutoFit/>
          </a:bodyPr>
          <a:lstStyle/>
          <a:p>
            <a:r>
              <a:rPr lang="en-GB" sz="4800" dirty="0">
                <a:solidFill>
                  <a:schemeClr val="bg1"/>
                </a:solidFill>
                <a:latin typeface="Calibri" panose="020F0502020204030204" pitchFamily="34" charset="0"/>
                <a:cs typeface="Calibri" panose="020F0502020204030204" pitchFamily="34" charset="0"/>
              </a:rPr>
              <a:t>How you can support a Growth </a:t>
            </a:r>
            <a:r>
              <a:rPr lang="en-GB" sz="4800" dirty="0" err="1">
                <a:solidFill>
                  <a:schemeClr val="bg1"/>
                </a:solidFill>
                <a:latin typeface="Calibri" panose="020F0502020204030204" pitchFamily="34" charset="0"/>
                <a:cs typeface="Calibri" panose="020F0502020204030204" pitchFamily="34" charset="0"/>
              </a:rPr>
              <a:t>Mindset</a:t>
            </a:r>
            <a:endParaRPr lang="en-GB" sz="4800" dirty="0">
              <a:solidFill>
                <a:schemeClr val="bg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3916018" y="4098675"/>
            <a:ext cx="3904908" cy="1941732"/>
          </a:xfrm>
          <a:prstGeom prst="rect">
            <a:avLst/>
          </a:prstGeom>
        </p:spPr>
      </p:pic>
    </p:spTree>
    <p:extLst>
      <p:ext uri="{BB962C8B-B14F-4D97-AF65-F5344CB8AC3E}">
        <p14:creationId xmlns:p14="http://schemas.microsoft.com/office/powerpoint/2010/main" val="2615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437</TotalTime>
  <Words>217</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ahorsley</dc:creator>
  <cp:lastModifiedBy>Andrea Horsley</cp:lastModifiedBy>
  <cp:revision>10</cp:revision>
  <dcterms:created xsi:type="dcterms:W3CDTF">2020-11-02T20:45:51Z</dcterms:created>
  <dcterms:modified xsi:type="dcterms:W3CDTF">2025-10-01T13:41:05Z</dcterms:modified>
</cp:coreProperties>
</file>