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59"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64" d="100"/>
          <a:sy n="64" d="100"/>
        </p:scale>
        <p:origin x="5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36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D3F4EED-A0A1-4E17-A5BC-2839DBB6BD3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0925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399942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7795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278077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4378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172926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313706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36399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81739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F4EED-A0A1-4E17-A5BC-2839DBB6BD3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250064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3F4EED-A0A1-4E17-A5BC-2839DBB6BD3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285522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3F4EED-A0A1-4E17-A5BC-2839DBB6BD32}" type="datetimeFigureOut">
              <a:rPr lang="en-GB" smtClean="0"/>
              <a:t>01/10/2025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76049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3F4EED-A0A1-4E17-A5BC-2839DBB6BD3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235450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F4EED-A0A1-4E17-A5BC-2839DBB6BD32}"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3427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F4EED-A0A1-4E17-A5BC-2839DBB6BD3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152699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F4EED-A0A1-4E17-A5BC-2839DBB6BD3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7195A-F456-4F27-9CA2-73809DDF9D80}" type="slidenum">
              <a:rPr lang="en-GB" smtClean="0"/>
              <a:t>‹#›</a:t>
            </a:fld>
            <a:endParaRPr lang="en-GB"/>
          </a:p>
        </p:txBody>
      </p:sp>
    </p:spTree>
    <p:extLst>
      <p:ext uri="{BB962C8B-B14F-4D97-AF65-F5344CB8AC3E}">
        <p14:creationId xmlns:p14="http://schemas.microsoft.com/office/powerpoint/2010/main" val="40001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D3F4EED-A0A1-4E17-A5BC-2839DBB6BD32}" type="datetimeFigureOut">
              <a:rPr lang="en-GB" smtClean="0"/>
              <a:t>01/10/2025</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367195A-F456-4F27-9CA2-73809DDF9D80}" type="slidenum">
              <a:rPr lang="en-GB" smtClean="0"/>
              <a:t>‹#›</a:t>
            </a:fld>
            <a:endParaRPr lang="en-GB"/>
          </a:p>
        </p:txBody>
      </p:sp>
    </p:spTree>
    <p:extLst>
      <p:ext uri="{BB962C8B-B14F-4D97-AF65-F5344CB8AC3E}">
        <p14:creationId xmlns:p14="http://schemas.microsoft.com/office/powerpoint/2010/main" val="300296928"/>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hyperlink" Target="http://www.theschoolrun.com/year-6/year-6-sats" TargetMode="Externa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2.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789" y="504967"/>
            <a:ext cx="9130352" cy="923330"/>
          </a:xfrm>
          <a:prstGeom prst="rect">
            <a:avLst/>
          </a:prstGeom>
        </p:spPr>
        <p:txBody>
          <a:bodyPr wrap="square">
            <a:spAutoFit/>
          </a:bodyPr>
          <a:lstStyle/>
          <a:p>
            <a:pPr lvl="0" algn="ctr">
              <a:defRPr sz="1800" b="0" i="0" u="none" strike="noStrike" kern="0" cap="none" spc="0" baseline="0">
                <a:solidFill>
                  <a:srgbClr val="000000"/>
                </a:solidFill>
                <a:uFillTx/>
              </a:defRPr>
            </a:pPr>
            <a:r>
              <a:rPr lang="en-GB" sz="5400" dirty="0">
                <a:solidFill>
                  <a:srgbClr val="000000"/>
                </a:solidFill>
                <a:latin typeface="Calibri"/>
              </a:rPr>
              <a:t>Tips to Help Your Child At Home </a:t>
            </a:r>
            <a:endParaRPr lang="en-GB" sz="5400" dirty="0"/>
          </a:p>
        </p:txBody>
      </p:sp>
      <p:sp>
        <p:nvSpPr>
          <p:cNvPr id="5" name="TextBox 4"/>
          <p:cNvSpPr txBox="1"/>
          <p:nvPr/>
        </p:nvSpPr>
        <p:spPr>
          <a:xfrm>
            <a:off x="1596789" y="1352145"/>
            <a:ext cx="8925635" cy="1754326"/>
          </a:xfrm>
          <a:prstGeom prst="rect">
            <a:avLst/>
          </a:prstGeom>
          <a:noFill/>
        </p:spPr>
        <p:txBody>
          <a:bodyPr wrap="square" rtlCol="0">
            <a:spAutoFit/>
          </a:bodyPr>
          <a:lstStyle/>
          <a:p>
            <a:pPr algn="ctr"/>
            <a:r>
              <a:rPr lang="en-GB" sz="5400" dirty="0">
                <a:solidFill>
                  <a:schemeClr val="bg1"/>
                </a:solidFill>
                <a:latin typeface="Calibri" panose="020F0502020204030204" pitchFamily="34" charset="0"/>
                <a:cs typeface="Calibri" panose="020F0502020204030204" pitchFamily="34" charset="0"/>
              </a:rPr>
              <a:t>Mrs Horsley Class 5</a:t>
            </a:r>
          </a:p>
          <a:p>
            <a:pPr algn="ctr"/>
            <a:endParaRPr lang="en-GB" sz="5400" dirty="0">
              <a:solidFill>
                <a:schemeClr val="bg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5"/>
          <a:stretch>
            <a:fillRect/>
          </a:stretch>
        </p:blipFill>
        <p:spPr>
          <a:xfrm>
            <a:off x="1596789" y="3316407"/>
            <a:ext cx="8925635" cy="2924175"/>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97364" y="6154738"/>
            <a:ext cx="487362" cy="487362"/>
          </a:xfrm>
          <a:prstGeom prst="rect">
            <a:avLst/>
          </a:prstGeom>
        </p:spPr>
      </p:pic>
    </p:spTree>
    <p:custDataLst>
      <p:tags r:id="rId1"/>
    </p:custDataLst>
    <p:extLst>
      <p:ext uri="{BB962C8B-B14F-4D97-AF65-F5344CB8AC3E}">
        <p14:creationId xmlns:p14="http://schemas.microsoft.com/office/powerpoint/2010/main" val="4020433290"/>
      </p:ext>
    </p:extLst>
  </p:cSld>
  <p:clrMapOvr>
    <a:masterClrMapping/>
  </p:clrMapOvr>
  <mc:AlternateContent xmlns:mc="http://schemas.openxmlformats.org/markup-compatibility/2006" xmlns:p14="http://schemas.microsoft.com/office/powerpoint/2010/main">
    <mc:Choice Requires="p14">
      <p:transition spd="slow" p14:dur="2000" advTm="25128"/>
    </mc:Choice>
    <mc:Fallback xmlns="">
      <p:transition spd="slow" advTm="2512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438" y="576618"/>
            <a:ext cx="11121101" cy="5851478"/>
          </a:xfrm>
        </p:spPr>
        <p:txBody>
          <a:bodyPr>
            <a:noAutofit/>
          </a:bodyPr>
          <a:lstStyle/>
          <a:p>
            <a:pPr marL="0" lvl="0" indent="0" defTabSz="914400">
              <a:spcBef>
                <a:spcPts val="0"/>
              </a:spcBef>
              <a:spcAft>
                <a:spcPts val="0"/>
              </a:spcAft>
              <a:buNone/>
              <a:defRPr sz="1800" b="0" i="0" u="none" strike="noStrike" kern="0" cap="none" spc="0" baseline="0">
                <a:solidFill>
                  <a:srgbClr val="000000"/>
                </a:solidFill>
                <a:uFillTx/>
              </a:defRPr>
            </a:pPr>
            <a:r>
              <a:rPr lang="en-GB" sz="2800" dirty="0">
                <a:solidFill>
                  <a:srgbClr val="000000"/>
                </a:solidFill>
                <a:latin typeface="Calibri"/>
              </a:rPr>
              <a:t>As you </a:t>
            </a:r>
            <a:r>
              <a:rPr lang="en-GB" sz="2800" kern="0" dirty="0">
                <a:solidFill>
                  <a:srgbClr val="000000"/>
                </a:solidFill>
                <a:latin typeface="Calibri"/>
              </a:rPr>
              <a:t>know, y</a:t>
            </a:r>
            <a:r>
              <a:rPr lang="en-GB" sz="2800" dirty="0">
                <a:solidFill>
                  <a:srgbClr val="000000"/>
                </a:solidFill>
                <a:latin typeface="Calibri"/>
              </a:rPr>
              <a:t>our child is in year 5, upper KS2. </a:t>
            </a:r>
          </a:p>
          <a:p>
            <a:pPr marL="0" lvl="0" indent="0" defTabSz="914400">
              <a:spcBef>
                <a:spcPts val="0"/>
              </a:spcBef>
              <a:spcAft>
                <a:spcPts val="0"/>
              </a:spcAft>
              <a:buNone/>
              <a:defRPr sz="1800" b="0" i="0" u="none" strike="noStrike" kern="0" cap="none" spc="0" baseline="0">
                <a:solidFill>
                  <a:srgbClr val="000000"/>
                </a:solidFill>
                <a:uFillTx/>
              </a:defRPr>
            </a:pPr>
            <a:r>
              <a:rPr lang="en-GB" sz="2800" dirty="0">
                <a:solidFill>
                  <a:srgbClr val="000000"/>
                </a:solidFill>
                <a:latin typeface="Calibri"/>
              </a:rPr>
              <a:t>The children have settled well into year 5, and now it is time for us to prepare them for the challenges ahead. </a:t>
            </a:r>
            <a:endParaRPr lang="en-GB" sz="2800" kern="0" dirty="0">
              <a:solidFill>
                <a:srgbClr val="000000"/>
              </a:solidFill>
              <a:latin typeface="Calibri"/>
            </a:endParaRPr>
          </a:p>
          <a:p>
            <a:pPr marL="0" lvl="0" indent="0" defTabSz="914400">
              <a:spcBef>
                <a:spcPts val="0"/>
              </a:spcBef>
              <a:spcAft>
                <a:spcPts val="0"/>
              </a:spcAft>
              <a:buNone/>
              <a:defRPr sz="1800" b="0" i="0" u="none" strike="noStrike" kern="0" cap="none" spc="0" baseline="0">
                <a:solidFill>
                  <a:srgbClr val="000000"/>
                </a:solidFill>
                <a:uFillTx/>
              </a:defRPr>
            </a:pPr>
            <a:endParaRPr lang="en-GB" sz="2800" kern="0" dirty="0">
              <a:solidFill>
                <a:srgbClr val="000000"/>
              </a:solidFill>
              <a:latin typeface="Calibri"/>
            </a:endParaRPr>
          </a:p>
          <a:p>
            <a:pPr marL="0" lvl="0" indent="0" defTabSz="914400">
              <a:spcBef>
                <a:spcPts val="0"/>
              </a:spcBef>
              <a:spcAft>
                <a:spcPts val="0"/>
              </a:spcAft>
              <a:buNone/>
              <a:defRPr sz="1800" b="0" i="0" u="none" strike="noStrike" kern="0" cap="none" spc="0" baseline="0">
                <a:solidFill>
                  <a:srgbClr val="000000"/>
                </a:solidFill>
                <a:uFillTx/>
              </a:defRPr>
            </a:pPr>
            <a:r>
              <a:rPr lang="en-GB" sz="2800" kern="0" dirty="0">
                <a:solidFill>
                  <a:srgbClr val="000000"/>
                </a:solidFill>
                <a:latin typeface="Calibri"/>
              </a:rPr>
              <a:t>I am working hard to ensure that any gaps are addressed as well as reinforcing the importance of both physical and mental health. Now is the best time to ensure your child is putting as much effort as possible into their learning. This will hopefully lead to a love of learning and prepare them for both year 6 and for a smooth transition to High School.</a:t>
            </a:r>
          </a:p>
          <a:p>
            <a:pPr marL="0" lvl="0" indent="0" defTabSz="914400">
              <a:spcBef>
                <a:spcPts val="0"/>
              </a:spcBef>
              <a:spcAft>
                <a:spcPts val="0"/>
              </a:spcAft>
              <a:buNone/>
              <a:defRPr sz="1800" b="0" i="0" u="none" strike="noStrike" kern="0" cap="none" spc="0" baseline="0">
                <a:solidFill>
                  <a:srgbClr val="000000"/>
                </a:solidFill>
                <a:uFillTx/>
              </a:defRPr>
            </a:pPr>
            <a:endParaRPr lang="en-GB" sz="2800" kern="0" dirty="0">
              <a:solidFill>
                <a:srgbClr val="000000"/>
              </a:solidFill>
              <a:latin typeface="Calibri"/>
            </a:endParaRPr>
          </a:p>
          <a:p>
            <a:pPr marL="0" lvl="0" indent="0" defTabSz="914400">
              <a:spcBef>
                <a:spcPts val="0"/>
              </a:spcBef>
              <a:spcAft>
                <a:spcPts val="0"/>
              </a:spcAft>
              <a:buNone/>
              <a:defRPr sz="1800" b="0" i="0" u="none" strike="noStrike" kern="0" cap="none" spc="0" baseline="0">
                <a:solidFill>
                  <a:srgbClr val="000000"/>
                </a:solidFill>
                <a:uFillTx/>
              </a:defRPr>
            </a:pPr>
            <a:r>
              <a:rPr lang="en-GB" sz="2800" kern="0" dirty="0">
                <a:solidFill>
                  <a:srgbClr val="000000"/>
                </a:solidFill>
                <a:latin typeface="Calibri"/>
              </a:rPr>
              <a:t>It is a busy curriculum so any support you can give with gaps in learning is really beneficial and appreciated. </a:t>
            </a:r>
            <a:endParaRPr lang="en-GB" sz="2800"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697149769"/>
      </p:ext>
    </p:extLst>
  </p:cSld>
  <p:clrMapOvr>
    <a:masterClrMapping/>
  </p:clrMapOvr>
  <mc:AlternateContent xmlns:mc="http://schemas.openxmlformats.org/markup-compatibility/2006" xmlns:p14="http://schemas.microsoft.com/office/powerpoint/2010/main">
    <mc:Choice Requires="p14">
      <p:transition spd="slow" p14:dur="2000" advTm="55721"/>
    </mc:Choice>
    <mc:Fallback xmlns="">
      <p:transition spd="slow" advTm="55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2"/>
                                        </p:tgtEl>
                                      </p:cBhvr>
                                    </p:cmd>
                                  </p:childTnLst>
                                </p:cTn>
                              </p:par>
                            </p:childTnLst>
                          </p:cTn>
                        </p:par>
                      </p:childTnLst>
                    </p:cTn>
                  </p:par>
                </p:childTnLst>
              </p:cTn>
              <p:nextCondLst>
                <p:cond evt="onClick" delay="0">
                  <p:tgtEl>
                    <p:spTgt spid="2"/>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187" y="1381661"/>
            <a:ext cx="11648554" cy="5016758"/>
          </a:xfrm>
          <a:prstGeom prst="rect">
            <a:avLst/>
          </a:prstGeom>
        </p:spPr>
        <p:txBody>
          <a:bodyPr wrap="square">
            <a:spAutoFit/>
          </a:bodyPr>
          <a:lstStyle/>
          <a:p>
            <a:pPr lvl="0">
              <a:defRPr sz="1800" b="0" i="0" u="none" strike="noStrike" kern="0" cap="none" spc="0" baseline="0">
                <a:solidFill>
                  <a:srgbClr val="000000"/>
                </a:solidFill>
                <a:uFillTx/>
              </a:defRPr>
            </a:pPr>
            <a:r>
              <a:rPr lang="en-GB" sz="4000" kern="0" dirty="0">
                <a:solidFill>
                  <a:srgbClr val="000000"/>
                </a:solidFill>
                <a:latin typeface="Calibri"/>
              </a:rPr>
              <a:t>In the summer term of 2027, most children will sit year 6 </a:t>
            </a:r>
            <a:r>
              <a:rPr lang="en-GB" sz="4000" kern="0" dirty="0">
                <a:solidFill>
                  <a:srgbClr val="000000"/>
                </a:solidFill>
                <a:latin typeface="Calibri"/>
                <a:hlinkClick r:id="rId5"/>
              </a:rPr>
              <a:t>SATs</a:t>
            </a:r>
            <a:r>
              <a:rPr lang="en-GB" sz="4000" kern="0" dirty="0">
                <a:solidFill>
                  <a:srgbClr val="000000"/>
                </a:solidFill>
                <a:latin typeface="Calibri"/>
              </a:rPr>
              <a:t> papers. The SATs for English and maths which, reflect the new national curriculum, are challenging. </a:t>
            </a:r>
          </a:p>
          <a:p>
            <a:pPr lvl="0">
              <a:defRPr sz="1800" b="0" i="0" u="none" strike="noStrike" kern="0" cap="none" spc="0" baseline="0">
                <a:solidFill>
                  <a:srgbClr val="000000"/>
                </a:solidFill>
                <a:uFillTx/>
              </a:defRPr>
            </a:pPr>
            <a:r>
              <a:rPr lang="en-GB" sz="4000" b="1" kern="0" dirty="0">
                <a:solidFill>
                  <a:srgbClr val="002060"/>
                </a:solidFill>
                <a:latin typeface="Calibri"/>
              </a:rPr>
              <a:t>The majority of new content and concepts are being taught in year 5 and in the first term of year 6. </a:t>
            </a:r>
          </a:p>
          <a:p>
            <a:pPr lvl="0">
              <a:defRPr sz="1800" b="0" i="0" u="none" strike="noStrike" kern="0" cap="none" spc="0" baseline="0">
                <a:solidFill>
                  <a:srgbClr val="000000"/>
                </a:solidFill>
                <a:uFillTx/>
              </a:defRPr>
            </a:pPr>
            <a:r>
              <a:rPr lang="en-GB" sz="4000" kern="0" dirty="0">
                <a:solidFill>
                  <a:srgbClr val="000000"/>
                </a:solidFill>
                <a:latin typeface="Calibri"/>
              </a:rPr>
              <a:t>Support that you give now in developing good learning habits will be extremely beneficial for both year 6 and for secondary school. </a:t>
            </a:r>
          </a:p>
        </p:txBody>
      </p:sp>
      <p:sp>
        <p:nvSpPr>
          <p:cNvPr id="7" name="TextBox 6"/>
          <p:cNvSpPr txBox="1"/>
          <p:nvPr/>
        </p:nvSpPr>
        <p:spPr>
          <a:xfrm>
            <a:off x="327546" y="382137"/>
            <a:ext cx="11109278" cy="1015663"/>
          </a:xfrm>
          <a:prstGeom prst="rect">
            <a:avLst/>
          </a:prstGeom>
          <a:noFill/>
        </p:spPr>
        <p:txBody>
          <a:bodyPr wrap="square" rtlCol="0">
            <a:spAutoFit/>
          </a:bodyPr>
          <a:lstStyle/>
          <a:p>
            <a:pPr algn="ctr"/>
            <a:r>
              <a:rPr lang="en-GB" sz="6000" dirty="0">
                <a:solidFill>
                  <a:schemeClr val="bg1"/>
                </a:solidFill>
                <a:latin typeface="Calibri" panose="020F0502020204030204" pitchFamily="34" charset="0"/>
                <a:cs typeface="Calibri" panose="020F0502020204030204" pitchFamily="34" charset="0"/>
              </a:rPr>
              <a:t>Sooner than you think!</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4018310928"/>
      </p:ext>
    </p:extLst>
  </p:cSld>
  <p:clrMapOvr>
    <a:masterClrMapping/>
  </p:clrMapOvr>
  <mc:AlternateContent xmlns:mc="http://schemas.openxmlformats.org/markup-compatibility/2006" xmlns:p14="http://schemas.microsoft.com/office/powerpoint/2010/main">
    <mc:Choice Requires="p14">
      <p:transition spd="slow" p14:dur="2000" advTm="65538"/>
    </mc:Choice>
    <mc:Fallback xmlns="">
      <p:transition spd="slow" advTm="65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 fill="hold"/>
                                        <p:tgtEl>
                                          <p:spTgt spid="2"/>
                                        </p:tgtEl>
                                      </p:cBhvr>
                                    </p:cmd>
                                  </p:childTnLst>
                                </p:cTn>
                              </p:par>
                            </p:childTnLst>
                          </p:cTn>
                        </p:par>
                      </p:childTnLst>
                    </p:cTn>
                  </p:par>
                </p:childTnLst>
              </p:cTn>
              <p:nextCondLst>
                <p:cond evt="onClick" delay="0">
                  <p:tgtEl>
                    <p:spTgt spid="2"/>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784" y="431094"/>
            <a:ext cx="11150220" cy="923330"/>
          </a:xfrm>
          <a:prstGeom prst="rect">
            <a:avLst/>
          </a:prstGeom>
          <a:noFill/>
        </p:spPr>
        <p:txBody>
          <a:bodyPr wrap="square" rtlCol="0">
            <a:spAutoFit/>
          </a:bodyPr>
          <a:lstStyle/>
          <a:p>
            <a:pPr algn="ctr"/>
            <a:r>
              <a:rPr lang="en-GB" sz="5400" dirty="0">
                <a:solidFill>
                  <a:schemeClr val="bg1"/>
                </a:solidFill>
                <a:latin typeface="Calibri" panose="020F0502020204030204" pitchFamily="34" charset="0"/>
                <a:cs typeface="Calibri" panose="020F0502020204030204" pitchFamily="34" charset="0"/>
              </a:rPr>
              <a:t>How can you help?</a:t>
            </a:r>
          </a:p>
        </p:txBody>
      </p:sp>
      <p:sp>
        <p:nvSpPr>
          <p:cNvPr id="4" name="TextBox 3"/>
          <p:cNvSpPr txBox="1"/>
          <p:nvPr/>
        </p:nvSpPr>
        <p:spPr>
          <a:xfrm>
            <a:off x="928049" y="1665027"/>
            <a:ext cx="9990160" cy="5016758"/>
          </a:xfrm>
          <a:prstGeom prst="rect">
            <a:avLst/>
          </a:prstGeom>
          <a:noFill/>
        </p:spPr>
        <p:txBody>
          <a:bodyPr wrap="square" rtlCol="0">
            <a:spAutoFit/>
          </a:bodyPr>
          <a:lstStyle/>
          <a:p>
            <a:pPr marL="285750" indent="-28575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Growth Mindset</a:t>
            </a:r>
          </a:p>
          <a:p>
            <a:pPr marL="285750" indent="-28575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English</a:t>
            </a:r>
          </a:p>
          <a:p>
            <a:pPr marL="742950" indent="-742950">
              <a:buFont typeface="+mj-lt"/>
              <a:buAutoNum type="arabicPeriod"/>
            </a:pPr>
            <a:r>
              <a:rPr lang="en-GB" sz="4000" dirty="0">
                <a:solidFill>
                  <a:schemeClr val="bg1"/>
                </a:solidFill>
                <a:latin typeface="Calibri" panose="020F0502020204030204" pitchFamily="34" charset="0"/>
                <a:cs typeface="Calibri" panose="020F0502020204030204" pitchFamily="34" charset="0"/>
              </a:rPr>
              <a:t>Oracy</a:t>
            </a:r>
          </a:p>
          <a:p>
            <a:pPr marL="742950" indent="-742950">
              <a:buFont typeface="+mj-lt"/>
              <a:buAutoNum type="arabicPeriod"/>
            </a:pPr>
            <a:r>
              <a:rPr lang="en-GB" sz="4000" dirty="0">
                <a:solidFill>
                  <a:schemeClr val="bg1"/>
                </a:solidFill>
                <a:latin typeface="Calibri" panose="020F0502020204030204" pitchFamily="34" charset="0"/>
                <a:cs typeface="Calibri" panose="020F0502020204030204" pitchFamily="34" charset="0"/>
              </a:rPr>
              <a:t>Reading</a:t>
            </a:r>
          </a:p>
          <a:p>
            <a:pPr marL="742950" indent="-742950">
              <a:buFont typeface="+mj-lt"/>
              <a:buAutoNum type="arabicPeriod"/>
            </a:pPr>
            <a:r>
              <a:rPr lang="en-GB" sz="4000" dirty="0">
                <a:solidFill>
                  <a:schemeClr val="bg1"/>
                </a:solidFill>
                <a:latin typeface="Calibri" panose="020F0502020204030204" pitchFamily="34" charset="0"/>
                <a:cs typeface="Calibri" panose="020F0502020204030204" pitchFamily="34" charset="0"/>
              </a:rPr>
              <a:t>Writing and Handwriting</a:t>
            </a:r>
          </a:p>
          <a:p>
            <a:pPr marL="742950" indent="-742950">
              <a:buFont typeface="+mj-lt"/>
              <a:buAutoNum type="arabicPeriod"/>
            </a:pPr>
            <a:r>
              <a:rPr lang="en-GB" sz="4000" dirty="0">
                <a:solidFill>
                  <a:schemeClr val="bg1"/>
                </a:solidFill>
                <a:latin typeface="Calibri" panose="020F0502020204030204" pitchFamily="34" charset="0"/>
                <a:cs typeface="Calibri" panose="020F0502020204030204" pitchFamily="34" charset="0"/>
              </a:rPr>
              <a:t>Spelling, punctuation and grammar</a:t>
            </a:r>
          </a:p>
          <a:p>
            <a:pPr marL="285750" indent="-28575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Mathematics</a:t>
            </a:r>
          </a:p>
          <a:p>
            <a:pPr marL="285750" indent="-285750">
              <a:buFont typeface="Arial" panose="020B0604020202020204" pitchFamily="34" charset="0"/>
              <a:buChar char="•"/>
            </a:pPr>
            <a:r>
              <a:rPr lang="en-GB" sz="4000" dirty="0">
                <a:solidFill>
                  <a:schemeClr val="bg1"/>
                </a:solidFill>
                <a:latin typeface="Calibri" panose="020F0502020204030204" pitchFamily="34" charset="0"/>
                <a:cs typeface="Calibri" panose="020F0502020204030204" pitchFamily="34" charset="0"/>
              </a:rPr>
              <a:t>Home Learning</a:t>
            </a:r>
          </a:p>
        </p:txBody>
      </p:sp>
      <p:pic>
        <p:nvPicPr>
          <p:cNvPr id="5" name="Picture 4"/>
          <p:cNvPicPr>
            <a:picLocks noChangeAspect="1"/>
          </p:cNvPicPr>
          <p:nvPr/>
        </p:nvPicPr>
        <p:blipFill>
          <a:blip r:embed="rId5"/>
          <a:stretch>
            <a:fillRect/>
          </a:stretch>
        </p:blipFill>
        <p:spPr>
          <a:xfrm>
            <a:off x="8736984" y="2286234"/>
            <a:ext cx="2181225" cy="1617026"/>
          </a:xfrm>
          <a:prstGeom prst="rect">
            <a:avLst/>
          </a:prstGeom>
        </p:spPr>
      </p:pic>
      <p:pic>
        <p:nvPicPr>
          <p:cNvPr id="6" name="Picture 5"/>
          <p:cNvPicPr>
            <a:picLocks noChangeAspect="1"/>
          </p:cNvPicPr>
          <p:nvPr/>
        </p:nvPicPr>
        <p:blipFill>
          <a:blip r:embed="rId6"/>
          <a:stretch>
            <a:fillRect/>
          </a:stretch>
        </p:blipFill>
        <p:spPr>
          <a:xfrm>
            <a:off x="9204123" y="5016380"/>
            <a:ext cx="2185493" cy="1625720"/>
          </a:xfrm>
          <a:prstGeom prst="rect">
            <a:avLst/>
          </a:prstGeom>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321481099"/>
      </p:ext>
    </p:extLst>
  </p:cSld>
  <p:clrMapOvr>
    <a:masterClrMapping/>
  </p:clrMapOvr>
  <mc:AlternateContent xmlns:mc="http://schemas.openxmlformats.org/markup-compatibility/2006" xmlns:p14="http://schemas.microsoft.com/office/powerpoint/2010/main">
    <mc:Choice Requires="p14">
      <p:transition spd="slow" p14:dur="2000" advTm="74466"/>
    </mc:Choice>
    <mc:Fallback xmlns="">
      <p:transition spd="slow" advTm="74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 fill="hold"/>
                                        <p:tgtEl>
                                          <p:spTgt spid="8"/>
                                        </p:tgtEl>
                                      </p:cBhvr>
                                    </p:cmd>
                                  </p:childTnLst>
                                </p:cTn>
                              </p:par>
                            </p:childTnLst>
                          </p:cTn>
                        </p:par>
                      </p:childTnLst>
                    </p:cTn>
                  </p:par>
                </p:childTnLst>
              </p:cTn>
              <p:nextCondLst>
                <p:cond evt="onClick" delay="0">
                  <p:tgtEl>
                    <p:spTgt spid="8"/>
                  </p:tgtEl>
                </p:cond>
              </p:nextCondLst>
            </p:seq>
            <p:audio isNarration="1">
              <p:cMediaNode vol="80000" showWhenStopped="0">
                <p:cTn id="48"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4"/>
</p:tagLst>
</file>

<file path=ppt/tags/tag2.xml><?xml version="1.0" encoding="utf-8"?>
<p:tagLst xmlns:a="http://schemas.openxmlformats.org/drawingml/2006/main" xmlns:r="http://schemas.openxmlformats.org/officeDocument/2006/relationships" xmlns:p="http://schemas.openxmlformats.org/presentationml/2006/main">
  <p:tag name="TIMING" val="|29.6"/>
</p:tagLst>
</file>

<file path=ppt/tags/tag3.xml><?xml version="1.0" encoding="utf-8"?>
<p:tagLst xmlns:a="http://schemas.openxmlformats.org/drawingml/2006/main" xmlns:r="http://schemas.openxmlformats.org/officeDocument/2006/relationships" xmlns:p="http://schemas.openxmlformats.org/presentationml/2006/main">
  <p:tag name="TIMING" val="|8.1|13.2|34.1"/>
</p:tagLst>
</file>

<file path=ppt/tags/tag4.xml><?xml version="1.0" encoding="utf-8"?>
<p:tagLst xmlns:a="http://schemas.openxmlformats.org/drawingml/2006/main" xmlns:r="http://schemas.openxmlformats.org/officeDocument/2006/relationships" xmlns:p="http://schemas.openxmlformats.org/presentationml/2006/main">
  <p:tag name="TIMING" val="|15.5|1.6|1.3|1.6|1.3|1.4"/>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832</TotalTime>
  <Words>243</Words>
  <Application>Microsoft Office PowerPoint</Application>
  <PresentationFormat>Widescreen</PresentationFormat>
  <Paragraphs>21</Paragraphs>
  <Slides>4</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Gothic</vt:lpstr>
      <vt:lpstr>Wingdings 3</vt:lpstr>
      <vt:lpstr>Slice</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ahorsley</dc:creator>
  <cp:lastModifiedBy>Andrea Horsley</cp:lastModifiedBy>
  <cp:revision>27</cp:revision>
  <dcterms:created xsi:type="dcterms:W3CDTF">2020-11-02T19:46:07Z</dcterms:created>
  <dcterms:modified xsi:type="dcterms:W3CDTF">2025-10-01T13:37:16Z</dcterms:modified>
</cp:coreProperties>
</file>