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9" r:id="rId3"/>
    <p:sldId id="261" r:id="rId4"/>
    <p:sldId id="271" r:id="rId5"/>
    <p:sldId id="272" r:id="rId6"/>
    <p:sldId id="273" r:id="rId7"/>
    <p:sldId id="274" r:id="rId8"/>
    <p:sldId id="263" r:id="rId9"/>
    <p:sldId id="265" r:id="rId10"/>
    <p:sldId id="267" r:id="rId11"/>
    <p:sldId id="268" r:id="rId12"/>
    <p:sldId id="269" r:id="rId13"/>
    <p:sldId id="275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2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pmarks.co.uk/maths-games/7-11-years/times-tables" TargetMode="External"/><Relationship Id="rId2" Type="http://schemas.openxmlformats.org/officeDocument/2006/relationships/hyperlink" Target="https://play.ttrockstars.com/auth/schoo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topmarks.co.uk/maths-games/7-11-years/mental-maths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ntal-arithmetic.co.uk/index.htm" TargetMode="External"/><Relationship Id="rId2" Type="http://schemas.openxmlformats.org/officeDocument/2006/relationships/hyperlink" Target="https://login.mathletics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543464" y="534839"/>
            <a:ext cx="11041811" cy="1095554"/>
          </a:xfrm>
        </p:spPr>
        <p:txBody>
          <a:bodyPr>
            <a:normAutofit/>
          </a:bodyPr>
          <a:lstStyle/>
          <a:p>
            <a:pPr lvl="0" algn="ctr"/>
            <a:r>
              <a:rPr lang="en-GB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Mathematics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43464" y="1394121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chemeClr val="bg1"/>
                </a:solidFill>
              </a:rPr>
              <a:t>Home-School Link Diary pages 100-110</a:t>
            </a:r>
          </a:p>
          <a:p>
            <a:pPr lvl="0"/>
            <a:r>
              <a:rPr lang="en-GB" dirty="0">
                <a:solidFill>
                  <a:schemeClr val="bg1"/>
                </a:solidFill>
              </a:rPr>
              <a:t>Times Tables (End of year 4)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Knowing the times tables supports so many different topics in maths. Please support your child in practising regularly. 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lvl="0"/>
            <a:r>
              <a:rPr lang="en-GB" dirty="0">
                <a:solidFill>
                  <a:schemeClr val="bg1"/>
                </a:solidFill>
                <a:hlinkClick r:id="rId2"/>
              </a:rPr>
              <a:t>Times Tables Rock Stars</a:t>
            </a:r>
            <a:endParaRPr lang="en-GB" dirty="0">
              <a:solidFill>
                <a:schemeClr val="bg1"/>
              </a:solidFill>
            </a:endParaRPr>
          </a:p>
          <a:p>
            <a:pPr lvl="0"/>
            <a:r>
              <a:rPr lang="en-GB" dirty="0" err="1">
                <a:solidFill>
                  <a:schemeClr val="bg1"/>
                </a:solidFill>
                <a:hlinkClick r:id="rId3"/>
              </a:rPr>
              <a:t>Topmarks</a:t>
            </a:r>
            <a:r>
              <a:rPr lang="en-GB" dirty="0">
                <a:solidFill>
                  <a:schemeClr val="bg1"/>
                </a:solidFill>
                <a:hlinkClick r:id="rId3"/>
              </a:rPr>
              <a:t> </a:t>
            </a:r>
            <a:r>
              <a:rPr lang="en-GB" dirty="0" err="1">
                <a:solidFill>
                  <a:schemeClr val="bg1"/>
                </a:solidFill>
                <a:hlinkClick r:id="rId3"/>
              </a:rPr>
              <a:t>Timestables</a:t>
            </a: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2307" y="1847221"/>
            <a:ext cx="3133725" cy="2352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8114" y="3950898"/>
            <a:ext cx="2861169" cy="251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63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84211" y="293298"/>
            <a:ext cx="11013207" cy="888521"/>
          </a:xfrm>
        </p:spPr>
        <p:txBody>
          <a:bodyPr>
            <a:normAutofit/>
          </a:bodyPr>
          <a:lstStyle/>
          <a:p>
            <a:pPr lvl="0" algn="ctr"/>
            <a:r>
              <a:rPr lang="en-GB" sz="4000" dirty="0">
                <a:solidFill>
                  <a:schemeClr val="bg1"/>
                </a:solidFill>
              </a:rPr>
              <a:t>Solving Problems with Bar Modelling</a:t>
            </a:r>
          </a:p>
        </p:txBody>
      </p:sp>
      <p:pic>
        <p:nvPicPr>
          <p:cNvPr id="3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1407" y="1181819"/>
            <a:ext cx="9878814" cy="5311568"/>
          </a:xfrm>
        </p:spPr>
      </p:pic>
    </p:spTree>
    <p:extLst>
      <p:ext uri="{BB962C8B-B14F-4D97-AF65-F5344CB8AC3E}">
        <p14:creationId xmlns:p14="http://schemas.microsoft.com/office/powerpoint/2010/main" val="66763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10242868" cy="1507067"/>
          </a:xfrm>
        </p:spPr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10334308" cy="3615267"/>
          </a:xfrm>
        </p:spPr>
        <p:txBody>
          <a:bodyPr>
            <a:noAutofit/>
          </a:bodyPr>
          <a:lstStyle/>
          <a:p>
            <a:endParaRPr lang="en-GB" sz="3600" dirty="0"/>
          </a:p>
          <a:p>
            <a:endParaRPr lang="en-GB" sz="3600" dirty="0"/>
          </a:p>
          <a:p>
            <a:pPr marL="0" indent="0" algn="ctr">
              <a:buNone/>
            </a:pPr>
            <a:r>
              <a:rPr lang="en-GB" sz="3600" dirty="0">
                <a:solidFill>
                  <a:schemeClr val="bg1"/>
                </a:solidFill>
              </a:rPr>
              <a:t>White Rose </a:t>
            </a:r>
          </a:p>
          <a:p>
            <a:r>
              <a:rPr lang="en-GB" sz="3600" dirty="0">
                <a:solidFill>
                  <a:schemeClr val="bg1"/>
                </a:solidFill>
              </a:rPr>
              <a:t>At school, we use White Rose Mathematics. The work sheets allow the children to practise number and mathematical skills. </a:t>
            </a:r>
          </a:p>
          <a:p>
            <a:r>
              <a:rPr lang="en-GB" sz="3600" dirty="0">
                <a:solidFill>
                  <a:schemeClr val="bg1"/>
                </a:solidFill>
              </a:rPr>
              <a:t>The last questions on the worksheets require problem solving and reasoning. To do these questions, the children must have a good understanding of the topic and apply this to the questions.  </a:t>
            </a:r>
          </a:p>
        </p:txBody>
      </p:sp>
    </p:spTree>
    <p:extLst>
      <p:ext uri="{BB962C8B-B14F-4D97-AF65-F5344CB8AC3E}">
        <p14:creationId xmlns:p14="http://schemas.microsoft.com/office/powerpoint/2010/main" val="364682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475" y="96572"/>
            <a:ext cx="10843403" cy="668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250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3A1131-8412-CA1E-15B9-3065651F9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506" y="253093"/>
            <a:ext cx="8534400" cy="5749471"/>
          </a:xfrm>
        </p:spPr>
        <p:txBody>
          <a:bodyPr>
            <a:normAutofit fontScale="85000" lnSpcReduction="20000"/>
          </a:bodyPr>
          <a:lstStyle/>
          <a:p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That has been a lot of information. 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Learning will happen best when we all work as a team. Encourage your child to put in the effort both at home and at school and support them in developing self motivation. 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Priorities: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Talking together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Praising effort and building resilience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Listening to your child read daily (please sign the diary)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Practising spelling (Spelling Frame)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IDL daily (if applicable)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Practising times tables (mental mathematics)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Supporting home learning.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Helping your child to learn organisational skills</a:t>
            </a:r>
          </a:p>
          <a:p>
            <a:pPr marL="514350" indent="-514350">
              <a:buFont typeface="+mj-lt"/>
              <a:buAutoNum type="arabicPeriod"/>
            </a:pPr>
            <a:endParaRPr lang="en-GB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44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414655E-340B-17B5-F7D5-69A4DDD1A4F0}"/>
              </a:ext>
            </a:extLst>
          </p:cNvPr>
          <p:cNvSpPr txBox="1"/>
          <p:nvPr/>
        </p:nvSpPr>
        <p:spPr>
          <a:xfrm>
            <a:off x="487017" y="556591"/>
            <a:ext cx="109728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Please r</a:t>
            </a:r>
            <a:r>
              <a:rPr lang="en-GB" sz="4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emember that learning </a:t>
            </a:r>
            <a:r>
              <a:rPr lang="en-GB" sz="40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does not only happen in school between 8.45 and 3.15, learning can happen anywhere at any time.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Have fun, be creative and create memories and </a:t>
            </a:r>
            <a:r>
              <a:rPr lang="en-GB" sz="40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a love </a:t>
            </a:r>
            <a:r>
              <a:rPr lang="en-GB" sz="40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of challenges and learning.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4000" b="0" i="0" u="none" strike="noStrike" kern="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Thank You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If you have any questions please do e-mail me: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1" i="0" u="none" strike="noStrike" kern="0" cap="none" spc="0" baseline="0" dirty="0">
                <a:solidFill>
                  <a:srgbClr val="000000"/>
                </a:solidFill>
                <a:uFillTx/>
                <a:latin typeface="Calibri"/>
              </a:rPr>
              <a:t>ahorsley@weaver.cheshire.sch.uk</a:t>
            </a:r>
          </a:p>
        </p:txBody>
      </p:sp>
    </p:spTree>
    <p:extLst>
      <p:ext uri="{BB962C8B-B14F-4D97-AF65-F5344CB8AC3E}">
        <p14:creationId xmlns:p14="http://schemas.microsoft.com/office/powerpoint/2010/main" val="4116549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379413"/>
            <a:ext cx="8534400" cy="984250"/>
          </a:xfrm>
        </p:spPr>
        <p:txBody>
          <a:bodyPr/>
          <a:lstStyle/>
          <a:p>
            <a:pPr lvl="0" algn="ctr"/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Mental Mathematics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4294967295"/>
          </p:nvPr>
        </p:nvSpPr>
        <p:spPr>
          <a:xfrm>
            <a:off x="698740" y="1178585"/>
            <a:ext cx="7984885" cy="5300002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Practising mental maths by playing games is a brilliant way to support written maths work. </a:t>
            </a:r>
          </a:p>
          <a:p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Number Bonds to 10, 100, 1000</a:t>
            </a:r>
          </a:p>
          <a:p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Adding single digits</a:t>
            </a:r>
          </a:p>
          <a:p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Doubles and near doubles</a:t>
            </a:r>
          </a:p>
          <a:p>
            <a:pPr lvl="0"/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Counting in 50s and 25s</a:t>
            </a:r>
          </a:p>
          <a:p>
            <a:pPr lvl="0"/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Adding two-digit numbers mentally</a:t>
            </a:r>
          </a:p>
          <a:p>
            <a:pPr lvl="0"/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Subtracting two-digit numbers mentally</a:t>
            </a:r>
          </a:p>
          <a:p>
            <a:pPr lvl="0"/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Mental calculations with large numbers using place value  12 462-2300</a:t>
            </a:r>
          </a:p>
          <a:p>
            <a:pPr marL="0" indent="0">
              <a:buNone/>
            </a:pPr>
            <a:r>
              <a:rPr lang="en-GB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Topmarks</a:t>
            </a:r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 mental mathematics games</a:t>
            </a:r>
            <a:endParaRPr lang="en-GB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2434" y="1178584"/>
            <a:ext cx="1971675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82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 noGrp="1"/>
          </p:cNvSpPr>
          <p:nvPr>
            <p:ph type="title"/>
          </p:nvPr>
        </p:nvSpPr>
        <p:spPr>
          <a:xfrm>
            <a:off x="684212" y="146650"/>
            <a:ext cx="8534400" cy="957531"/>
          </a:xfrm>
        </p:spPr>
        <p:txBody>
          <a:bodyPr/>
          <a:lstStyle/>
          <a:p>
            <a:pPr lvl="0" algn="ctr"/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Arithmetic</a:t>
            </a:r>
          </a:p>
        </p:txBody>
      </p:sp>
      <p:sp>
        <p:nvSpPr>
          <p:cNvPr id="3" name="Content Placeholder 3"/>
          <p:cNvSpPr txBox="1">
            <a:spLocks noGrp="1"/>
          </p:cNvSpPr>
          <p:nvPr>
            <p:ph idx="1"/>
          </p:nvPr>
        </p:nvSpPr>
        <p:spPr>
          <a:xfrm>
            <a:off x="565340" y="1031030"/>
            <a:ext cx="9526588" cy="506165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GB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Formal written methods: In year 5, we will work hard </a:t>
            </a:r>
          </a:p>
          <a:p>
            <a:pPr marL="0" lvl="0" indent="0">
              <a:buNone/>
            </a:pPr>
            <a:r>
              <a:rPr lang="en-GB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make sure the formal methods can be used accurately. </a:t>
            </a:r>
          </a:p>
          <a:p>
            <a:pPr marL="0" indent="0">
              <a:buNone/>
            </a:pPr>
            <a:r>
              <a:rPr lang="en-GB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Addition</a:t>
            </a:r>
          </a:p>
          <a:p>
            <a:pPr marL="0" indent="0">
              <a:buNone/>
            </a:pPr>
            <a:r>
              <a:rPr lang="en-GB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Subtraction </a:t>
            </a:r>
          </a:p>
          <a:p>
            <a:pPr marL="0" indent="0">
              <a:buNone/>
            </a:pPr>
            <a:r>
              <a:rPr lang="en-GB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Multiplication and long multiplication</a:t>
            </a:r>
          </a:p>
          <a:p>
            <a:pPr marL="0" indent="0">
              <a:buNone/>
            </a:pPr>
            <a:r>
              <a:rPr lang="en-GB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Division. </a:t>
            </a:r>
          </a:p>
          <a:p>
            <a:pPr marL="0" indent="0">
              <a:buNone/>
            </a:pPr>
            <a:r>
              <a:rPr lang="en-GB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(Home-School Link Diary </a:t>
            </a:r>
            <a:r>
              <a:rPr lang="en-GB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pages 102-103</a:t>
            </a:r>
            <a:r>
              <a:rPr lang="en-GB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0"/>
            <a:r>
              <a:rPr lang="en-GB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Remember to use </a:t>
            </a:r>
            <a:r>
              <a:rPr lang="en-GB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Mathletics</a:t>
            </a:r>
            <a:r>
              <a:rPr lang="en-GB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practise.</a:t>
            </a:r>
          </a:p>
          <a:p>
            <a:pPr marL="0" lvl="0" indent="0">
              <a:buNone/>
            </a:pPr>
            <a:r>
              <a:rPr lang="en-GB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Worksheets for practising </a:t>
            </a:r>
            <a:endParaRPr lang="en-GB" sz="3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3030" y="3245598"/>
            <a:ext cx="2914650" cy="1419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6527" y="925309"/>
            <a:ext cx="2739269" cy="157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89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0ACA66-5101-48C4-5306-901BFC893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35" y="1434267"/>
            <a:ext cx="7617279" cy="50484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968E85-40A7-ADCD-4956-D726578B4B9F}"/>
              </a:ext>
            </a:extLst>
          </p:cNvPr>
          <p:cNvSpPr txBox="1"/>
          <p:nvPr/>
        </p:nvSpPr>
        <p:spPr>
          <a:xfrm>
            <a:off x="628650" y="375302"/>
            <a:ext cx="111524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Children use manipulatives and models to support their understanding of formal methods. </a:t>
            </a:r>
          </a:p>
        </p:txBody>
      </p:sp>
    </p:spTree>
    <p:extLst>
      <p:ext uri="{BB962C8B-B14F-4D97-AF65-F5344CB8AC3E}">
        <p14:creationId xmlns:p14="http://schemas.microsoft.com/office/powerpoint/2010/main" val="781265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6CA158-5F23-6ADE-0D3A-0D45DB7CB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858" y="324431"/>
            <a:ext cx="9731828" cy="623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219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98F2C9-997B-D44C-1762-F16B48CDD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343" y="228748"/>
            <a:ext cx="9873343" cy="633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528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99CAC5-8552-5CFB-29D2-7E0187F91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914" y="264444"/>
            <a:ext cx="10156372" cy="637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815" y="548676"/>
            <a:ext cx="11576649" cy="70788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algn="ctr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dirty="0">
                <a:solidFill>
                  <a:srgbClr val="000000"/>
                </a:solidFill>
                <a:latin typeface="Calibri"/>
              </a:rPr>
              <a:t>Mathematics – Reasoning (an example)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0203" y="1340766"/>
            <a:ext cx="6560765" cy="471921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8463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84212" y="474454"/>
            <a:ext cx="10832052" cy="879893"/>
          </a:xfrm>
        </p:spPr>
        <p:txBody>
          <a:bodyPr/>
          <a:lstStyle/>
          <a:p>
            <a:pPr lvl="0" algn="ctr"/>
            <a:r>
              <a:rPr lang="en-GB" dirty="0">
                <a:solidFill>
                  <a:schemeClr val="bg1"/>
                </a:solidFill>
              </a:rPr>
              <a:t>Problem Solving and Reasoning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91706" y="1354347"/>
            <a:ext cx="9719094" cy="52019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Understanding Mathematical Vocabulary is essential for problem solving. </a:t>
            </a:r>
          </a:p>
          <a:p>
            <a:pPr marL="0" indent="0">
              <a:buNone/>
            </a:pPr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Practise the vocabulary in the </a:t>
            </a:r>
            <a:r>
              <a:rPr lang="en-GB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Home-School Link Diary page 104.</a:t>
            </a:r>
          </a:p>
          <a:p>
            <a:pPr marL="0" indent="0">
              <a:buNone/>
            </a:pPr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school, I use RUCSAC as a hook:</a:t>
            </a:r>
          </a:p>
          <a:p>
            <a:pPr marL="0" lvl="0" indent="0">
              <a:buNone/>
            </a:pPr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Read, </a:t>
            </a:r>
            <a:r>
              <a:rPr lang="en-GB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nderstand, </a:t>
            </a:r>
            <a:r>
              <a:rPr lang="en-GB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hoose, Solve, </a:t>
            </a:r>
            <a:r>
              <a:rPr lang="en-GB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nswer </a:t>
            </a:r>
          </a:p>
          <a:p>
            <a:pPr marL="0" lvl="0" indent="0">
              <a:buNone/>
            </a:pPr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GB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heck</a:t>
            </a:r>
          </a:p>
          <a:p>
            <a:pPr marL="0" lvl="0" indent="0">
              <a:buNone/>
            </a:pPr>
            <a:r>
              <a:rPr lang="en-GB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solve, use a formal method or a bar model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419" y="4127373"/>
            <a:ext cx="337185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47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692</TotalTime>
  <Words>442</Words>
  <Application>Microsoft Office PowerPoint</Application>
  <PresentationFormat>Widescreen</PresentationFormat>
  <Paragraphs>59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Century Gothic</vt:lpstr>
      <vt:lpstr>Wingdings 3</vt:lpstr>
      <vt:lpstr>Slice</vt:lpstr>
      <vt:lpstr> Mathematics</vt:lpstr>
      <vt:lpstr>Mental Mathematics</vt:lpstr>
      <vt:lpstr>Arithmetic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Problem Solving and Reasoning</vt:lpstr>
      <vt:lpstr>Solving Problems with Bar Modelling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Mathematics</dc:title>
  <dc:creator>ahorsley</dc:creator>
  <cp:lastModifiedBy>Andrea Horsley</cp:lastModifiedBy>
  <cp:revision>13</cp:revision>
  <dcterms:created xsi:type="dcterms:W3CDTF">2020-11-04T18:46:27Z</dcterms:created>
  <dcterms:modified xsi:type="dcterms:W3CDTF">2025-10-02T16:21:58Z</dcterms:modified>
</cp:coreProperties>
</file>