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77" r:id="rId2"/>
    <p:sldId id="257" r:id="rId3"/>
    <p:sldId id="259" r:id="rId4"/>
    <p:sldId id="272" r:id="rId5"/>
    <p:sldId id="273" r:id="rId6"/>
    <p:sldId id="281" r:id="rId7"/>
    <p:sldId id="278" r:id="rId8"/>
    <p:sldId id="261" r:id="rId9"/>
    <p:sldId id="263" r:id="rId10"/>
    <p:sldId id="262" r:id="rId11"/>
    <p:sldId id="268" r:id="rId12"/>
    <p:sldId id="279" r:id="rId13"/>
    <p:sldId id="280" r:id="rId14"/>
    <p:sldId id="275" r:id="rId15"/>
    <p:sldId id="276"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0" autoAdjust="0"/>
    <p:restoredTop sz="94660"/>
  </p:normalViewPr>
  <p:slideViewPr>
    <p:cSldViewPr snapToGrid="0">
      <p:cViewPr varScale="1">
        <p:scale>
          <a:sx n="77" d="100"/>
          <a:sy n="77" d="100"/>
        </p:scale>
        <p:origin x="80"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D3537-4907-4E0F-9A8B-B58BE042BB63}" type="datetimeFigureOut">
              <a:rPr lang="en-GB" smtClean="0"/>
              <a:t>02/10/2025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A40FA2-72E2-4D6C-8E1A-3BE127838276}" type="slidenum">
              <a:rPr lang="en-GB" smtClean="0"/>
              <a:t>‹#›</a:t>
            </a:fld>
            <a:endParaRPr lang="en-GB"/>
          </a:p>
        </p:txBody>
      </p:sp>
    </p:spTree>
    <p:extLst>
      <p:ext uri="{BB962C8B-B14F-4D97-AF65-F5344CB8AC3E}">
        <p14:creationId xmlns:p14="http://schemas.microsoft.com/office/powerpoint/2010/main" val="3948889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49688" y="9428158"/>
            <a:ext cx="2946397" cy="496884"/>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A9B01EC-6992-4108-A815-2488252914C0}" type="slidenum">
              <a:t>2</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6895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49688" y="9428158"/>
            <a:ext cx="2946397" cy="496884"/>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A9B01EC-6992-4108-A815-2488252914C0}" type="slidenum">
              <a:t>14</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6895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10/2/2025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pellingframe.co.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opmarks.co.uk/english-games/7-11-years/spelling-and-grammar" TargetMode="External"/><Relationship Id="rId2" Type="http://schemas.openxmlformats.org/officeDocument/2006/relationships/hyperlink" Target="https://primarytools.co.uk/files/Curriculum%2014/Vocabulary%20Grammar%20and%20Punctuation%20on%20One%20A4%20Sheet-%20Curriculum%2014%20-%20PrimaryTools.co.uk.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booktrust.org.uk/books-and-reading/our-recommendations/100-best-books/" TargetMode="External"/><Relationship Id="rId2" Type="http://schemas.openxmlformats.org/officeDocument/2006/relationships/hyperlink" Target="https://www.booktrust.org.uk/books-and-reading/bookfinder/" TargetMode="External"/><Relationship Id="rId1" Type="http://schemas.openxmlformats.org/officeDocument/2006/relationships/slideLayout" Target="../slideLayouts/slideLayout7.xml"/><Relationship Id="rId5" Type="http://schemas.openxmlformats.org/officeDocument/2006/relationships/hyperlink" Target="https://www.thereaderteacher.com/" TargetMode="External"/><Relationship Id="rId4" Type="http://schemas.openxmlformats.org/officeDocument/2006/relationships/hyperlink" Target="https://schoolreadinglist.co.uk/category/reading-lists-for-ks2-school-pupil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us20.campaign-archive.com/?u=a53e49db5e066a322855abda2&amp;id=03893887a8" TargetMode="External"/><Relationship Id="rId2" Type="http://schemas.openxmlformats.org/officeDocument/2006/relationships/hyperlink" Target="https://us20.campaign-archive.com/?u=a53e49db5e066a322855abda2&amp;id=3db9e00aa9"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2FED1-6867-B9B7-6E85-C341145C0B8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F611E09-06A4-6AFA-0494-4877EE1A6ACD}"/>
              </a:ext>
            </a:extLst>
          </p:cNvPr>
          <p:cNvSpPr txBox="1"/>
          <p:nvPr/>
        </p:nvSpPr>
        <p:spPr>
          <a:xfrm>
            <a:off x="477078" y="393439"/>
            <a:ext cx="11360426" cy="769441"/>
          </a:xfrm>
          <a:prstGeom prst="rect">
            <a:avLst/>
          </a:prstGeom>
          <a:noFill/>
          <a:ln cap="flat">
            <a:noFill/>
          </a:ln>
        </p:spPr>
        <p:txBody>
          <a:bodyPr vert="horz" wrap="square" lIns="91440" tIns="45720" rIns="91440" bIns="45720" anchor="t" anchorCtr="1" compatLnSpc="1">
            <a:spAutoFit/>
          </a:bodyPr>
          <a:lstStyle/>
          <a:p>
            <a:pPr algn="ctr" defTabSz="914400">
              <a:defRPr sz="1800" b="0" i="0" u="none" strike="noStrike" kern="0" cap="none" spc="0" baseline="0">
                <a:solidFill>
                  <a:srgbClr val="000000"/>
                </a:solidFill>
                <a:uFillTx/>
              </a:defRPr>
            </a:pPr>
            <a:r>
              <a:rPr lang="en-GB" sz="4400" b="1" dirty="0">
                <a:solidFill>
                  <a:srgbClr val="000000"/>
                </a:solidFill>
                <a:latin typeface="Calibri"/>
              </a:rPr>
              <a:t>English</a:t>
            </a:r>
            <a:r>
              <a:rPr lang="en-GB" sz="2800" b="1" dirty="0">
                <a:solidFill>
                  <a:srgbClr val="000000"/>
                </a:solidFill>
                <a:latin typeface="Calibri"/>
              </a:rPr>
              <a:t> Home-School Link Diary- </a:t>
            </a:r>
            <a:r>
              <a:rPr lang="en-GB" sz="2800" b="1" dirty="0">
                <a:solidFill>
                  <a:schemeClr val="bg1"/>
                </a:solidFill>
                <a:latin typeface="Calibri"/>
              </a:rPr>
              <a:t>pages 90-99</a:t>
            </a:r>
          </a:p>
        </p:txBody>
      </p:sp>
      <p:sp>
        <p:nvSpPr>
          <p:cNvPr id="3" name="TextBox 2">
            <a:extLst>
              <a:ext uri="{FF2B5EF4-FFF2-40B4-BE49-F238E27FC236}">
                <a16:creationId xmlns:a16="http://schemas.microsoft.com/office/drawing/2014/main" id="{7DA6045D-2102-250F-DD3E-259C177D8B4D}"/>
              </a:ext>
            </a:extLst>
          </p:cNvPr>
          <p:cNvSpPr txBox="1"/>
          <p:nvPr/>
        </p:nvSpPr>
        <p:spPr>
          <a:xfrm>
            <a:off x="477078" y="1133062"/>
            <a:ext cx="9521687" cy="6001643"/>
          </a:xfrm>
          <a:prstGeom prst="rect">
            <a:avLst/>
          </a:prstGeom>
          <a:noFill/>
          <a:ln cap="flat">
            <a:noFill/>
          </a:ln>
        </p:spPr>
        <p:txBody>
          <a:bodyPr vert="horz" wrap="square" lIns="91440" tIns="45720" rIns="91440" bIns="45720" anchor="t" anchorCtr="0" compatLnSpc="1">
            <a:spAutoFit/>
          </a:bodyPr>
          <a:lstStyle/>
          <a:p>
            <a:pPr defTabSz="914400">
              <a:defRPr sz="1800" b="0" i="0" u="none" strike="noStrike" kern="0" cap="none" spc="0" baseline="0">
                <a:solidFill>
                  <a:srgbClr val="000000"/>
                </a:solidFill>
                <a:uFillTx/>
              </a:defRPr>
            </a:pPr>
            <a:r>
              <a:rPr lang="en-GB" sz="3200" b="1" dirty="0">
                <a:solidFill>
                  <a:schemeClr val="bg1"/>
                </a:solidFill>
                <a:latin typeface="Calibri"/>
              </a:rPr>
              <a:t>There are so many different things for children to think about in this subject. </a:t>
            </a:r>
          </a:p>
          <a:p>
            <a:pPr defTabSz="914400">
              <a:defRPr sz="1800" b="0" i="0" u="none" strike="noStrike" kern="0" cap="none" spc="0" baseline="0">
                <a:solidFill>
                  <a:srgbClr val="000000"/>
                </a:solidFill>
                <a:uFillTx/>
              </a:defRPr>
            </a:pPr>
            <a:r>
              <a:rPr lang="en-GB" sz="3200" dirty="0">
                <a:solidFill>
                  <a:srgbClr val="000000"/>
                </a:solidFill>
                <a:latin typeface="Calibri"/>
              </a:rPr>
              <a:t>Try to help your child to see the links between all the areas of the English curriculum. </a:t>
            </a:r>
          </a:p>
          <a:p>
            <a:pPr marL="457200" indent="-457200" defTabSz="914400">
              <a:buSzPct val="100000"/>
              <a:buFont typeface="Arial" pitchFamily="34"/>
              <a:buChar char="•"/>
              <a:defRPr sz="1800" b="0" i="0" u="none" strike="noStrike" kern="0" cap="none" spc="0" baseline="0">
                <a:solidFill>
                  <a:srgbClr val="000000"/>
                </a:solidFill>
                <a:uFillTx/>
              </a:defRPr>
            </a:pPr>
            <a:r>
              <a:rPr lang="en-GB" sz="3200" kern="0" dirty="0">
                <a:solidFill>
                  <a:srgbClr val="000000"/>
                </a:solidFill>
                <a:latin typeface="Calibri"/>
              </a:rPr>
              <a:t>Oracy</a:t>
            </a:r>
          </a:p>
          <a:p>
            <a:pPr marL="457200" indent="-457200" defTabSz="914400">
              <a:buSzPct val="100000"/>
              <a:buFont typeface="Arial" pitchFamily="34"/>
              <a:buChar char="•"/>
              <a:defRPr sz="1800" b="0" i="0" u="none" strike="noStrike" kern="0" cap="none" spc="0" baseline="0">
                <a:solidFill>
                  <a:srgbClr val="000000"/>
                </a:solidFill>
                <a:uFillTx/>
              </a:defRPr>
            </a:pPr>
            <a:r>
              <a:rPr lang="en-GB" sz="3200" kern="0" dirty="0">
                <a:solidFill>
                  <a:srgbClr val="000000"/>
                </a:solidFill>
                <a:latin typeface="Calibri"/>
              </a:rPr>
              <a:t>Reading </a:t>
            </a:r>
          </a:p>
          <a:p>
            <a:pPr marL="457200" indent="-457200" defTabSz="914400">
              <a:buSzPct val="100000"/>
              <a:buFont typeface="Arial" pitchFamily="34"/>
              <a:buChar char="•"/>
              <a:defRPr sz="1800" b="0" i="0" u="none" strike="noStrike" kern="0" cap="none" spc="0" baseline="0">
                <a:solidFill>
                  <a:srgbClr val="000000"/>
                </a:solidFill>
                <a:uFillTx/>
              </a:defRPr>
            </a:pPr>
            <a:r>
              <a:rPr lang="en-GB" sz="3200" kern="0" dirty="0">
                <a:solidFill>
                  <a:srgbClr val="000000"/>
                </a:solidFill>
                <a:latin typeface="Calibri"/>
              </a:rPr>
              <a:t>Writing</a:t>
            </a:r>
          </a:p>
          <a:p>
            <a:pPr marL="457200" indent="-457200" defTabSz="914400">
              <a:buSzPct val="100000"/>
              <a:buFont typeface="Arial" pitchFamily="34"/>
              <a:buChar char="•"/>
              <a:defRPr sz="1800" b="0" i="0" u="none" strike="noStrike" kern="0" cap="none" spc="0" baseline="0">
                <a:solidFill>
                  <a:srgbClr val="000000"/>
                </a:solidFill>
                <a:uFillTx/>
              </a:defRPr>
            </a:pPr>
            <a:r>
              <a:rPr lang="en-GB" sz="3200" kern="0" dirty="0">
                <a:solidFill>
                  <a:srgbClr val="000000"/>
                </a:solidFill>
                <a:latin typeface="Calibri"/>
              </a:rPr>
              <a:t>Handwriting</a:t>
            </a:r>
          </a:p>
          <a:p>
            <a:pPr marL="457200" indent="-457200" defTabSz="914400">
              <a:buSzPct val="100000"/>
              <a:buFont typeface="Arial" pitchFamily="34"/>
              <a:buChar char="•"/>
              <a:defRPr sz="1800" b="0" i="0" u="none" strike="noStrike" kern="0" cap="none" spc="0" baseline="0">
                <a:solidFill>
                  <a:srgbClr val="000000"/>
                </a:solidFill>
                <a:uFillTx/>
              </a:defRPr>
            </a:pPr>
            <a:r>
              <a:rPr lang="en-GB" sz="3200" dirty="0">
                <a:solidFill>
                  <a:srgbClr val="000000"/>
                </a:solidFill>
                <a:latin typeface="Calibri"/>
              </a:rPr>
              <a:t>Spelling</a:t>
            </a:r>
          </a:p>
          <a:p>
            <a:pPr marL="457200" indent="-457200" defTabSz="914400">
              <a:buSzPct val="100000"/>
              <a:buFont typeface="Arial" pitchFamily="34"/>
              <a:buChar char="•"/>
              <a:defRPr sz="1800" b="0" i="0" u="none" strike="noStrike" kern="0" cap="none" spc="0" baseline="0">
                <a:solidFill>
                  <a:srgbClr val="000000"/>
                </a:solidFill>
                <a:uFillTx/>
              </a:defRPr>
            </a:pPr>
            <a:r>
              <a:rPr lang="en-GB" sz="3200" kern="0" dirty="0">
                <a:solidFill>
                  <a:srgbClr val="000000"/>
                </a:solidFill>
                <a:latin typeface="Calibri"/>
              </a:rPr>
              <a:t>Punctuation</a:t>
            </a:r>
            <a:endParaRPr lang="en-GB" sz="3200" dirty="0">
              <a:solidFill>
                <a:srgbClr val="000000"/>
              </a:solidFill>
              <a:latin typeface="Calibri"/>
            </a:endParaRPr>
          </a:p>
          <a:p>
            <a:pPr marL="457200" indent="-457200" defTabSz="914400">
              <a:buSzPct val="100000"/>
              <a:buFont typeface="Arial" pitchFamily="34"/>
              <a:buChar char="•"/>
              <a:defRPr sz="1800" b="0" i="0" u="none" strike="noStrike" kern="0" cap="none" spc="0" baseline="0">
                <a:solidFill>
                  <a:srgbClr val="000000"/>
                </a:solidFill>
                <a:uFillTx/>
              </a:defRPr>
            </a:pPr>
            <a:r>
              <a:rPr lang="en-GB" sz="3200" kern="0" dirty="0">
                <a:solidFill>
                  <a:srgbClr val="000000"/>
                </a:solidFill>
                <a:latin typeface="Calibri"/>
              </a:rPr>
              <a:t>Grammar</a:t>
            </a:r>
          </a:p>
          <a:p>
            <a:pPr marL="457200" indent="-457200" algn="ctr" defTabSz="914400">
              <a:buSzPct val="100000"/>
              <a:buFont typeface="Arial" pitchFamily="34"/>
              <a:buChar char="•"/>
              <a:defRPr sz="1800" b="0" i="0" u="none" strike="noStrike" kern="0" cap="none" spc="0" baseline="0">
                <a:solidFill>
                  <a:srgbClr val="000000"/>
                </a:solidFill>
                <a:uFillTx/>
              </a:defRPr>
            </a:pPr>
            <a:endParaRPr lang="en-GB" sz="3200" dirty="0">
              <a:solidFill>
                <a:srgbClr val="000000"/>
              </a:solidFill>
              <a:latin typeface="Calibri"/>
            </a:endParaRPr>
          </a:p>
        </p:txBody>
      </p:sp>
      <p:pic>
        <p:nvPicPr>
          <p:cNvPr id="4" name="Picture 3">
            <a:extLst>
              <a:ext uri="{FF2B5EF4-FFF2-40B4-BE49-F238E27FC236}">
                <a16:creationId xmlns:a16="http://schemas.microsoft.com/office/drawing/2014/main" id="{3BC56818-9957-D685-FB3D-F48FD88760A2}"/>
              </a:ext>
            </a:extLst>
          </p:cNvPr>
          <p:cNvPicPr>
            <a:picLocks noChangeAspect="1"/>
          </p:cNvPicPr>
          <p:nvPr/>
        </p:nvPicPr>
        <p:blipFill>
          <a:blip r:embed="rId2"/>
          <a:stretch>
            <a:fillRect/>
          </a:stretch>
        </p:blipFill>
        <p:spPr>
          <a:xfrm>
            <a:off x="5951981" y="3896804"/>
            <a:ext cx="2895600" cy="2152650"/>
          </a:xfrm>
          <a:prstGeom prst="rect">
            <a:avLst/>
          </a:prstGeom>
        </p:spPr>
      </p:pic>
    </p:spTree>
    <p:extLst>
      <p:ext uri="{BB962C8B-B14F-4D97-AF65-F5344CB8AC3E}">
        <p14:creationId xmlns:p14="http://schemas.microsoft.com/office/powerpoint/2010/main" val="399715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2528" y="347473"/>
            <a:ext cx="4919472" cy="1446553"/>
          </a:xfrm>
          <a:prstGeom prst="rect">
            <a:avLst/>
          </a:prstGeom>
          <a:noFill/>
          <a:ln cap="flat">
            <a:noFill/>
            <a:prstDash val="solid"/>
          </a:ln>
        </p:spPr>
        <p:txBody>
          <a:bodyPr vert="horz" wrap="square" lIns="91440" tIns="45720" rIns="91440" bIns="45720" anchor="t" anchorCtr="0" compatLnSpc="1">
            <a:spAutoFit/>
          </a:bodyPr>
          <a:lstStyle/>
          <a:p>
            <a:pPr defTabSz="914400">
              <a:defRPr sz="1800" b="0" i="0" u="none" strike="noStrike" kern="0" cap="none" spc="0" baseline="0">
                <a:solidFill>
                  <a:srgbClr val="000000"/>
                </a:solidFill>
                <a:uFillTx/>
              </a:defRPr>
            </a:pPr>
            <a:r>
              <a:rPr lang="en-GB" sz="4400" dirty="0">
                <a:solidFill>
                  <a:srgbClr val="000000"/>
                </a:solidFill>
                <a:latin typeface="Calibri"/>
              </a:rPr>
              <a:t>READING Continued</a:t>
            </a:r>
            <a:br>
              <a:rPr lang="en-GB" sz="4400" dirty="0">
                <a:solidFill>
                  <a:srgbClr val="000000"/>
                </a:solidFill>
                <a:latin typeface="Calibri"/>
              </a:rPr>
            </a:br>
            <a:endParaRPr lang="en-GB" sz="4400" dirty="0">
              <a:solidFill>
                <a:srgbClr val="000000"/>
              </a:solidFill>
              <a:latin typeface="Calibri"/>
            </a:endParaRPr>
          </a:p>
        </p:txBody>
      </p:sp>
      <p:sp>
        <p:nvSpPr>
          <p:cNvPr id="3" name="Rectangle 2"/>
          <p:cNvSpPr/>
          <p:nvPr/>
        </p:nvSpPr>
        <p:spPr>
          <a:xfrm>
            <a:off x="407503" y="1311965"/>
            <a:ext cx="11241158" cy="5386090"/>
          </a:xfrm>
          <a:prstGeom prst="rect">
            <a:avLst/>
          </a:prstGeom>
          <a:noFill/>
          <a:ln cap="flat">
            <a:noFill/>
            <a:prstDash val="solid"/>
          </a:ln>
        </p:spPr>
        <p:txBody>
          <a:bodyPr vert="horz" wrap="square" lIns="91440" tIns="45720" rIns="91440" bIns="45720" anchor="t" anchorCtr="0" compatLnSpc="1">
            <a:spAutoFit/>
          </a:bodyPr>
          <a:lstStyle/>
          <a:p>
            <a:pPr defTabSz="914400">
              <a:defRPr sz="1800" b="0" i="0" u="none" strike="noStrike" kern="0" cap="none" spc="0" baseline="0">
                <a:solidFill>
                  <a:srgbClr val="000000"/>
                </a:solidFill>
                <a:uFillTx/>
              </a:defRPr>
            </a:pPr>
            <a:r>
              <a:rPr lang="en-GB" sz="2800" b="1" kern="0" dirty="0">
                <a:solidFill>
                  <a:srgbClr val="000000"/>
                </a:solidFill>
                <a:latin typeface="Calibri"/>
              </a:rPr>
              <a:t>When children read independently, we need to aim for it to be both sustained and active. </a:t>
            </a:r>
          </a:p>
          <a:p>
            <a:pPr defTabSz="914400">
              <a:defRPr sz="1800" b="0" i="0" u="none" strike="noStrike" kern="0" cap="none" spc="0" baseline="0">
                <a:solidFill>
                  <a:srgbClr val="000000"/>
                </a:solidFill>
                <a:uFillTx/>
              </a:defRPr>
            </a:pPr>
            <a:endParaRPr lang="en-GB" sz="2800" b="1" kern="0" dirty="0">
              <a:solidFill>
                <a:srgbClr val="000000"/>
              </a:solidFill>
              <a:latin typeface="Calibri"/>
            </a:endParaRPr>
          </a:p>
          <a:p>
            <a:pPr defTabSz="914400">
              <a:defRPr sz="1800" b="0" i="0" u="none" strike="noStrike" kern="0" cap="none" spc="0" baseline="0">
                <a:solidFill>
                  <a:srgbClr val="000000"/>
                </a:solidFill>
                <a:uFillTx/>
              </a:defRPr>
            </a:pPr>
            <a:r>
              <a:rPr lang="en-GB" sz="2800" b="1" kern="0" dirty="0">
                <a:solidFill>
                  <a:srgbClr val="000000"/>
                </a:solidFill>
                <a:latin typeface="Calibri"/>
              </a:rPr>
              <a:t>Active Reading and Building Stamina </a:t>
            </a:r>
          </a:p>
          <a:p>
            <a:pPr marL="342900" indent="-342900" defTabSz="914400">
              <a:buSzPct val="100000"/>
              <a:buFont typeface="Arial" pitchFamily="34"/>
              <a:buChar char="•"/>
              <a:defRPr sz="1800" b="0" i="0" u="none" strike="noStrike" kern="0" cap="none" spc="0" baseline="0">
                <a:solidFill>
                  <a:srgbClr val="000000"/>
                </a:solidFill>
                <a:uFillTx/>
              </a:defRPr>
            </a:pPr>
            <a:r>
              <a:rPr lang="en-GB" sz="2800" kern="0" dirty="0">
                <a:solidFill>
                  <a:srgbClr val="000000"/>
                </a:solidFill>
                <a:latin typeface="Calibri"/>
              </a:rPr>
              <a:t>Independent reading for 15 minutes each day to build stamina.</a:t>
            </a:r>
          </a:p>
          <a:p>
            <a:pPr marL="342900" indent="-342900" defTabSz="914400">
              <a:buSzPct val="100000"/>
              <a:buFont typeface="Arial" pitchFamily="34"/>
              <a:buChar char="•"/>
              <a:defRPr sz="1800" b="0" i="0" u="none" strike="noStrike" kern="0" cap="none" spc="0" baseline="0">
                <a:solidFill>
                  <a:srgbClr val="000000"/>
                </a:solidFill>
                <a:uFillTx/>
              </a:defRPr>
            </a:pPr>
            <a:endParaRPr lang="en-GB" sz="2800" kern="0" dirty="0">
              <a:solidFill>
                <a:srgbClr val="000000"/>
              </a:solidFill>
              <a:latin typeface="Calibri"/>
            </a:endParaRPr>
          </a:p>
          <a:p>
            <a:pPr marL="342900" indent="-342900" defTabSz="914400">
              <a:buSzPct val="100000"/>
              <a:buFont typeface="Arial" panose="020B0604020202020204" pitchFamily="34" charset="0"/>
              <a:buChar char="•"/>
              <a:defRPr sz="1800" b="0" i="0" u="none" strike="noStrike" kern="0" cap="none" spc="0" baseline="0">
                <a:solidFill>
                  <a:srgbClr val="000000"/>
                </a:solidFill>
                <a:uFillTx/>
              </a:defRPr>
            </a:pPr>
            <a:r>
              <a:rPr lang="en-GB" sz="2800" kern="0" dirty="0">
                <a:solidFill>
                  <a:srgbClr val="000000"/>
                </a:solidFill>
                <a:latin typeface="Calibri"/>
              </a:rPr>
              <a:t> </a:t>
            </a:r>
            <a:r>
              <a:rPr lang="en-GB" sz="2800" b="1" kern="0" dirty="0">
                <a:solidFill>
                  <a:srgbClr val="000000"/>
                </a:solidFill>
                <a:latin typeface="Calibri"/>
              </a:rPr>
              <a:t>think, imagine and feel </a:t>
            </a:r>
            <a:r>
              <a:rPr lang="en-GB" sz="2800" kern="0" dirty="0">
                <a:solidFill>
                  <a:srgbClr val="000000"/>
                </a:solidFill>
                <a:latin typeface="Calibri"/>
              </a:rPr>
              <a:t>to gain a deeper understanding of characters and plots. </a:t>
            </a:r>
          </a:p>
          <a:p>
            <a:pPr defTabSz="914400">
              <a:buSzPct val="100000"/>
              <a:defRPr sz="1800" b="0" i="0" u="none" strike="noStrike" kern="0" cap="none" spc="0" baseline="0">
                <a:solidFill>
                  <a:srgbClr val="000000"/>
                </a:solidFill>
                <a:uFillTx/>
              </a:defRPr>
            </a:pPr>
            <a:endParaRPr lang="en-GB" sz="2400" kern="0" dirty="0">
              <a:solidFill>
                <a:srgbClr val="000000"/>
              </a:solidFill>
              <a:latin typeface="Calibri"/>
            </a:endParaRPr>
          </a:p>
          <a:p>
            <a:pPr marL="285750" indent="-285750" defTabSz="914400">
              <a:buSzPct val="100000"/>
              <a:buFont typeface="Arial" pitchFamily="34"/>
              <a:buChar char="•"/>
              <a:defRPr sz="1800" b="0" i="0" u="none" strike="noStrike" kern="0" cap="none" spc="0" baseline="0">
                <a:solidFill>
                  <a:srgbClr val="000000"/>
                </a:solidFill>
                <a:uFillTx/>
              </a:defRPr>
            </a:pPr>
            <a:r>
              <a:rPr lang="en-GB" sz="2400" kern="0" dirty="0">
                <a:solidFill>
                  <a:srgbClr val="000000"/>
                </a:solidFill>
                <a:latin typeface="Calibri"/>
              </a:rPr>
              <a:t>In the SATs paper, they have three passages to read up to a maximum of 2300 words. It requires concentration to actively read so by encouraging daily reading now, your child is gradually building good reading habits and reading stamina. This will set them up for learning any subject in the future.  </a:t>
            </a:r>
          </a:p>
        </p:txBody>
      </p:sp>
    </p:spTree>
    <p:extLst>
      <p:ext uri="{BB962C8B-B14F-4D97-AF65-F5344CB8AC3E}">
        <p14:creationId xmlns:p14="http://schemas.microsoft.com/office/powerpoint/2010/main" val="92473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017" y="332659"/>
            <a:ext cx="8993359" cy="769441"/>
          </a:xfrm>
          <a:prstGeom prst="rect">
            <a:avLst/>
          </a:prstGeom>
          <a:noFill/>
          <a:ln cap="flat">
            <a:noFill/>
          </a:ln>
        </p:spPr>
        <p:txBody>
          <a:bodyPr vert="horz" wrap="square" lIns="91440" tIns="45720" rIns="91440" bIns="45720" anchor="t" anchorCtr="1" compatLnSpc="1">
            <a:spAutoFit/>
          </a:bodyPr>
          <a:lstStyle/>
          <a:p>
            <a:pPr algn="ctr" defTabSz="914400">
              <a:buSzPct val="100000"/>
              <a:defRPr sz="1800" b="0" i="0" u="none" strike="noStrike" kern="0" cap="none" spc="0" baseline="0">
                <a:solidFill>
                  <a:srgbClr val="000000"/>
                </a:solidFill>
                <a:uFillTx/>
              </a:defRPr>
            </a:pPr>
            <a:r>
              <a:rPr lang="en-GB" sz="4400" dirty="0">
                <a:solidFill>
                  <a:srgbClr val="000000"/>
                </a:solidFill>
                <a:latin typeface="Calibri"/>
              </a:rPr>
              <a:t>Writing</a:t>
            </a:r>
          </a:p>
        </p:txBody>
      </p:sp>
      <p:sp>
        <p:nvSpPr>
          <p:cNvPr id="3" name="TextBox 2"/>
          <p:cNvSpPr txBox="1"/>
          <p:nvPr/>
        </p:nvSpPr>
        <p:spPr>
          <a:xfrm>
            <a:off x="150605" y="1102100"/>
            <a:ext cx="11547752" cy="4216539"/>
          </a:xfrm>
          <a:prstGeom prst="rect">
            <a:avLst/>
          </a:prstGeom>
          <a:noFill/>
          <a:ln cap="flat">
            <a:noFill/>
          </a:ln>
        </p:spPr>
        <p:txBody>
          <a:bodyPr vert="horz" wrap="square" lIns="91440" tIns="45720" rIns="91440" bIns="45720" anchor="t" anchorCtr="0" compatLnSpc="1">
            <a:spAutoFit/>
          </a:bodyPr>
          <a:lstStyle/>
          <a:p>
            <a:pPr defTabSz="914400">
              <a:defRPr sz="1800" b="0" i="0" u="none" strike="noStrike" kern="0" cap="none" spc="0" baseline="0">
                <a:solidFill>
                  <a:srgbClr val="000000"/>
                </a:solidFill>
                <a:uFillTx/>
              </a:defRPr>
            </a:pPr>
            <a:r>
              <a:rPr lang="en-GB" sz="2400" b="1" dirty="0">
                <a:solidFill>
                  <a:srgbClr val="000000"/>
                </a:solidFill>
                <a:latin typeface="Calibri"/>
              </a:rPr>
              <a:t>Read as a writer and write with the reader in mind. </a:t>
            </a:r>
          </a:p>
          <a:p>
            <a:pPr defTabSz="914400">
              <a:defRPr sz="1800" b="0" i="0" u="none" strike="noStrike" kern="0" cap="none" spc="0" baseline="0">
                <a:solidFill>
                  <a:srgbClr val="000000"/>
                </a:solidFill>
                <a:uFillTx/>
              </a:defRPr>
            </a:pPr>
            <a:r>
              <a:rPr lang="en-GB" sz="2400" dirty="0">
                <a:solidFill>
                  <a:srgbClr val="000000"/>
                </a:solidFill>
                <a:latin typeface="Calibri"/>
              </a:rPr>
              <a:t>Encourage your child to try to think like a writer when they are reading. </a:t>
            </a:r>
          </a:p>
          <a:p>
            <a:pPr defTabSz="914400">
              <a:defRPr sz="1800" b="0" i="0" u="none" strike="noStrike" kern="0" cap="none" spc="0" baseline="0">
                <a:solidFill>
                  <a:srgbClr val="000000"/>
                </a:solidFill>
                <a:uFillTx/>
              </a:defRPr>
            </a:pPr>
            <a:r>
              <a:rPr lang="en-GB" sz="2400" dirty="0">
                <a:solidFill>
                  <a:srgbClr val="000000"/>
                </a:solidFill>
                <a:latin typeface="Calibri"/>
              </a:rPr>
              <a:t>Encourage them to question the decisions the author has made. </a:t>
            </a:r>
          </a:p>
          <a:p>
            <a:pPr defTabSz="914400">
              <a:defRPr sz="1800" b="0" i="0" u="none" strike="noStrike" kern="0" cap="none" spc="0" baseline="0">
                <a:solidFill>
                  <a:srgbClr val="000000"/>
                </a:solidFill>
                <a:uFillTx/>
              </a:defRPr>
            </a:pPr>
            <a:endParaRPr lang="en-GB" sz="2400" dirty="0">
              <a:solidFill>
                <a:srgbClr val="000000"/>
              </a:solidFill>
              <a:latin typeface="Calibri"/>
            </a:endParaRPr>
          </a:p>
          <a:p>
            <a:pPr defTabSz="914400">
              <a:defRPr sz="1800" b="0" i="0" u="none" strike="noStrike" kern="0" cap="none" spc="0" baseline="0">
                <a:solidFill>
                  <a:srgbClr val="000000"/>
                </a:solidFill>
                <a:uFillTx/>
              </a:defRPr>
            </a:pPr>
            <a:r>
              <a:rPr lang="en-GB" sz="2400" dirty="0">
                <a:solidFill>
                  <a:srgbClr val="000000"/>
                </a:solidFill>
                <a:latin typeface="Calibri"/>
              </a:rPr>
              <a:t>At school, we use </a:t>
            </a:r>
            <a:r>
              <a:rPr lang="en-GB" sz="2400" b="1" dirty="0">
                <a:solidFill>
                  <a:srgbClr val="000000"/>
                </a:solidFill>
                <a:latin typeface="Calibri"/>
              </a:rPr>
              <a:t>Ready, Steady Write, by Literacy Counts </a:t>
            </a:r>
            <a:r>
              <a:rPr lang="en-GB" sz="2400" dirty="0">
                <a:solidFill>
                  <a:srgbClr val="000000"/>
                </a:solidFill>
                <a:latin typeface="Calibri"/>
              </a:rPr>
              <a:t>which always uses the same structure. The children are immersed in a vehicle text. We then analyse a model text before the children plan and write their own piece based on the model text. </a:t>
            </a:r>
          </a:p>
          <a:p>
            <a:pPr defTabSz="914400">
              <a:defRPr sz="1800" b="0" i="0" u="none" strike="noStrike" kern="0" cap="none" spc="0" baseline="0">
                <a:solidFill>
                  <a:srgbClr val="000000"/>
                </a:solidFill>
                <a:uFillTx/>
              </a:defRPr>
            </a:pPr>
            <a:endParaRPr lang="en-GB" sz="2400" dirty="0">
              <a:solidFill>
                <a:srgbClr val="000000"/>
              </a:solidFill>
              <a:latin typeface="Calibri"/>
            </a:endParaRPr>
          </a:p>
          <a:p>
            <a:pPr defTabSz="914400">
              <a:defRPr sz="1800" b="0" i="0" u="none" strike="noStrike" kern="0" cap="none" spc="0" baseline="0">
                <a:solidFill>
                  <a:srgbClr val="000000"/>
                </a:solidFill>
                <a:uFillTx/>
              </a:defRPr>
            </a:pPr>
            <a:endParaRPr lang="en-GB" sz="2800" dirty="0">
              <a:solidFill>
                <a:srgbClr val="000000"/>
              </a:solidFill>
              <a:latin typeface="Calibri"/>
            </a:endParaRPr>
          </a:p>
          <a:p>
            <a:pPr defTabSz="914400">
              <a:defRPr sz="1800" b="0" i="0" u="none" strike="noStrike" kern="0" cap="none" spc="0" baseline="0">
                <a:solidFill>
                  <a:srgbClr val="000000"/>
                </a:solidFill>
                <a:uFillTx/>
              </a:defRPr>
            </a:pPr>
            <a:endParaRPr lang="en-GB" sz="2400" dirty="0">
              <a:solidFill>
                <a:srgbClr val="000000"/>
              </a:solidFill>
              <a:latin typeface="Calibri"/>
            </a:endParaRPr>
          </a:p>
          <a:p>
            <a:pPr defTabSz="914400">
              <a:defRPr sz="1800" b="0" i="0" u="none" strike="noStrike" kern="0" cap="none" spc="0" baseline="0">
                <a:solidFill>
                  <a:srgbClr val="000000"/>
                </a:solidFill>
                <a:uFillTx/>
              </a:defRPr>
            </a:pPr>
            <a:endParaRPr lang="en-GB" sz="2400" dirty="0">
              <a:solidFill>
                <a:srgbClr val="000000"/>
              </a:solidFill>
              <a:latin typeface="Calibri"/>
            </a:endParaRPr>
          </a:p>
        </p:txBody>
      </p:sp>
      <p:pic>
        <p:nvPicPr>
          <p:cNvPr id="4" name="Picture 3"/>
          <p:cNvPicPr>
            <a:picLocks noChangeAspect="1"/>
          </p:cNvPicPr>
          <p:nvPr/>
        </p:nvPicPr>
        <p:blipFill>
          <a:blip r:embed="rId2"/>
          <a:stretch>
            <a:fillRect/>
          </a:stretch>
        </p:blipFill>
        <p:spPr>
          <a:xfrm>
            <a:off x="9523470" y="197552"/>
            <a:ext cx="2571846" cy="1609314"/>
          </a:xfrm>
          <a:prstGeom prst="rect">
            <a:avLst/>
          </a:prstGeom>
        </p:spPr>
      </p:pic>
      <p:pic>
        <p:nvPicPr>
          <p:cNvPr id="6" name="Picture 5">
            <a:extLst>
              <a:ext uri="{FF2B5EF4-FFF2-40B4-BE49-F238E27FC236}">
                <a16:creationId xmlns:a16="http://schemas.microsoft.com/office/drawing/2014/main" id="{089F4B79-0E06-0A62-9283-997429D017D1}"/>
              </a:ext>
            </a:extLst>
          </p:cNvPr>
          <p:cNvPicPr>
            <a:picLocks noChangeAspect="1"/>
          </p:cNvPicPr>
          <p:nvPr/>
        </p:nvPicPr>
        <p:blipFill>
          <a:blip r:embed="rId3"/>
          <a:stretch>
            <a:fillRect/>
          </a:stretch>
        </p:blipFill>
        <p:spPr>
          <a:xfrm>
            <a:off x="2046877" y="4164496"/>
            <a:ext cx="8021461" cy="2241421"/>
          </a:xfrm>
          <a:prstGeom prst="rect">
            <a:avLst/>
          </a:prstGeom>
        </p:spPr>
      </p:pic>
    </p:spTree>
    <p:extLst>
      <p:ext uri="{BB962C8B-B14F-4D97-AF65-F5344CB8AC3E}">
        <p14:creationId xmlns:p14="http://schemas.microsoft.com/office/powerpoint/2010/main" val="395224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F9EC-F290-E2D3-A8C1-FAC40B8B5634}"/>
              </a:ext>
            </a:extLst>
          </p:cNvPr>
          <p:cNvSpPr>
            <a:spLocks noGrp="1"/>
          </p:cNvSpPr>
          <p:nvPr>
            <p:ph type="title"/>
          </p:nvPr>
        </p:nvSpPr>
        <p:spPr>
          <a:xfrm>
            <a:off x="684212" y="388621"/>
            <a:ext cx="8534400" cy="1085850"/>
          </a:xfrm>
        </p:spPr>
        <p:txBody>
          <a:bodyPr>
            <a:normAutofit/>
          </a:bodyPr>
          <a:lstStyle/>
          <a:p>
            <a:pPr algn="ctr"/>
            <a:r>
              <a:rPr lang="en-GB" sz="4000" dirty="0">
                <a:solidFill>
                  <a:schemeClr val="bg1"/>
                </a:solidFill>
                <a:latin typeface="Calibri" panose="020F0502020204030204" pitchFamily="34" charset="0"/>
                <a:cs typeface="Calibri" panose="020F0502020204030204" pitchFamily="34" charset="0"/>
              </a:rPr>
              <a:t>Writing</a:t>
            </a:r>
          </a:p>
        </p:txBody>
      </p:sp>
      <p:sp>
        <p:nvSpPr>
          <p:cNvPr id="3" name="Content Placeholder 2">
            <a:extLst>
              <a:ext uri="{FF2B5EF4-FFF2-40B4-BE49-F238E27FC236}">
                <a16:creationId xmlns:a16="http://schemas.microsoft.com/office/drawing/2014/main" id="{BBEF342A-E027-D2B6-C86E-F343D2B45009}"/>
              </a:ext>
            </a:extLst>
          </p:cNvPr>
          <p:cNvSpPr>
            <a:spLocks noGrp="1"/>
          </p:cNvSpPr>
          <p:nvPr>
            <p:ph idx="1"/>
          </p:nvPr>
        </p:nvSpPr>
        <p:spPr>
          <a:xfrm>
            <a:off x="684212" y="1474471"/>
            <a:ext cx="8534400" cy="4608277"/>
          </a:xfrm>
        </p:spPr>
        <p:txBody>
          <a:bodyPr>
            <a:normAutofit lnSpcReduction="10000"/>
          </a:bodyPr>
          <a:lstStyle/>
          <a:p>
            <a:pPr defTabSz="914400">
              <a:defRPr sz="1800" b="0" i="0" u="none" strike="noStrike" kern="0" cap="none" spc="0" baseline="0">
                <a:solidFill>
                  <a:srgbClr val="000000"/>
                </a:solidFill>
                <a:uFillTx/>
              </a:defRPr>
            </a:pPr>
            <a:r>
              <a:rPr lang="en-GB" sz="2800" dirty="0">
                <a:solidFill>
                  <a:srgbClr val="000000"/>
                </a:solidFill>
                <a:latin typeface="Calibri"/>
              </a:rPr>
              <a:t>Encourage your child to do some writing at home such as keeping a journal, writing a shopping list, writing verses on cards etc</a:t>
            </a:r>
          </a:p>
          <a:p>
            <a:pPr defTabSz="914400">
              <a:defRPr sz="1800" b="0" i="0" u="none" strike="noStrike" kern="0" cap="none" spc="0" baseline="0">
                <a:solidFill>
                  <a:srgbClr val="000000"/>
                </a:solidFill>
                <a:uFillTx/>
              </a:defRPr>
            </a:pPr>
            <a:r>
              <a:rPr lang="en-GB" sz="2800" dirty="0">
                <a:solidFill>
                  <a:srgbClr val="000000"/>
                </a:solidFill>
                <a:latin typeface="Calibri"/>
              </a:rPr>
              <a:t>When doing home learning, have high expectations of the content but also, the presentation, spelling and grammar. </a:t>
            </a:r>
          </a:p>
          <a:p>
            <a:pPr defTabSz="914400">
              <a:defRPr sz="1800" b="0" i="0" u="none" strike="noStrike" kern="0" cap="none" spc="0" baseline="0">
                <a:solidFill>
                  <a:srgbClr val="000000"/>
                </a:solidFill>
                <a:uFillTx/>
              </a:defRPr>
            </a:pPr>
            <a:r>
              <a:rPr lang="en-GB" sz="2800" dirty="0">
                <a:solidFill>
                  <a:srgbClr val="000000"/>
                </a:solidFill>
                <a:latin typeface="Calibri"/>
              </a:rPr>
              <a:t>Use the year 4 writing standards and begin to use the year 5 standards as a guide to the expectations and requirements. These can be found on the Writing Expectations tab on the website. </a:t>
            </a:r>
          </a:p>
          <a:p>
            <a:endParaRPr lang="en-GB" dirty="0"/>
          </a:p>
        </p:txBody>
      </p:sp>
    </p:spTree>
    <p:extLst>
      <p:ext uri="{BB962C8B-B14F-4D97-AF65-F5344CB8AC3E}">
        <p14:creationId xmlns:p14="http://schemas.microsoft.com/office/powerpoint/2010/main" val="169938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02FA-22E5-B475-2C84-E3897A7AA601}"/>
              </a:ext>
            </a:extLst>
          </p:cNvPr>
          <p:cNvSpPr>
            <a:spLocks noGrp="1"/>
          </p:cNvSpPr>
          <p:nvPr>
            <p:ph type="title"/>
          </p:nvPr>
        </p:nvSpPr>
        <p:spPr>
          <a:xfrm>
            <a:off x="684212" y="218662"/>
            <a:ext cx="8534400" cy="904460"/>
          </a:xfrm>
        </p:spPr>
        <p:txBody>
          <a:bodyPr/>
          <a:lstStyle/>
          <a:p>
            <a:pPr algn="ctr"/>
            <a:r>
              <a:rPr lang="en-GB" dirty="0">
                <a:solidFill>
                  <a:schemeClr val="bg1"/>
                </a:solidFill>
                <a:latin typeface="Calibri" panose="020F0502020204030204" pitchFamily="34" charset="0"/>
                <a:cs typeface="Calibri" panose="020F0502020204030204" pitchFamily="34" charset="0"/>
              </a:rPr>
              <a:t>Handwriting</a:t>
            </a:r>
          </a:p>
        </p:txBody>
      </p:sp>
      <p:sp>
        <p:nvSpPr>
          <p:cNvPr id="3" name="Content Placeholder 2">
            <a:extLst>
              <a:ext uri="{FF2B5EF4-FFF2-40B4-BE49-F238E27FC236}">
                <a16:creationId xmlns:a16="http://schemas.microsoft.com/office/drawing/2014/main" id="{20422B34-109E-B1B2-AC9E-EBFB3043C528}"/>
              </a:ext>
            </a:extLst>
          </p:cNvPr>
          <p:cNvSpPr>
            <a:spLocks noGrp="1"/>
          </p:cNvSpPr>
          <p:nvPr>
            <p:ph idx="1"/>
          </p:nvPr>
        </p:nvSpPr>
        <p:spPr>
          <a:xfrm>
            <a:off x="684212" y="1391478"/>
            <a:ext cx="8534400" cy="4711148"/>
          </a:xfrm>
        </p:spPr>
        <p:txBody>
          <a:bodyPr/>
          <a:lstStyle/>
          <a:p>
            <a:r>
              <a:rPr lang="en-GB" sz="3200" dirty="0">
                <a:latin typeface="Calibri" panose="020F0502020204030204" pitchFamily="34" charset="0"/>
                <a:cs typeface="Calibri" panose="020F0502020204030204" pitchFamily="34" charset="0"/>
              </a:rPr>
              <a:t>At Weaver, we teach Nelson Handwriting. </a:t>
            </a:r>
          </a:p>
          <a:p>
            <a:r>
              <a:rPr lang="en-GB" sz="3200" dirty="0">
                <a:latin typeface="Calibri" panose="020F0502020204030204" pitchFamily="34" charset="0"/>
                <a:cs typeface="Calibri" panose="020F0502020204030204" pitchFamily="34" charset="0"/>
              </a:rPr>
              <a:t>By year 5, children should be using a consistent, joined style. </a:t>
            </a:r>
          </a:p>
          <a:p>
            <a:r>
              <a:rPr lang="en-GB" sz="3200" dirty="0">
                <a:latin typeface="Calibri" panose="020F0502020204030204" pitchFamily="34" charset="0"/>
                <a:cs typeface="Calibri" panose="020F0502020204030204" pitchFamily="34" charset="0"/>
              </a:rPr>
              <a:t>Unfortunately, if children have developed bad habits with grip and letter formation, it is very tricky to break the habit at this stage. </a:t>
            </a:r>
          </a:p>
          <a:p>
            <a:r>
              <a:rPr lang="en-GB" sz="3200" dirty="0">
                <a:latin typeface="Calibri" panose="020F0502020204030204" pitchFamily="34" charset="0"/>
                <a:cs typeface="Calibri" panose="020F0502020204030204" pitchFamily="34" charset="0"/>
              </a:rPr>
              <a:t>When doing home learning, encourage the use of pen for writing and a joined style. </a:t>
            </a:r>
          </a:p>
          <a:p>
            <a:endParaRPr lang="en-GB" dirty="0"/>
          </a:p>
        </p:txBody>
      </p:sp>
    </p:spTree>
    <p:extLst>
      <p:ext uri="{BB962C8B-B14F-4D97-AF65-F5344CB8AC3E}">
        <p14:creationId xmlns:p14="http://schemas.microsoft.com/office/powerpoint/2010/main" val="183931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15677" y="548676"/>
            <a:ext cx="5256583" cy="769440"/>
          </a:xfrm>
          <a:prstGeom prst="rect">
            <a:avLst/>
          </a:prstGeom>
          <a:noFill/>
          <a:ln cap="flat">
            <a:noFill/>
          </a:ln>
        </p:spPr>
        <p:txBody>
          <a:bodyPr vert="horz" wrap="square" lIns="91440" tIns="45720" rIns="91440" bIns="45720" anchor="t" anchorCtr="1" compatLnSpc="1">
            <a:spAutoFit/>
          </a:bodyPr>
          <a:lstStyle/>
          <a:p>
            <a:pPr algn="ctr" defTabSz="914400">
              <a:buSzPct val="100000"/>
              <a:defRPr sz="1800" b="0" i="0" u="none" strike="noStrike" kern="0" cap="none" spc="0" baseline="0">
                <a:solidFill>
                  <a:srgbClr val="000000"/>
                </a:solidFill>
                <a:uFillTx/>
              </a:defRPr>
            </a:pPr>
            <a:r>
              <a:rPr lang="en-GB" sz="4400" dirty="0">
                <a:solidFill>
                  <a:srgbClr val="000000"/>
                </a:solidFill>
                <a:latin typeface="Calibri"/>
              </a:rPr>
              <a:t>Spelling</a:t>
            </a:r>
          </a:p>
        </p:txBody>
      </p:sp>
      <p:sp>
        <p:nvSpPr>
          <p:cNvPr id="3" name="TextBox 3"/>
          <p:cNvSpPr txBox="1"/>
          <p:nvPr/>
        </p:nvSpPr>
        <p:spPr>
          <a:xfrm>
            <a:off x="665922" y="1484784"/>
            <a:ext cx="9318509" cy="5262979"/>
          </a:xfrm>
          <a:prstGeom prst="rect">
            <a:avLst/>
          </a:prstGeom>
          <a:noFill/>
          <a:ln cap="flat">
            <a:noFill/>
          </a:ln>
        </p:spPr>
        <p:txBody>
          <a:bodyPr vert="horz" wrap="square" lIns="91440" tIns="45720" rIns="91440" bIns="45720" anchor="t" anchorCtr="0" compatLnSpc="1">
            <a:spAutoFit/>
          </a:bodyPr>
          <a:lstStyle/>
          <a:p>
            <a:pPr defTabSz="914400">
              <a:defRPr sz="1800" b="0" i="0" u="none" strike="noStrike" kern="0" cap="none" spc="0" baseline="0">
                <a:solidFill>
                  <a:srgbClr val="000000"/>
                </a:solidFill>
                <a:uFillTx/>
              </a:defRPr>
            </a:pPr>
            <a:r>
              <a:rPr lang="en-GB" sz="2800" b="1" dirty="0">
                <a:solidFill>
                  <a:srgbClr val="000000"/>
                </a:solidFill>
                <a:latin typeface="Calibri"/>
              </a:rPr>
              <a:t>At School:</a:t>
            </a:r>
          </a:p>
          <a:p>
            <a:pPr marL="342900" indent="-342900" defTabSz="914400">
              <a:buFont typeface="Arial" panose="020B0604020202020204" pitchFamily="34" charset="0"/>
              <a:buChar char="•"/>
              <a:defRPr sz="1800" b="0" i="0" u="none" strike="noStrike" kern="0" cap="none" spc="0" baseline="0">
                <a:solidFill>
                  <a:srgbClr val="000000"/>
                </a:solidFill>
                <a:uFillTx/>
              </a:defRPr>
            </a:pPr>
            <a:r>
              <a:rPr lang="en-GB" sz="2800" dirty="0">
                <a:solidFill>
                  <a:srgbClr val="000000"/>
                </a:solidFill>
                <a:latin typeface="Calibri"/>
              </a:rPr>
              <a:t>Monday – Test Day</a:t>
            </a:r>
          </a:p>
          <a:p>
            <a:pPr marL="342900" indent="-342900" defTabSz="914400">
              <a:buSzPct val="100000"/>
              <a:buFont typeface="Arial" pitchFamily="34"/>
              <a:buChar char="•"/>
              <a:defRPr sz="1800" b="0" i="0" u="none" strike="noStrike" kern="0" cap="none" spc="0" baseline="0">
                <a:solidFill>
                  <a:srgbClr val="000000"/>
                </a:solidFill>
                <a:uFillTx/>
              </a:defRPr>
            </a:pPr>
            <a:r>
              <a:rPr lang="en-GB" sz="2800" dirty="0">
                <a:solidFill>
                  <a:srgbClr val="000000"/>
                </a:solidFill>
                <a:latin typeface="Calibri"/>
              </a:rPr>
              <a:t>Words to practise are in the back of the book. Test is in the front of the spelling book. </a:t>
            </a:r>
            <a:endParaRPr lang="en-GB" sz="2800" kern="0" dirty="0">
              <a:solidFill>
                <a:srgbClr val="000000"/>
              </a:solidFill>
              <a:latin typeface="Calibri"/>
            </a:endParaRPr>
          </a:p>
          <a:p>
            <a:pPr marL="342900" indent="-342900" defTabSz="914400">
              <a:buSzPct val="100000"/>
              <a:buFont typeface="Arial" pitchFamily="34"/>
              <a:buChar char="•"/>
              <a:defRPr sz="1800" b="0" i="0" u="none" strike="noStrike" kern="0" cap="none" spc="0" baseline="0">
                <a:solidFill>
                  <a:srgbClr val="000000"/>
                </a:solidFill>
                <a:uFillTx/>
              </a:defRPr>
            </a:pPr>
            <a:r>
              <a:rPr lang="en-GB" sz="2800" kern="0" dirty="0">
                <a:solidFill>
                  <a:srgbClr val="000000"/>
                </a:solidFill>
                <a:latin typeface="Calibri"/>
              </a:rPr>
              <a:t>Investigations of spelling patterns throughout the week</a:t>
            </a:r>
          </a:p>
          <a:p>
            <a:pPr marL="342900" indent="-342900" defTabSz="914400">
              <a:buSzPct val="100000"/>
              <a:buFont typeface="Arial" pitchFamily="34"/>
              <a:buChar char="•"/>
              <a:defRPr sz="1800" b="0" i="0" u="none" strike="noStrike" kern="0" cap="none" spc="0" baseline="0">
                <a:solidFill>
                  <a:srgbClr val="000000"/>
                </a:solidFill>
                <a:uFillTx/>
              </a:defRPr>
            </a:pPr>
            <a:r>
              <a:rPr lang="en-GB" sz="2800" kern="0" dirty="0">
                <a:solidFill>
                  <a:srgbClr val="000000"/>
                </a:solidFill>
                <a:latin typeface="Calibri"/>
              </a:rPr>
              <a:t>Use of a writing and spelling journal (A5 book)</a:t>
            </a:r>
          </a:p>
          <a:p>
            <a:pPr marL="342900" indent="-342900" defTabSz="914400">
              <a:buSzPct val="100000"/>
              <a:buFont typeface="Arial" pitchFamily="34"/>
              <a:buChar char="•"/>
              <a:defRPr sz="1800" b="0" i="0" u="none" strike="noStrike" kern="0" cap="none" spc="0" baseline="0">
                <a:solidFill>
                  <a:srgbClr val="000000"/>
                </a:solidFill>
                <a:uFillTx/>
              </a:defRPr>
            </a:pPr>
            <a:endParaRPr lang="en-GB" sz="2800" kern="0" dirty="0">
              <a:solidFill>
                <a:srgbClr val="000000"/>
              </a:solidFill>
              <a:latin typeface="Calibri"/>
            </a:endParaRPr>
          </a:p>
          <a:p>
            <a:pPr defTabSz="914400">
              <a:buSzPct val="100000"/>
              <a:defRPr sz="1800" b="0" i="0" u="none" strike="noStrike" kern="0" cap="none" spc="0" baseline="0">
                <a:solidFill>
                  <a:srgbClr val="000000"/>
                </a:solidFill>
                <a:uFillTx/>
              </a:defRPr>
            </a:pPr>
            <a:r>
              <a:rPr lang="en-GB" sz="2800" b="1" kern="0" dirty="0">
                <a:solidFill>
                  <a:srgbClr val="000000"/>
                </a:solidFill>
                <a:latin typeface="Calibri"/>
              </a:rPr>
              <a:t>Why Learn Spelling? To use in writing. (Not just to achieve 10 out of 10 in a spelling test). The rule needs to go into the long-term memory which takes time. It is important that children understand the words they learn and can use them in context. </a:t>
            </a:r>
            <a:endParaRPr lang="en-GB" sz="2800" b="1" dirty="0">
              <a:solidFill>
                <a:srgbClr val="000000"/>
              </a:solidFill>
              <a:latin typeface="Calibri"/>
            </a:endParaRPr>
          </a:p>
        </p:txBody>
      </p:sp>
      <p:pic>
        <p:nvPicPr>
          <p:cNvPr id="4" name="Picture 3"/>
          <p:cNvPicPr>
            <a:picLocks noChangeAspect="1"/>
          </p:cNvPicPr>
          <p:nvPr/>
        </p:nvPicPr>
        <p:blipFill>
          <a:blip r:embed="rId3"/>
          <a:stretch>
            <a:fillRect/>
          </a:stretch>
        </p:blipFill>
        <p:spPr>
          <a:xfrm>
            <a:off x="8975034" y="248926"/>
            <a:ext cx="2926225" cy="1967073"/>
          </a:xfrm>
          <a:prstGeom prst="rect">
            <a:avLst/>
          </a:prstGeom>
        </p:spPr>
      </p:pic>
    </p:spTree>
    <p:extLst>
      <p:ext uri="{BB962C8B-B14F-4D97-AF65-F5344CB8AC3E}">
        <p14:creationId xmlns:p14="http://schemas.microsoft.com/office/powerpoint/2010/main" val="14287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12475" y="274641"/>
            <a:ext cx="10921042" cy="831783"/>
          </a:xfrm>
        </p:spPr>
        <p:txBody>
          <a:bodyPr>
            <a:normAutofit fontScale="90000"/>
          </a:bodyPr>
          <a:lstStyle/>
          <a:p>
            <a:pPr lvl="0" algn="ctr"/>
            <a:br>
              <a:rPr lang="en-GB" dirty="0"/>
            </a:br>
            <a:r>
              <a:rPr lang="en-GB" sz="4900" dirty="0">
                <a:solidFill>
                  <a:schemeClr val="bg1"/>
                </a:solidFill>
                <a:latin typeface="Calibri" panose="020F0502020204030204" pitchFamily="34" charset="0"/>
                <a:cs typeface="Calibri" panose="020F0502020204030204" pitchFamily="34" charset="0"/>
              </a:rPr>
              <a:t>Spelling Continued</a:t>
            </a:r>
            <a:br>
              <a:rPr lang="en-GB" sz="4900" dirty="0">
                <a:solidFill>
                  <a:schemeClr val="bg1"/>
                </a:solidFill>
                <a:latin typeface="Calibri" panose="020F0502020204030204" pitchFamily="34" charset="0"/>
                <a:cs typeface="Calibri" panose="020F0502020204030204" pitchFamily="34" charset="0"/>
              </a:rPr>
            </a:br>
            <a:endParaRPr lang="en-GB" sz="4900" dirty="0">
              <a:solidFill>
                <a:schemeClr val="bg1"/>
              </a:solidFill>
              <a:latin typeface="Calibri" panose="020F0502020204030204" pitchFamily="34" charset="0"/>
              <a:cs typeface="Calibri" panose="020F0502020204030204" pitchFamily="34" charset="0"/>
            </a:endParaRPr>
          </a:p>
        </p:txBody>
      </p:sp>
      <p:sp>
        <p:nvSpPr>
          <p:cNvPr id="3" name="Content Placeholder 2"/>
          <p:cNvSpPr txBox="1">
            <a:spLocks noGrp="1"/>
          </p:cNvSpPr>
          <p:nvPr>
            <p:ph idx="1"/>
          </p:nvPr>
        </p:nvSpPr>
        <p:spPr>
          <a:xfrm>
            <a:off x="308113" y="904461"/>
            <a:ext cx="11459817" cy="5678898"/>
          </a:xfrm>
        </p:spPr>
        <p:txBody>
          <a:bodyPr>
            <a:normAutofit fontScale="85000" lnSpcReduction="10000"/>
          </a:bodyPr>
          <a:lstStyle/>
          <a:p>
            <a:pPr marL="0" indent="0">
              <a:spcBef>
                <a:spcPts val="0"/>
              </a:spcBef>
              <a:buNone/>
            </a:pPr>
            <a:r>
              <a:rPr lang="en-GB" sz="2600" b="1" kern="0" dirty="0">
                <a:solidFill>
                  <a:schemeClr val="bg1"/>
                </a:solidFill>
                <a:latin typeface="Calibri" panose="020F0502020204030204" pitchFamily="34" charset="0"/>
                <a:cs typeface="Calibri" panose="020F0502020204030204" pitchFamily="34" charset="0"/>
              </a:rPr>
              <a:t>At Home:</a:t>
            </a:r>
          </a:p>
          <a:p>
            <a:pPr marL="0" indent="0">
              <a:spcBef>
                <a:spcPts val="0"/>
              </a:spcBef>
              <a:buNone/>
            </a:pPr>
            <a:r>
              <a:rPr lang="en-GB" sz="2600" kern="0" dirty="0">
                <a:solidFill>
                  <a:schemeClr val="bg1"/>
                </a:solidFill>
                <a:latin typeface="Calibri" panose="020F0502020204030204" pitchFamily="34" charset="0"/>
                <a:cs typeface="Calibri" panose="020F0502020204030204" pitchFamily="34" charset="0"/>
              </a:rPr>
              <a:t>Practise a few spellings for a short amount of time on a daily basis. </a:t>
            </a:r>
          </a:p>
          <a:p>
            <a:pPr marL="0" indent="0">
              <a:spcBef>
                <a:spcPts val="0"/>
              </a:spcBef>
              <a:buNone/>
            </a:pPr>
            <a:r>
              <a:rPr lang="en-GB" sz="2600" kern="0" dirty="0">
                <a:solidFill>
                  <a:schemeClr val="bg1"/>
                </a:solidFill>
                <a:latin typeface="Calibri" panose="020F0502020204030204" pitchFamily="34" charset="0"/>
                <a:cs typeface="Calibri" panose="020F0502020204030204" pitchFamily="34" charset="0"/>
              </a:rPr>
              <a:t>Look for spelling patterns when reading with your child.</a:t>
            </a:r>
          </a:p>
          <a:p>
            <a:pPr marL="0" indent="0">
              <a:spcBef>
                <a:spcPts val="0"/>
              </a:spcBef>
              <a:buNone/>
            </a:pPr>
            <a:r>
              <a:rPr lang="en-GB" sz="2600" kern="0" dirty="0">
                <a:solidFill>
                  <a:schemeClr val="bg1"/>
                </a:solidFill>
                <a:latin typeface="Calibri" panose="020F0502020204030204" pitchFamily="34" charset="0"/>
                <a:cs typeface="Calibri" panose="020F0502020204030204" pitchFamily="34" charset="0"/>
              </a:rPr>
              <a:t>Use </a:t>
            </a:r>
            <a:r>
              <a:rPr lang="en-GB" sz="2600" b="1" kern="0" dirty="0" err="1">
                <a:solidFill>
                  <a:srgbClr val="FF0000"/>
                </a:solidFill>
                <a:latin typeface="Calibri" panose="020F0502020204030204" pitchFamily="34" charset="0"/>
                <a:cs typeface="Calibri" panose="020F0502020204030204" pitchFamily="34" charset="0"/>
                <a:hlinkClick r:id="rId2"/>
              </a:rPr>
              <a:t>Spellingframe</a:t>
            </a:r>
            <a:r>
              <a:rPr lang="en-GB" sz="2600" b="1" kern="0" dirty="0">
                <a:solidFill>
                  <a:srgbClr val="FF0000"/>
                </a:solidFill>
                <a:latin typeface="Calibri" panose="020F0502020204030204" pitchFamily="34" charset="0"/>
                <a:cs typeface="Calibri" panose="020F0502020204030204" pitchFamily="34" charset="0"/>
              </a:rPr>
              <a:t>  </a:t>
            </a:r>
            <a:r>
              <a:rPr lang="en-GB" sz="2600" b="1" kern="0" dirty="0">
                <a:solidFill>
                  <a:schemeClr val="bg1"/>
                </a:solidFill>
                <a:latin typeface="Calibri" panose="020F0502020204030204" pitchFamily="34" charset="0"/>
                <a:cs typeface="Calibri" panose="020F0502020204030204" pitchFamily="34" charset="0"/>
              </a:rPr>
              <a:t>Please make sure your child logs on so I can see their progress.</a:t>
            </a:r>
          </a:p>
          <a:p>
            <a:pPr marL="0" indent="0">
              <a:spcBef>
                <a:spcPts val="0"/>
              </a:spcBef>
              <a:buNone/>
            </a:pPr>
            <a:r>
              <a:rPr lang="en-GB" sz="2600" b="1" kern="0" dirty="0">
                <a:solidFill>
                  <a:schemeClr val="bg1"/>
                </a:solidFill>
                <a:latin typeface="Calibri" panose="020F0502020204030204" pitchFamily="34" charset="0"/>
                <a:cs typeface="Calibri" panose="020F0502020204030204" pitchFamily="34" charset="0"/>
              </a:rPr>
              <a:t>IDL – (International Dyslexia Learning)</a:t>
            </a:r>
          </a:p>
          <a:p>
            <a:pPr marL="0" indent="0">
              <a:spcBef>
                <a:spcPts val="0"/>
              </a:spcBef>
              <a:buNone/>
            </a:pPr>
            <a:r>
              <a:rPr lang="en-GB" sz="2600" kern="0" dirty="0">
                <a:solidFill>
                  <a:schemeClr val="bg1"/>
                </a:solidFill>
                <a:latin typeface="Calibri" panose="020F0502020204030204" pitchFamily="34" charset="0"/>
                <a:cs typeface="Calibri" panose="020F0502020204030204" pitchFamily="34" charset="0"/>
              </a:rPr>
              <a:t>If your child has been asked to use IDL, please encourage them to do 10 minutes every day as this is how it works best, by building up the skills. (26 hours use can narrow gaps by 11 months). </a:t>
            </a:r>
          </a:p>
          <a:p>
            <a:pPr marL="0" indent="0">
              <a:spcBef>
                <a:spcPts val="0"/>
              </a:spcBef>
              <a:buNone/>
            </a:pPr>
            <a:r>
              <a:rPr lang="en-GB" sz="2600" b="1" kern="0" dirty="0">
                <a:solidFill>
                  <a:schemeClr val="bg1"/>
                </a:solidFill>
                <a:latin typeface="Calibri" panose="020F0502020204030204" pitchFamily="34" charset="0"/>
                <a:cs typeface="Calibri" panose="020F0502020204030204" pitchFamily="34" charset="0"/>
              </a:rPr>
              <a:t>Home-School Link Diary</a:t>
            </a:r>
          </a:p>
          <a:p>
            <a:pPr>
              <a:spcBef>
                <a:spcPts val="0"/>
              </a:spcBef>
            </a:pPr>
            <a:r>
              <a:rPr lang="en-GB" sz="2600" kern="0" dirty="0">
                <a:solidFill>
                  <a:schemeClr val="bg1"/>
                </a:solidFill>
                <a:latin typeface="Calibri" panose="020F0502020204030204" pitchFamily="34" charset="0"/>
                <a:cs typeface="Calibri" panose="020F0502020204030204" pitchFamily="34" charset="0"/>
              </a:rPr>
              <a:t>Spelling lists on page 97 and 99 of the reading Diary</a:t>
            </a:r>
          </a:p>
          <a:p>
            <a:pPr>
              <a:spcBef>
                <a:spcPts val="0"/>
              </a:spcBef>
            </a:pPr>
            <a:r>
              <a:rPr lang="en-GB" sz="2600" kern="0" dirty="0">
                <a:solidFill>
                  <a:schemeClr val="bg1"/>
                </a:solidFill>
                <a:latin typeface="Calibri" panose="020F0502020204030204" pitchFamily="34" charset="0"/>
                <a:cs typeface="Calibri" panose="020F0502020204030204" pitchFamily="34" charset="0"/>
              </a:rPr>
              <a:t>These are examples of the types of words your children are expected to be able to spell and use in their own writing. All these words can be practised on Spelling Frame. </a:t>
            </a:r>
          </a:p>
          <a:p>
            <a:pPr>
              <a:spcBef>
                <a:spcPts val="0"/>
              </a:spcBef>
            </a:pPr>
            <a:endParaRPr lang="en-GB" sz="2600" kern="0" dirty="0">
              <a:solidFill>
                <a:schemeClr val="bg1"/>
              </a:solidFill>
              <a:latin typeface="Calibri" panose="020F0502020204030204" pitchFamily="34" charset="0"/>
              <a:cs typeface="Calibri" panose="020F0502020204030204" pitchFamily="34" charset="0"/>
            </a:endParaRPr>
          </a:p>
          <a:p>
            <a:pPr marL="0" indent="0">
              <a:spcBef>
                <a:spcPts val="0"/>
              </a:spcBef>
              <a:buNone/>
            </a:pPr>
            <a:r>
              <a:rPr lang="en-GB" sz="2600" b="1" kern="0" dirty="0">
                <a:solidFill>
                  <a:schemeClr val="bg1"/>
                </a:solidFill>
                <a:latin typeface="Calibri" panose="020F0502020204030204" pitchFamily="34" charset="0"/>
                <a:cs typeface="Calibri" panose="020F0502020204030204" pitchFamily="34" charset="0"/>
              </a:rPr>
              <a:t>Home Learning – have high expectations of quality</a:t>
            </a:r>
          </a:p>
          <a:p>
            <a:pPr>
              <a:spcBef>
                <a:spcPts val="0"/>
              </a:spcBef>
            </a:pPr>
            <a:r>
              <a:rPr lang="en-GB" sz="2600" b="1" kern="0" dirty="0">
                <a:solidFill>
                  <a:schemeClr val="bg1"/>
                </a:solidFill>
                <a:latin typeface="Calibri" panose="020F0502020204030204" pitchFamily="34" charset="0"/>
                <a:cs typeface="Calibri" panose="020F0502020204030204" pitchFamily="34" charset="0"/>
              </a:rPr>
              <a:t>Ask your child to proofread and edit work upon completion</a:t>
            </a:r>
          </a:p>
          <a:p>
            <a:pPr>
              <a:spcBef>
                <a:spcPts val="0"/>
              </a:spcBef>
            </a:pPr>
            <a:r>
              <a:rPr lang="en-GB" sz="2600" b="1" kern="0" dirty="0">
                <a:solidFill>
                  <a:schemeClr val="bg1"/>
                </a:solidFill>
                <a:latin typeface="Calibri" panose="020F0502020204030204" pitchFamily="34" charset="0"/>
                <a:cs typeface="Calibri" panose="020F0502020204030204" pitchFamily="34" charset="0"/>
              </a:rPr>
              <a:t>Please support your child in correcting home learning. </a:t>
            </a:r>
            <a:endParaRPr lang="en-GB" sz="2400" dirty="0"/>
          </a:p>
        </p:txBody>
      </p:sp>
      <p:pic>
        <p:nvPicPr>
          <p:cNvPr id="4" name="Picture 3"/>
          <p:cNvPicPr>
            <a:picLocks noChangeAspect="1"/>
          </p:cNvPicPr>
          <p:nvPr/>
        </p:nvPicPr>
        <p:blipFill>
          <a:blip r:embed="rId3"/>
          <a:stretch>
            <a:fillRect/>
          </a:stretch>
        </p:blipFill>
        <p:spPr>
          <a:xfrm>
            <a:off x="9083397" y="5167072"/>
            <a:ext cx="2800490" cy="786467"/>
          </a:xfrm>
          <a:prstGeom prst="rect">
            <a:avLst/>
          </a:prstGeom>
        </p:spPr>
      </p:pic>
    </p:spTree>
    <p:extLst>
      <p:ext uri="{BB962C8B-B14F-4D97-AF65-F5344CB8AC3E}">
        <p14:creationId xmlns:p14="http://schemas.microsoft.com/office/powerpoint/2010/main" val="89318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73394" y="427704"/>
            <a:ext cx="8245218" cy="989937"/>
          </a:xfrm>
        </p:spPr>
        <p:txBody>
          <a:bodyPr>
            <a:noAutofit/>
          </a:bodyPr>
          <a:lstStyle/>
          <a:p>
            <a:pPr lvl="0" algn="ctr"/>
            <a:r>
              <a:rPr lang="en-GB" sz="4400" dirty="0">
                <a:solidFill>
                  <a:schemeClr val="bg1"/>
                </a:solidFill>
                <a:latin typeface="Calibri" panose="020F0502020204030204" pitchFamily="34" charset="0"/>
                <a:cs typeface="Calibri" panose="020F0502020204030204" pitchFamily="34" charset="0"/>
              </a:rPr>
              <a:t>Grammar</a:t>
            </a:r>
          </a:p>
        </p:txBody>
      </p:sp>
      <p:sp>
        <p:nvSpPr>
          <p:cNvPr id="3" name="Content Placeholder 2"/>
          <p:cNvSpPr txBox="1">
            <a:spLocks noGrp="1"/>
          </p:cNvSpPr>
          <p:nvPr>
            <p:ph idx="1"/>
          </p:nvPr>
        </p:nvSpPr>
        <p:spPr>
          <a:xfrm>
            <a:off x="973394" y="2271252"/>
            <a:ext cx="9109390" cy="4413012"/>
          </a:xfrm>
        </p:spPr>
        <p:txBody>
          <a:bodyPr>
            <a:normAutofit fontScale="77500" lnSpcReduction="20000"/>
          </a:bodyPr>
          <a:lstStyle/>
          <a:p>
            <a:pPr>
              <a:spcBef>
                <a:spcPts val="0"/>
              </a:spcBef>
            </a:pPr>
            <a:r>
              <a:rPr lang="en-GB" sz="3500" kern="0" dirty="0">
                <a:solidFill>
                  <a:schemeClr val="bg1"/>
                </a:solidFill>
                <a:latin typeface="Calibri" panose="020F0502020204030204" pitchFamily="34" charset="0"/>
                <a:cs typeface="Calibri" panose="020F0502020204030204" pitchFamily="34" charset="0"/>
              </a:rPr>
              <a:t>Help your child to learn the grammar terms by having a grammar focus during reading. </a:t>
            </a:r>
          </a:p>
          <a:p>
            <a:pPr>
              <a:spcBef>
                <a:spcPts val="0"/>
              </a:spcBef>
            </a:pPr>
            <a:r>
              <a:rPr lang="en-GB" sz="3500" kern="0" dirty="0">
                <a:solidFill>
                  <a:schemeClr val="bg1"/>
                </a:solidFill>
                <a:latin typeface="Calibri" panose="020F0502020204030204" pitchFamily="34" charset="0"/>
                <a:cs typeface="Calibri" panose="020F0502020204030204" pitchFamily="34" charset="0"/>
              </a:rPr>
              <a:t>Support your child with home learning and re-visit work to ensure it has been retained. </a:t>
            </a:r>
          </a:p>
          <a:p>
            <a:pPr>
              <a:spcBef>
                <a:spcPts val="0"/>
              </a:spcBef>
            </a:pPr>
            <a:r>
              <a:rPr lang="en-GB" sz="3500" kern="0" dirty="0">
                <a:solidFill>
                  <a:schemeClr val="bg1"/>
                </a:solidFill>
                <a:latin typeface="Calibri" panose="020F0502020204030204" pitchFamily="34" charset="0"/>
                <a:cs typeface="Calibri" panose="020F0502020204030204" pitchFamily="34" charset="0"/>
              </a:rPr>
              <a:t>If your child is speaking incorrectly, try to repeat back the words using the correct grammar. </a:t>
            </a:r>
          </a:p>
          <a:p>
            <a:pPr>
              <a:spcBef>
                <a:spcPts val="0"/>
              </a:spcBef>
            </a:pPr>
            <a:endParaRPr lang="en-GB" sz="3500" kern="0" dirty="0">
              <a:solidFill>
                <a:schemeClr val="bg1"/>
              </a:solidFill>
              <a:latin typeface="Calibri" panose="020F0502020204030204" pitchFamily="34" charset="0"/>
              <a:cs typeface="Calibri" panose="020F0502020204030204" pitchFamily="34" charset="0"/>
            </a:endParaRPr>
          </a:p>
          <a:p>
            <a:pPr marL="0" indent="0">
              <a:spcBef>
                <a:spcPts val="0"/>
              </a:spcBef>
              <a:buNone/>
            </a:pPr>
            <a:r>
              <a:rPr lang="en-GB" sz="3500" b="1" kern="0"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Here is a grammar and punctuation overview for each year group. </a:t>
            </a:r>
            <a:endParaRPr lang="en-GB" sz="3500" b="1" kern="0" dirty="0">
              <a:solidFill>
                <a:schemeClr val="bg1"/>
              </a:solidFill>
              <a:latin typeface="Calibri" panose="020F0502020204030204" pitchFamily="34" charset="0"/>
              <a:cs typeface="Calibri" panose="020F0502020204030204" pitchFamily="34" charset="0"/>
            </a:endParaRPr>
          </a:p>
          <a:p>
            <a:pPr marL="0" indent="0">
              <a:spcBef>
                <a:spcPts val="0"/>
              </a:spcBef>
              <a:buNone/>
            </a:pPr>
            <a:endParaRPr lang="en-GB" sz="3500" kern="0" dirty="0">
              <a:solidFill>
                <a:schemeClr val="bg1"/>
              </a:solidFill>
              <a:latin typeface="Calibri" panose="020F0502020204030204" pitchFamily="34" charset="0"/>
              <a:cs typeface="Calibri" panose="020F0502020204030204" pitchFamily="34" charset="0"/>
            </a:endParaRPr>
          </a:p>
          <a:p>
            <a:pPr marL="0" indent="0">
              <a:spcBef>
                <a:spcPts val="0"/>
              </a:spcBef>
              <a:buNone/>
            </a:pPr>
            <a:r>
              <a:rPr lang="en-GB" sz="3500" b="1" kern="0" dirty="0" err="1">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Topmarks</a:t>
            </a:r>
            <a:r>
              <a:rPr lang="en-GB" sz="3500" b="1" kern="0"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Spelling and Grammar Games</a:t>
            </a:r>
            <a:endParaRPr lang="en-GB" sz="3500" b="1" kern="0" dirty="0">
              <a:solidFill>
                <a:schemeClr val="bg1"/>
              </a:solidFill>
              <a:latin typeface="Calibri" panose="020F0502020204030204" pitchFamily="34" charset="0"/>
              <a:cs typeface="Calibri" panose="020F0502020204030204" pitchFamily="34" charset="0"/>
            </a:endParaRPr>
          </a:p>
          <a:p>
            <a:pPr marL="0" indent="0">
              <a:spcBef>
                <a:spcPts val="0"/>
              </a:spcBef>
              <a:buNone/>
            </a:pPr>
            <a:endParaRPr lang="en-GB" sz="2800" kern="0" dirty="0">
              <a:solidFill>
                <a:schemeClr val="bg1"/>
              </a:solidFill>
            </a:endParaRPr>
          </a:p>
          <a:p>
            <a:pPr marL="0" indent="0">
              <a:spcBef>
                <a:spcPts val="0"/>
              </a:spcBef>
              <a:buNone/>
            </a:pPr>
            <a:endParaRPr lang="en-GB" sz="2800" b="1" kern="0" dirty="0"/>
          </a:p>
          <a:p>
            <a:pPr lvl="0"/>
            <a:endParaRPr lang="en-GB" sz="2800" dirty="0"/>
          </a:p>
        </p:txBody>
      </p:sp>
    </p:spTree>
    <p:extLst>
      <p:ext uri="{BB962C8B-B14F-4D97-AF65-F5344CB8AC3E}">
        <p14:creationId xmlns:p14="http://schemas.microsoft.com/office/powerpoint/2010/main" val="80190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59215" y="270380"/>
            <a:ext cx="5256583" cy="769440"/>
          </a:xfrm>
          <a:prstGeom prst="rect">
            <a:avLst/>
          </a:prstGeom>
          <a:noFill/>
          <a:ln cap="flat">
            <a:noFill/>
          </a:ln>
        </p:spPr>
        <p:txBody>
          <a:bodyPr vert="horz" wrap="square" lIns="91440" tIns="45720" rIns="91440" bIns="45720" anchor="t" anchorCtr="1" compatLnSpc="1">
            <a:spAutoFit/>
          </a:bodyPr>
          <a:lstStyle/>
          <a:p>
            <a:pPr algn="ctr" defTabSz="914400">
              <a:buSzPct val="100000"/>
              <a:defRPr sz="1800" b="0" i="0" u="none" strike="noStrike" kern="0" cap="none" spc="0" baseline="0">
                <a:solidFill>
                  <a:srgbClr val="000000"/>
                </a:solidFill>
                <a:uFillTx/>
              </a:defRPr>
            </a:pPr>
            <a:r>
              <a:rPr lang="en-GB" sz="4400" b="1" dirty="0">
                <a:solidFill>
                  <a:srgbClr val="000000"/>
                </a:solidFill>
                <a:latin typeface="Calibri"/>
              </a:rPr>
              <a:t>Oracy</a:t>
            </a:r>
          </a:p>
        </p:txBody>
      </p:sp>
      <p:sp>
        <p:nvSpPr>
          <p:cNvPr id="3" name="TextBox 3"/>
          <p:cNvSpPr txBox="1"/>
          <p:nvPr/>
        </p:nvSpPr>
        <p:spPr>
          <a:xfrm>
            <a:off x="1580322" y="1039820"/>
            <a:ext cx="8726556" cy="2862322"/>
          </a:xfrm>
          <a:prstGeom prst="rect">
            <a:avLst/>
          </a:prstGeom>
          <a:noFill/>
          <a:ln cap="flat">
            <a:noFill/>
          </a:ln>
        </p:spPr>
        <p:txBody>
          <a:bodyPr vert="horz" wrap="square" lIns="91440" tIns="45720" rIns="91440" bIns="45720" anchor="t" anchorCtr="0" compatLnSpc="1">
            <a:spAutoFit/>
          </a:bodyPr>
          <a:lstStyle/>
          <a:p>
            <a:pPr defTabSz="914400">
              <a:defRPr sz="1800" b="0" i="0" u="none" strike="noStrike" kern="0" cap="none" spc="0" baseline="0">
                <a:solidFill>
                  <a:srgbClr val="000000"/>
                </a:solidFill>
                <a:uFillTx/>
              </a:defRPr>
            </a:pPr>
            <a:endParaRPr lang="en-GB" sz="2000" b="1" kern="0" dirty="0">
              <a:solidFill>
                <a:srgbClr val="000000"/>
              </a:solidFill>
              <a:latin typeface="Calibri"/>
            </a:endParaRPr>
          </a:p>
          <a:p>
            <a:pPr defTabSz="914400">
              <a:defRPr sz="1800" b="0" i="0" u="none" strike="noStrike" kern="0" cap="none" spc="0" baseline="0">
                <a:solidFill>
                  <a:srgbClr val="000000"/>
                </a:solidFill>
                <a:uFillTx/>
              </a:defRPr>
            </a:pPr>
            <a:r>
              <a:rPr lang="en-GB" sz="2800" dirty="0">
                <a:solidFill>
                  <a:srgbClr val="000000"/>
                </a:solidFill>
                <a:latin typeface="Calibri"/>
              </a:rPr>
              <a:t>Oracy is a main focus at Weaver this year. </a:t>
            </a:r>
          </a:p>
          <a:p>
            <a:pPr defTabSz="914400">
              <a:defRPr sz="1800" b="0" i="0" u="none" strike="noStrike" kern="0" cap="none" spc="0" baseline="0">
                <a:solidFill>
                  <a:srgbClr val="000000"/>
                </a:solidFill>
                <a:uFillTx/>
              </a:defRPr>
            </a:pPr>
            <a:r>
              <a:rPr lang="en-GB" sz="2800" dirty="0">
                <a:solidFill>
                  <a:srgbClr val="000000"/>
                </a:solidFill>
                <a:latin typeface="Calibri"/>
              </a:rPr>
              <a:t>We are teaching children to be confident speakers and respectful listeners by using talk strategies. </a:t>
            </a:r>
          </a:p>
          <a:p>
            <a:pPr defTabSz="914400">
              <a:defRPr sz="1800" b="0" i="0" u="none" strike="noStrike" kern="0" cap="none" spc="0" baseline="0">
                <a:solidFill>
                  <a:srgbClr val="000000"/>
                </a:solidFill>
                <a:uFillTx/>
              </a:defRPr>
            </a:pPr>
            <a:endParaRPr lang="en-GB" sz="2800" dirty="0">
              <a:solidFill>
                <a:srgbClr val="000000"/>
              </a:solidFill>
              <a:latin typeface="Calibri"/>
            </a:endParaRPr>
          </a:p>
          <a:p>
            <a:pPr defTabSz="914400">
              <a:defRPr sz="1800" b="0" i="0" u="none" strike="noStrike" kern="0" cap="none" spc="0" baseline="0">
                <a:solidFill>
                  <a:srgbClr val="000000"/>
                </a:solidFill>
                <a:uFillTx/>
              </a:defRPr>
            </a:pPr>
            <a:r>
              <a:rPr lang="en-GB" sz="2800" dirty="0">
                <a:solidFill>
                  <a:srgbClr val="000000"/>
                </a:solidFill>
                <a:latin typeface="Calibri"/>
              </a:rPr>
              <a:t>Here are the two types of talk:</a:t>
            </a:r>
          </a:p>
          <a:p>
            <a:pPr defTabSz="914400">
              <a:defRPr sz="1800" b="0" i="0" u="none" strike="noStrike" kern="0" cap="none" spc="0" baseline="0">
                <a:solidFill>
                  <a:srgbClr val="000000"/>
                </a:solidFill>
                <a:uFillTx/>
              </a:defRPr>
            </a:pPr>
            <a:endParaRPr lang="en-GB" sz="2000" dirty="0">
              <a:solidFill>
                <a:srgbClr val="000000"/>
              </a:solidFill>
              <a:latin typeface="Calibri"/>
            </a:endParaRPr>
          </a:p>
        </p:txBody>
      </p:sp>
      <p:pic>
        <p:nvPicPr>
          <p:cNvPr id="6" name="Picture 5">
            <a:extLst>
              <a:ext uri="{FF2B5EF4-FFF2-40B4-BE49-F238E27FC236}">
                <a16:creationId xmlns:a16="http://schemas.microsoft.com/office/drawing/2014/main" id="{927E7952-274D-EBDC-ACE3-7B04FB3D17CA}"/>
              </a:ext>
            </a:extLst>
          </p:cNvPr>
          <p:cNvPicPr>
            <a:picLocks noChangeAspect="1"/>
          </p:cNvPicPr>
          <p:nvPr/>
        </p:nvPicPr>
        <p:blipFill>
          <a:blip r:embed="rId3"/>
          <a:stretch>
            <a:fillRect/>
          </a:stretch>
        </p:blipFill>
        <p:spPr>
          <a:xfrm>
            <a:off x="1208947" y="3719271"/>
            <a:ext cx="4300537" cy="2713532"/>
          </a:xfrm>
          <a:prstGeom prst="rect">
            <a:avLst/>
          </a:prstGeom>
        </p:spPr>
      </p:pic>
      <p:pic>
        <p:nvPicPr>
          <p:cNvPr id="8" name="Picture 7">
            <a:extLst>
              <a:ext uri="{FF2B5EF4-FFF2-40B4-BE49-F238E27FC236}">
                <a16:creationId xmlns:a16="http://schemas.microsoft.com/office/drawing/2014/main" id="{76248C7D-F42C-F165-E19E-5C5340A54392}"/>
              </a:ext>
            </a:extLst>
          </p:cNvPr>
          <p:cNvPicPr>
            <a:picLocks noChangeAspect="1"/>
          </p:cNvPicPr>
          <p:nvPr/>
        </p:nvPicPr>
        <p:blipFill>
          <a:blip r:embed="rId4"/>
          <a:stretch>
            <a:fillRect/>
          </a:stretch>
        </p:blipFill>
        <p:spPr>
          <a:xfrm>
            <a:off x="6682518" y="3509030"/>
            <a:ext cx="4300537" cy="2923773"/>
          </a:xfrm>
          <a:prstGeom prst="rect">
            <a:avLst/>
          </a:prstGeom>
        </p:spPr>
      </p:pic>
    </p:spTree>
    <p:extLst>
      <p:ext uri="{BB962C8B-B14F-4D97-AF65-F5344CB8AC3E}">
        <p14:creationId xmlns:p14="http://schemas.microsoft.com/office/powerpoint/2010/main" val="411970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1" name="Rectangle 20">
            <a:extLst>
              <a:ext uri="{FF2B5EF4-FFF2-40B4-BE49-F238E27FC236}">
                <a16:creationId xmlns:a16="http://schemas.microsoft.com/office/drawing/2014/main" id="{ED2D7C63-562A-41C7-892E-0C73F5D5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noGrp="1"/>
          </p:cNvSpPr>
          <p:nvPr>
            <p:ph type="title"/>
          </p:nvPr>
        </p:nvSpPr>
        <p:spPr>
          <a:xfrm>
            <a:off x="5116738" y="685799"/>
            <a:ext cx="6159273" cy="2971801"/>
          </a:xfrm>
        </p:spPr>
        <p:txBody>
          <a:bodyPr vert="horz" lIns="91440" tIns="45720" rIns="91440" bIns="45720" rtlCol="0" anchor="b">
            <a:normAutofit/>
          </a:bodyPr>
          <a:lstStyle/>
          <a:p>
            <a:pPr lvl="0"/>
            <a:br>
              <a:rPr lang="en-US" sz="4800" dirty="0"/>
            </a:br>
            <a:r>
              <a:rPr lang="en-US" sz="4800" b="1" dirty="0">
                <a:solidFill>
                  <a:schemeClr val="bg1"/>
                </a:solidFill>
                <a:latin typeface="Calibri" panose="020F0502020204030204" pitchFamily="34" charset="0"/>
                <a:cs typeface="Calibri" panose="020F0502020204030204" pitchFamily="34" charset="0"/>
              </a:rPr>
              <a:t>Oracy Continued</a:t>
            </a:r>
            <a:br>
              <a:rPr lang="en-US" sz="4800" dirty="0">
                <a:solidFill>
                  <a:schemeClr val="bg1"/>
                </a:solidFill>
              </a:rPr>
            </a:br>
            <a:endParaRPr lang="en-US" sz="4800" dirty="0">
              <a:solidFill>
                <a:schemeClr val="bg1"/>
              </a:solidFill>
            </a:endParaRPr>
          </a:p>
        </p:txBody>
      </p:sp>
      <p:sp>
        <p:nvSpPr>
          <p:cNvPr id="3" name="Content Placeholder 2"/>
          <p:cNvSpPr txBox="1">
            <a:spLocks noGrp="1"/>
          </p:cNvSpPr>
          <p:nvPr>
            <p:ph idx="1"/>
          </p:nvPr>
        </p:nvSpPr>
        <p:spPr>
          <a:xfrm>
            <a:off x="5115456" y="3843867"/>
            <a:ext cx="6167930" cy="1947333"/>
          </a:xfrm>
        </p:spPr>
        <p:txBody>
          <a:bodyPr vert="horz" lIns="91440" tIns="45720" rIns="91440" bIns="45720" rtlCol="0" anchor="t">
            <a:normAutofit/>
          </a:bodyPr>
          <a:lstStyle/>
          <a:p>
            <a:pPr marL="0" indent="0">
              <a:buNone/>
            </a:pPr>
            <a:r>
              <a:rPr lang="en-US" sz="3600" dirty="0">
                <a:latin typeface="Calibri" panose="020F0502020204030204" pitchFamily="34" charset="0"/>
                <a:cs typeface="Calibri" panose="020F0502020204030204" pitchFamily="34" charset="0"/>
              </a:rPr>
              <a:t>Good oracy involves the four areas explained here. </a:t>
            </a:r>
          </a:p>
        </p:txBody>
      </p:sp>
      <p:pic>
        <p:nvPicPr>
          <p:cNvPr id="6" name="Picture 5" descr="A screen shot of a phone&#10;&#10;AI-generated content may be incorrect.">
            <a:extLst>
              <a:ext uri="{FF2B5EF4-FFF2-40B4-BE49-F238E27FC236}">
                <a16:creationId xmlns:a16="http://schemas.microsoft.com/office/drawing/2014/main" id="{F8F39180-BC27-6CBF-7F63-3A800636E8E1}"/>
              </a:ext>
            </a:extLst>
          </p:cNvPr>
          <p:cNvPicPr>
            <a:picLocks noChangeAspect="1"/>
          </p:cNvPicPr>
          <p:nvPr/>
        </p:nvPicPr>
        <p:blipFill>
          <a:blip r:embed="rId2"/>
          <a:srcRect t="3553" r="2" b="2"/>
          <a:stretch>
            <a:fillRect/>
          </a:stretch>
        </p:blipFill>
        <p:spPr>
          <a:xfrm>
            <a:off x="20" y="10"/>
            <a:ext cx="4639713" cy="6857990"/>
          </a:xfrm>
          <a:prstGeom prst="rect">
            <a:avLst/>
          </a:prstGeom>
          <a:effectLst>
            <a:innerShdw blurRad="57150" dist="38100" dir="14460000">
              <a:prstClr val="black">
                <a:alpha val="70000"/>
              </a:prstClr>
            </a:innerShdw>
          </a:effectLst>
        </p:spPr>
      </p:pic>
      <p:grpSp>
        <p:nvGrpSpPr>
          <p:cNvPr id="23" name="Group 22">
            <a:extLst>
              <a:ext uri="{FF2B5EF4-FFF2-40B4-BE49-F238E27FC236}">
                <a16:creationId xmlns:a16="http://schemas.microsoft.com/office/drawing/2014/main" id="{6DF25E23-BE15-4E36-A700-59F0CE8C54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4" name="Straight Connector 23">
              <a:extLst>
                <a:ext uri="{FF2B5EF4-FFF2-40B4-BE49-F238E27FC236}">
                  <a16:creationId xmlns:a16="http://schemas.microsoft.com/office/drawing/2014/main" id="{2CE9353A-F333-4305-BED0-D126D75F5D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5D1D327-6D34-4AB1-BBCB-FFD18B927B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3D4CCB5-F27F-4868-B1D4-55D8654F07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5F00F96-8833-4C32-AD31-05286BC800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22EE3D4-FE2C-4B01-BC8C-3CE2C6CC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7147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24D9F5B-C72B-41EE-97C2-D3600B627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1083FF-5796-AFDE-F6A1-CF01B7264680}"/>
              </a:ext>
            </a:extLst>
          </p:cNvPr>
          <p:cNvSpPr>
            <a:spLocks noGrp="1"/>
          </p:cNvSpPr>
          <p:nvPr>
            <p:ph type="title"/>
          </p:nvPr>
        </p:nvSpPr>
        <p:spPr>
          <a:xfrm>
            <a:off x="6084114" y="685801"/>
            <a:ext cx="4205003" cy="868016"/>
          </a:xfrm>
        </p:spPr>
        <p:txBody>
          <a:bodyPr vert="horz" lIns="91440" tIns="45720" rIns="91440" bIns="45720" rtlCol="0" anchor="ctr">
            <a:normAutofit/>
          </a:bodyPr>
          <a:lstStyle/>
          <a:p>
            <a:r>
              <a:rPr lang="en-US" sz="3200" b="1" dirty="0">
                <a:latin typeface="Calibri" panose="020F0502020204030204" pitchFamily="34" charset="0"/>
                <a:cs typeface="Calibri" panose="020F0502020204030204" pitchFamily="34" charset="0"/>
              </a:rPr>
              <a:t>Oracy Continued</a:t>
            </a:r>
            <a:endParaRPr lang="en-US" sz="32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56020F8B-D7CD-26DC-CB0B-CBDE4479246F}"/>
              </a:ext>
            </a:extLst>
          </p:cNvPr>
          <p:cNvPicPr>
            <a:picLocks noChangeAspect="1"/>
          </p:cNvPicPr>
          <p:nvPr/>
        </p:nvPicPr>
        <p:blipFill>
          <a:blip r:embed="rId2"/>
          <a:stretch>
            <a:fillRect/>
          </a:stretch>
        </p:blipFill>
        <p:spPr>
          <a:xfrm>
            <a:off x="1040978" y="643467"/>
            <a:ext cx="4240611" cy="5350931"/>
          </a:xfrm>
          <a:prstGeom prst="rect">
            <a:avLst/>
          </a:prstGeom>
          <a:effectLst>
            <a:innerShdw blurRad="57150" dist="38100" dir="14460000">
              <a:prstClr val="black">
                <a:alpha val="70000"/>
              </a:prstClr>
            </a:innerShdw>
          </a:effectLst>
        </p:spPr>
      </p:pic>
      <p:sp>
        <p:nvSpPr>
          <p:cNvPr id="8" name="Content Placeholder 7">
            <a:extLst>
              <a:ext uri="{FF2B5EF4-FFF2-40B4-BE49-F238E27FC236}">
                <a16:creationId xmlns:a16="http://schemas.microsoft.com/office/drawing/2014/main" id="{E89CBA9E-3ED3-AF84-EE75-EA8667191E84}"/>
              </a:ext>
            </a:extLst>
          </p:cNvPr>
          <p:cNvSpPr>
            <a:spLocks noGrp="1"/>
          </p:cNvSpPr>
          <p:nvPr>
            <p:ph idx="1"/>
          </p:nvPr>
        </p:nvSpPr>
        <p:spPr>
          <a:xfrm>
            <a:off x="6095998" y="2504544"/>
            <a:ext cx="4819653" cy="3111065"/>
          </a:xfrm>
        </p:spPr>
        <p:txBody>
          <a:bodyPr vert="horz" lIns="91440" tIns="45720" rIns="91440" bIns="45720" rtlCol="0" anchor="ctr">
            <a:normAutofit fontScale="92500" lnSpcReduction="10000"/>
          </a:bodyPr>
          <a:lstStyle/>
          <a:p>
            <a:endParaRPr lang="en-US" sz="4000" dirty="0">
              <a:solidFill>
                <a:srgbClr val="0F496F"/>
              </a:solidFill>
              <a:latin typeface="Calibri" panose="020F0502020204030204" pitchFamily="34" charset="0"/>
              <a:cs typeface="Calibri" panose="020F0502020204030204" pitchFamily="34" charset="0"/>
            </a:endParaRPr>
          </a:p>
          <a:p>
            <a:r>
              <a:rPr lang="en-US" sz="4000" dirty="0">
                <a:solidFill>
                  <a:srgbClr val="0F496F"/>
                </a:solidFill>
                <a:latin typeface="Calibri" panose="020F0502020204030204" pitchFamily="34" charset="0"/>
                <a:cs typeface="Calibri" panose="020F0502020204030204" pitchFamily="34" charset="0"/>
              </a:rPr>
              <a:t>Here are the talk tactics we are learning to use to develop good oracy skills. </a:t>
            </a:r>
          </a:p>
          <a:p>
            <a:pPr marL="0" indent="0">
              <a:buNone/>
            </a:pPr>
            <a:endParaRPr lang="en-US" sz="4000" dirty="0">
              <a:solidFill>
                <a:srgbClr val="0F496F"/>
              </a:solidFill>
              <a:latin typeface="Calibri" panose="020F0502020204030204" pitchFamily="34" charset="0"/>
              <a:cs typeface="Calibri" panose="020F0502020204030204" pitchFamily="34" charset="0"/>
            </a:endParaRPr>
          </a:p>
          <a:p>
            <a:endParaRPr lang="en-US" sz="1800" dirty="0">
              <a:solidFill>
                <a:srgbClr val="0F496F"/>
              </a:solidFill>
            </a:endParaRPr>
          </a:p>
          <a:p>
            <a:endParaRPr lang="en-US" sz="1800" dirty="0">
              <a:solidFill>
                <a:srgbClr val="0F496F"/>
              </a:solidFill>
            </a:endParaRPr>
          </a:p>
        </p:txBody>
      </p:sp>
      <p:grpSp>
        <p:nvGrpSpPr>
          <p:cNvPr id="18" name="Group 17">
            <a:extLst>
              <a:ext uri="{FF2B5EF4-FFF2-40B4-BE49-F238E27FC236}">
                <a16:creationId xmlns:a16="http://schemas.microsoft.com/office/drawing/2014/main" id="{0180A64C-1862-4B1B-8953-FA96DEE4C4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9" name="Straight Connector 18">
              <a:extLst>
                <a:ext uri="{FF2B5EF4-FFF2-40B4-BE49-F238E27FC236}">
                  <a16:creationId xmlns:a16="http://schemas.microsoft.com/office/drawing/2014/main" id="{52859A51-B3CA-4126-956F-D0DCCBA212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ECA05ED-FBC3-48F4-8E6D-AB89EC6081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EE24CC5-F080-45A3-B2B4-59A7BCA5AB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B3EC6EC2-2351-427C-90C2-F107915733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524D87A-9540-4F77-B006-823176623B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717246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E5934-D56E-A5EA-DE01-FBD6E154C58F}"/>
              </a:ext>
            </a:extLst>
          </p:cNvPr>
          <p:cNvSpPr>
            <a:spLocks noGrp="1"/>
          </p:cNvSpPr>
          <p:nvPr>
            <p:ph type="title"/>
          </p:nvPr>
        </p:nvSpPr>
        <p:spPr>
          <a:xfrm>
            <a:off x="684212" y="337931"/>
            <a:ext cx="8534400" cy="1190120"/>
          </a:xfrm>
        </p:spPr>
        <p:txBody>
          <a:bodyPr/>
          <a:lstStyle/>
          <a:p>
            <a:pPr algn="ctr"/>
            <a:r>
              <a:rPr lang="en-US" b="1" dirty="0">
                <a:solidFill>
                  <a:schemeClr val="bg1"/>
                </a:solidFill>
                <a:latin typeface="Calibri" panose="020F0502020204030204" pitchFamily="34" charset="0"/>
                <a:cs typeface="Calibri" panose="020F0502020204030204" pitchFamily="34" charset="0"/>
              </a:rPr>
              <a:t>Oracy Continued</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FA2CF59-B34A-0994-8209-C65036D37E1A}"/>
              </a:ext>
            </a:extLst>
          </p:cNvPr>
          <p:cNvSpPr>
            <a:spLocks noGrp="1"/>
          </p:cNvSpPr>
          <p:nvPr>
            <p:ph idx="1"/>
          </p:nvPr>
        </p:nvSpPr>
        <p:spPr>
          <a:xfrm>
            <a:off x="217170" y="1687773"/>
            <a:ext cx="7018020" cy="4832296"/>
          </a:xfrm>
        </p:spPr>
        <p:txBody>
          <a:bodyPr/>
          <a:lstStyle/>
          <a:p>
            <a:endParaRPr lang="en-GB" dirty="0"/>
          </a:p>
        </p:txBody>
      </p:sp>
      <p:pic>
        <p:nvPicPr>
          <p:cNvPr id="5" name="Picture 4">
            <a:extLst>
              <a:ext uri="{FF2B5EF4-FFF2-40B4-BE49-F238E27FC236}">
                <a16:creationId xmlns:a16="http://schemas.microsoft.com/office/drawing/2014/main" id="{AAD36C23-81FF-583D-1258-76F823C8D595}"/>
              </a:ext>
            </a:extLst>
          </p:cNvPr>
          <p:cNvPicPr>
            <a:picLocks noChangeAspect="1"/>
          </p:cNvPicPr>
          <p:nvPr/>
        </p:nvPicPr>
        <p:blipFill>
          <a:blip r:embed="rId2"/>
          <a:stretch>
            <a:fillRect/>
          </a:stretch>
        </p:blipFill>
        <p:spPr>
          <a:xfrm>
            <a:off x="411479" y="1687773"/>
            <a:ext cx="6680835" cy="4714904"/>
          </a:xfrm>
          <a:prstGeom prst="rect">
            <a:avLst/>
          </a:prstGeom>
        </p:spPr>
      </p:pic>
      <p:sp>
        <p:nvSpPr>
          <p:cNvPr id="6" name="TextBox 5">
            <a:extLst>
              <a:ext uri="{FF2B5EF4-FFF2-40B4-BE49-F238E27FC236}">
                <a16:creationId xmlns:a16="http://schemas.microsoft.com/office/drawing/2014/main" id="{80F86821-DFEF-9A02-316F-01A304A9A246}"/>
              </a:ext>
            </a:extLst>
          </p:cNvPr>
          <p:cNvSpPr txBox="1"/>
          <p:nvPr/>
        </p:nvSpPr>
        <p:spPr>
          <a:xfrm>
            <a:off x="7772400" y="1687773"/>
            <a:ext cx="3177540" cy="3970318"/>
          </a:xfrm>
          <a:prstGeom prst="rect">
            <a:avLst/>
          </a:prstGeom>
          <a:noFill/>
        </p:spPr>
        <p:txBody>
          <a:bodyPr wrap="square" rtlCol="0">
            <a:spAutoFit/>
          </a:bodyPr>
          <a:lstStyle/>
          <a:p>
            <a:r>
              <a:rPr lang="en-GB" sz="2800" dirty="0">
                <a:solidFill>
                  <a:schemeClr val="bg1"/>
                </a:solidFill>
                <a:latin typeface="Calibri" panose="020F0502020204030204" pitchFamily="34" charset="0"/>
                <a:cs typeface="Calibri" panose="020F0502020204030204" pitchFamily="34" charset="0"/>
              </a:rPr>
              <a:t>Children will practise oracy skills in different groupings in all curriculum areas. </a:t>
            </a:r>
          </a:p>
          <a:p>
            <a:endParaRPr lang="en-GB" sz="2800" dirty="0">
              <a:solidFill>
                <a:schemeClr val="bg1"/>
              </a:solidFill>
              <a:latin typeface="Calibri" panose="020F0502020204030204" pitchFamily="34" charset="0"/>
              <a:cs typeface="Calibri" panose="020F0502020204030204" pitchFamily="34" charset="0"/>
            </a:endParaRPr>
          </a:p>
          <a:p>
            <a:r>
              <a:rPr lang="en-GB" sz="2800" dirty="0">
                <a:solidFill>
                  <a:schemeClr val="bg1"/>
                </a:solidFill>
                <a:latin typeface="Calibri" panose="020F0502020204030204" pitchFamily="34" charset="0"/>
                <a:cs typeface="Calibri" panose="020F0502020204030204" pitchFamily="34" charset="0"/>
              </a:rPr>
              <a:t>We will be introducing these over time. </a:t>
            </a:r>
          </a:p>
        </p:txBody>
      </p:sp>
    </p:spTree>
    <p:extLst>
      <p:ext uri="{BB962C8B-B14F-4D97-AF65-F5344CB8AC3E}">
        <p14:creationId xmlns:p14="http://schemas.microsoft.com/office/powerpoint/2010/main" val="242483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91EA8-3DE6-151B-E393-D5FAAC60E212}"/>
              </a:ext>
            </a:extLst>
          </p:cNvPr>
          <p:cNvSpPr>
            <a:spLocks noGrp="1"/>
          </p:cNvSpPr>
          <p:nvPr>
            <p:ph idx="1"/>
          </p:nvPr>
        </p:nvSpPr>
        <p:spPr>
          <a:xfrm>
            <a:off x="684211" y="924339"/>
            <a:ext cx="8658571" cy="4740964"/>
          </a:xfrm>
        </p:spPr>
        <p:txBody>
          <a:bodyPr>
            <a:noAutofit/>
          </a:bodyPr>
          <a:lstStyle/>
          <a:p>
            <a:pPr marL="0" indent="0" algn="ctr">
              <a:buNone/>
            </a:pPr>
            <a:r>
              <a:rPr lang="en-GB" sz="3200" u="sng" dirty="0">
                <a:latin typeface="Calibri" panose="020F0502020204030204" pitchFamily="34" charset="0"/>
                <a:cs typeface="Calibri" panose="020F0502020204030204" pitchFamily="34" charset="0"/>
              </a:rPr>
              <a:t>What Can You do?</a:t>
            </a:r>
          </a:p>
          <a:p>
            <a:r>
              <a:rPr lang="en-GB" sz="3200" b="1" dirty="0">
                <a:latin typeface="Calibri" panose="020F0502020204030204" pitchFamily="34" charset="0"/>
                <a:cs typeface="Calibri" panose="020F0502020204030204" pitchFamily="34" charset="0"/>
              </a:rPr>
              <a:t>Talk to your child and encourage them to speak in sentences</a:t>
            </a:r>
          </a:p>
          <a:p>
            <a:r>
              <a:rPr lang="en-GB" sz="3200" b="1" dirty="0">
                <a:latin typeface="Calibri" panose="020F0502020204030204" pitchFamily="34" charset="0"/>
                <a:cs typeface="Calibri" panose="020F0502020204030204" pitchFamily="34" charset="0"/>
              </a:rPr>
              <a:t>Ask them about their day and expect some detail</a:t>
            </a:r>
          </a:p>
          <a:p>
            <a:r>
              <a:rPr lang="en-GB" sz="3200" b="1" dirty="0">
                <a:latin typeface="Calibri" panose="020F0502020204030204" pitchFamily="34" charset="0"/>
                <a:cs typeface="Calibri" panose="020F0502020204030204" pitchFamily="34" charset="0"/>
              </a:rPr>
              <a:t>Ask for their opinion on things and reasons</a:t>
            </a:r>
          </a:p>
          <a:p>
            <a:r>
              <a:rPr lang="en-GB" sz="3200" b="1" dirty="0">
                <a:latin typeface="Calibri" panose="020F0502020204030204" pitchFamily="34" charset="0"/>
                <a:cs typeface="Calibri" panose="020F0502020204030204" pitchFamily="34" charset="0"/>
              </a:rPr>
              <a:t>Ask open ended questions</a:t>
            </a:r>
          </a:p>
          <a:p>
            <a:r>
              <a:rPr lang="en-GB" sz="3200" b="1" dirty="0">
                <a:latin typeface="Calibri" panose="020F0502020204030204" pitchFamily="34" charset="0"/>
                <a:cs typeface="Calibri" panose="020F0502020204030204" pitchFamily="34" charset="0"/>
              </a:rPr>
              <a:t>Encourage good listening and to show good listening</a:t>
            </a:r>
          </a:p>
          <a:p>
            <a:pPr marL="0" indent="0">
              <a:buNone/>
            </a:pPr>
            <a:r>
              <a:rPr lang="en-GB" sz="3200" b="1" dirty="0">
                <a:latin typeface="Calibri" panose="020F0502020204030204" pitchFamily="34" charset="0"/>
                <a:cs typeface="Calibri" panose="020F0502020204030204" pitchFamily="34" charset="0"/>
              </a:rPr>
              <a:t>Any Questions? </a:t>
            </a:r>
          </a:p>
          <a:p>
            <a:pPr marL="0" indent="0">
              <a:buNone/>
            </a:pPr>
            <a:endParaRPr lang="en-GB"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885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5991" y="356616"/>
            <a:ext cx="4581144" cy="769440"/>
          </a:xfrm>
          <a:prstGeom prst="rect">
            <a:avLst/>
          </a:prstGeom>
          <a:noFill/>
          <a:ln cap="flat">
            <a:noFill/>
            <a:prstDash val="solid"/>
          </a:ln>
        </p:spPr>
        <p:txBody>
          <a:bodyPr vert="horz" wrap="square" lIns="91440" tIns="45720" rIns="91440" bIns="45720" anchor="t" anchorCtr="1" compatLnSpc="1">
            <a:spAutoFit/>
          </a:bodyPr>
          <a:lstStyle/>
          <a:p>
            <a:pPr algn="ctr" defTabSz="914400">
              <a:buSzPct val="100000"/>
              <a:defRPr sz="1800" b="0" i="0" u="none" strike="noStrike" kern="0" cap="none" spc="0" baseline="0">
                <a:solidFill>
                  <a:srgbClr val="000000"/>
                </a:solidFill>
                <a:uFillTx/>
              </a:defRPr>
            </a:pPr>
            <a:r>
              <a:rPr lang="en-GB" sz="4400" kern="0" dirty="0">
                <a:solidFill>
                  <a:srgbClr val="000000"/>
                </a:solidFill>
                <a:latin typeface="Calibri"/>
              </a:rPr>
              <a:t>READING</a:t>
            </a:r>
          </a:p>
        </p:txBody>
      </p:sp>
      <p:sp>
        <p:nvSpPr>
          <p:cNvPr id="3" name="Rectangle 2"/>
          <p:cNvSpPr/>
          <p:nvPr/>
        </p:nvSpPr>
        <p:spPr>
          <a:xfrm>
            <a:off x="614597" y="1126056"/>
            <a:ext cx="10987789" cy="5509200"/>
          </a:xfrm>
          <a:prstGeom prst="rect">
            <a:avLst/>
          </a:prstGeom>
          <a:noFill/>
          <a:ln cap="flat">
            <a:noFill/>
            <a:prstDash val="solid"/>
          </a:ln>
        </p:spPr>
        <p:txBody>
          <a:bodyPr vert="horz" wrap="square" lIns="91440" tIns="45720" rIns="91440" bIns="45720" anchor="t" anchorCtr="0" compatLnSpc="1">
            <a:spAutoFit/>
          </a:bodyPr>
          <a:lstStyle/>
          <a:p>
            <a:pPr defTabSz="914400">
              <a:defRPr sz="1800" b="0" i="0" u="none" strike="noStrike" kern="0" cap="none" spc="0" baseline="0">
                <a:solidFill>
                  <a:srgbClr val="000000"/>
                </a:solidFill>
                <a:uFillTx/>
              </a:defRPr>
            </a:pPr>
            <a:r>
              <a:rPr lang="en-GB" sz="3200" kern="0" dirty="0">
                <a:solidFill>
                  <a:srgbClr val="000000"/>
                </a:solidFill>
                <a:latin typeface="Calibri"/>
              </a:rPr>
              <a:t>Our main aim is for children to </a:t>
            </a:r>
            <a:r>
              <a:rPr lang="en-GB" sz="3200" b="1" kern="0" dirty="0">
                <a:solidFill>
                  <a:srgbClr val="000000"/>
                </a:solidFill>
                <a:latin typeface="Calibri"/>
              </a:rPr>
              <a:t>read for enjoyment</a:t>
            </a:r>
            <a:r>
              <a:rPr lang="en-GB" sz="3200" kern="0" dirty="0">
                <a:solidFill>
                  <a:srgbClr val="000000"/>
                </a:solidFill>
                <a:latin typeface="Calibri"/>
              </a:rPr>
              <a:t>. </a:t>
            </a:r>
          </a:p>
          <a:p>
            <a:pPr defTabSz="914400">
              <a:defRPr sz="1800" b="0" i="0" u="none" strike="noStrike" kern="0" cap="none" spc="0" baseline="0">
                <a:solidFill>
                  <a:srgbClr val="000000"/>
                </a:solidFill>
                <a:uFillTx/>
              </a:defRPr>
            </a:pPr>
            <a:r>
              <a:rPr lang="en-GB" sz="3200" kern="0" dirty="0">
                <a:solidFill>
                  <a:srgbClr val="000000"/>
                </a:solidFill>
                <a:latin typeface="Calibri"/>
              </a:rPr>
              <a:t>We want our children to choose to pick up a book for sheer pleasure or to learn something new. </a:t>
            </a:r>
          </a:p>
          <a:p>
            <a:pPr defTabSz="914400">
              <a:defRPr sz="1800" b="0" i="0" u="none" strike="noStrike" kern="0" cap="none" spc="0" baseline="0">
                <a:solidFill>
                  <a:srgbClr val="000000"/>
                </a:solidFill>
                <a:uFillTx/>
              </a:defRPr>
            </a:pPr>
            <a:r>
              <a:rPr lang="en-GB" sz="3200" b="1" kern="0" dirty="0">
                <a:solidFill>
                  <a:srgbClr val="000000"/>
                </a:solidFill>
                <a:latin typeface="Calibri"/>
              </a:rPr>
              <a:t>How can you help?</a:t>
            </a:r>
          </a:p>
          <a:p>
            <a:pPr marL="457200" indent="-457200" defTabSz="914400">
              <a:buFont typeface="Arial" panose="020B0604020202020204" pitchFamily="34" charset="0"/>
              <a:buChar char="•"/>
              <a:defRPr sz="1800" b="0" i="0" u="none" strike="noStrike" kern="0" cap="none" spc="0" baseline="0">
                <a:solidFill>
                  <a:srgbClr val="000000"/>
                </a:solidFill>
                <a:uFillTx/>
              </a:defRPr>
            </a:pPr>
            <a:r>
              <a:rPr lang="en-GB" sz="3200" kern="0" dirty="0">
                <a:solidFill>
                  <a:srgbClr val="000000"/>
                </a:solidFill>
                <a:latin typeface="Calibri"/>
              </a:rPr>
              <a:t>Encourage your child to read their </a:t>
            </a:r>
            <a:r>
              <a:rPr lang="en-GB" sz="3200" b="1" kern="0" dirty="0">
                <a:solidFill>
                  <a:srgbClr val="000000"/>
                </a:solidFill>
                <a:latin typeface="Calibri"/>
              </a:rPr>
              <a:t>Big Cat Banded book </a:t>
            </a:r>
            <a:r>
              <a:rPr lang="en-GB" sz="3200" kern="0" dirty="0">
                <a:solidFill>
                  <a:srgbClr val="000000"/>
                </a:solidFill>
                <a:latin typeface="Calibri"/>
              </a:rPr>
              <a:t>with an adult at least three times each week. </a:t>
            </a:r>
          </a:p>
          <a:p>
            <a:pPr marL="457200" indent="-457200" defTabSz="914400">
              <a:buFont typeface="Arial" panose="020B0604020202020204" pitchFamily="34" charset="0"/>
              <a:buChar char="•"/>
              <a:defRPr sz="1800" b="0" i="0" u="none" strike="noStrike" kern="0" cap="none" spc="0" baseline="0">
                <a:solidFill>
                  <a:srgbClr val="000000"/>
                </a:solidFill>
                <a:uFillTx/>
              </a:defRPr>
            </a:pPr>
            <a:r>
              <a:rPr lang="en-GB" sz="3200" kern="0" dirty="0">
                <a:solidFill>
                  <a:srgbClr val="000000"/>
                </a:solidFill>
                <a:latin typeface="Calibri"/>
              </a:rPr>
              <a:t>Also encourage reading independently. </a:t>
            </a:r>
          </a:p>
          <a:p>
            <a:pPr defTabSz="914400">
              <a:defRPr sz="1800" b="0" i="0" u="none" strike="noStrike" kern="0" cap="none" spc="0" baseline="0">
                <a:solidFill>
                  <a:srgbClr val="000000"/>
                </a:solidFill>
                <a:uFillTx/>
              </a:defRPr>
            </a:pPr>
            <a:endParaRPr lang="en-GB" sz="3200" kern="0" dirty="0">
              <a:solidFill>
                <a:srgbClr val="000000"/>
              </a:solidFill>
              <a:latin typeface="Calibri"/>
            </a:endParaRPr>
          </a:p>
          <a:p>
            <a:pPr defTabSz="914400">
              <a:defRPr sz="1800" b="0" i="0" u="none" strike="noStrike" kern="0" cap="none" spc="0" baseline="0">
                <a:solidFill>
                  <a:srgbClr val="000000"/>
                </a:solidFill>
                <a:uFillTx/>
              </a:defRPr>
            </a:pPr>
            <a:r>
              <a:rPr lang="en-GB" sz="3200" kern="0" dirty="0">
                <a:solidFill>
                  <a:srgbClr val="000000"/>
                </a:solidFill>
                <a:latin typeface="Calibri"/>
              </a:rPr>
              <a:t>Reading out loud and reading independently </a:t>
            </a:r>
          </a:p>
          <a:p>
            <a:pPr defTabSz="914400">
              <a:defRPr sz="1800" b="0" i="0" u="none" strike="noStrike" kern="0" cap="none" spc="0" baseline="0">
                <a:solidFill>
                  <a:srgbClr val="000000"/>
                </a:solidFill>
                <a:uFillTx/>
              </a:defRPr>
            </a:pPr>
            <a:r>
              <a:rPr lang="en-GB" sz="3200" kern="0" dirty="0">
                <a:solidFill>
                  <a:srgbClr val="000000"/>
                </a:solidFill>
                <a:latin typeface="Calibri"/>
              </a:rPr>
              <a:t>require different skills which is why all children need to practise both. They need to be active readers – think, feel and imagine. </a:t>
            </a:r>
          </a:p>
        </p:txBody>
      </p:sp>
      <p:pic>
        <p:nvPicPr>
          <p:cNvPr id="5" name="Picture 4"/>
          <p:cNvPicPr>
            <a:picLocks noChangeAspect="1"/>
          </p:cNvPicPr>
          <p:nvPr/>
        </p:nvPicPr>
        <p:blipFill>
          <a:blip r:embed="rId2"/>
          <a:stretch>
            <a:fillRect/>
          </a:stretch>
        </p:blipFill>
        <p:spPr>
          <a:xfrm>
            <a:off x="8669487" y="3880656"/>
            <a:ext cx="1421334" cy="1375903"/>
          </a:xfrm>
          <a:prstGeom prst="rect">
            <a:avLst/>
          </a:prstGeom>
        </p:spPr>
      </p:pic>
      <p:pic>
        <p:nvPicPr>
          <p:cNvPr id="6" name="Picture 5"/>
          <p:cNvPicPr>
            <a:picLocks noChangeAspect="1"/>
          </p:cNvPicPr>
          <p:nvPr/>
        </p:nvPicPr>
        <p:blipFill>
          <a:blip r:embed="rId3"/>
          <a:stretch>
            <a:fillRect/>
          </a:stretch>
        </p:blipFill>
        <p:spPr>
          <a:xfrm>
            <a:off x="237727" y="95088"/>
            <a:ext cx="1143812" cy="1062053"/>
          </a:xfrm>
          <a:prstGeom prst="rect">
            <a:avLst/>
          </a:prstGeom>
        </p:spPr>
      </p:pic>
    </p:spTree>
    <p:extLst>
      <p:ext uri="{BB962C8B-B14F-4D97-AF65-F5344CB8AC3E}">
        <p14:creationId xmlns:p14="http://schemas.microsoft.com/office/powerpoint/2010/main" val="168737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576" y="0"/>
            <a:ext cx="11587396" cy="6370975"/>
          </a:xfrm>
          <a:prstGeom prst="rect">
            <a:avLst/>
          </a:prstGeom>
        </p:spPr>
        <p:txBody>
          <a:bodyPr wrap="square">
            <a:spAutoFit/>
          </a:bodyPr>
          <a:lstStyle/>
          <a:p>
            <a:pPr defTabSz="914400">
              <a:buSzPct val="100000"/>
              <a:defRPr sz="1800" b="0" i="0" u="none" strike="noStrike" kern="0" cap="none" spc="0" baseline="0">
                <a:solidFill>
                  <a:srgbClr val="000000"/>
                </a:solidFill>
                <a:uFillTx/>
              </a:defRPr>
            </a:pPr>
            <a:r>
              <a:rPr lang="en-GB" sz="3200" b="1" kern="0" dirty="0">
                <a:solidFill>
                  <a:srgbClr val="000000"/>
                </a:solidFill>
                <a:latin typeface="Calibri"/>
              </a:rPr>
              <a:t>Reading out loud will help with new vocabulary</a:t>
            </a:r>
          </a:p>
          <a:p>
            <a:pPr defTabSz="914400">
              <a:buSzPct val="100000"/>
              <a:defRPr sz="1800" b="0" i="0" u="none" strike="noStrike" kern="0" cap="none" spc="0" baseline="0">
                <a:solidFill>
                  <a:srgbClr val="000000"/>
                </a:solidFill>
                <a:uFillTx/>
              </a:defRPr>
            </a:pPr>
            <a:r>
              <a:rPr lang="en-GB" sz="3200" kern="0" dirty="0">
                <a:solidFill>
                  <a:srgbClr val="000000"/>
                </a:solidFill>
                <a:latin typeface="Calibri"/>
              </a:rPr>
              <a:t>Read and talk about new words with your child on a daily basis.</a:t>
            </a:r>
          </a:p>
          <a:p>
            <a:pPr defTabSz="914400">
              <a:defRPr sz="1800" b="0" i="0" u="none" strike="noStrike" kern="0" cap="none" spc="0" baseline="0">
                <a:solidFill>
                  <a:srgbClr val="000000"/>
                </a:solidFill>
                <a:uFillTx/>
              </a:defRPr>
            </a:pPr>
            <a:r>
              <a:rPr lang="en-GB" sz="3200" kern="0" dirty="0">
                <a:solidFill>
                  <a:srgbClr val="000000"/>
                </a:solidFill>
                <a:latin typeface="Calibri"/>
              </a:rPr>
              <a:t>Explaining the choice of author’s words in context. </a:t>
            </a:r>
          </a:p>
          <a:p>
            <a:pPr defTabSz="914400">
              <a:defRPr sz="1800" b="0" i="0" u="none" strike="noStrike" kern="0" cap="none" spc="0" baseline="0">
                <a:solidFill>
                  <a:srgbClr val="000000"/>
                </a:solidFill>
                <a:uFillTx/>
              </a:defRPr>
            </a:pPr>
            <a:r>
              <a:rPr lang="en-GB" sz="3200" kern="0" dirty="0">
                <a:solidFill>
                  <a:srgbClr val="000000"/>
                </a:solidFill>
                <a:latin typeface="Calibri"/>
              </a:rPr>
              <a:t>Aim to learn 6 new words a day – children will remember 3 of them. If your child is presently below the expected standards, you must aim to discuss 12 new words a day in order to narrow the gap.</a:t>
            </a:r>
            <a:endParaRPr lang="en-GB" sz="3200" b="1" kern="0" dirty="0">
              <a:solidFill>
                <a:srgbClr val="000000"/>
              </a:solidFill>
              <a:latin typeface="Calibri"/>
            </a:endParaRPr>
          </a:p>
          <a:p>
            <a:pPr defTabSz="914400">
              <a:buSzPct val="100000"/>
              <a:defRPr sz="1800" b="0" i="0" u="none" strike="noStrike" kern="0" cap="none" spc="0" baseline="0">
                <a:solidFill>
                  <a:srgbClr val="000000"/>
                </a:solidFill>
                <a:uFillTx/>
              </a:defRPr>
            </a:pPr>
            <a:r>
              <a:rPr lang="en-GB" sz="3200" b="1" kern="0" dirty="0">
                <a:solidFill>
                  <a:srgbClr val="000000"/>
                </a:solidFill>
                <a:latin typeface="Calibri"/>
              </a:rPr>
              <a:t>How can you help your child to choose books?</a:t>
            </a:r>
          </a:p>
          <a:p>
            <a:pPr defTabSz="914400">
              <a:defRPr sz="1800" b="0" i="0" u="none" strike="noStrike" kern="0" cap="none" spc="0" baseline="0">
                <a:solidFill>
                  <a:srgbClr val="000000"/>
                </a:solidFill>
                <a:uFillTx/>
              </a:defRPr>
            </a:pPr>
            <a:r>
              <a:rPr lang="en-GB" sz="2800" kern="0" dirty="0">
                <a:solidFill>
                  <a:srgbClr val="000000"/>
                </a:solidFill>
                <a:latin typeface="Calibri"/>
              </a:rPr>
              <a:t>Visit the library or look at books online.</a:t>
            </a:r>
          </a:p>
          <a:p>
            <a:pPr defTabSz="914400">
              <a:defRPr sz="1800" b="0" i="0" u="none" strike="noStrike" kern="0" cap="none" spc="0" baseline="0">
                <a:solidFill>
                  <a:srgbClr val="000000"/>
                </a:solidFill>
                <a:uFillTx/>
              </a:defRPr>
            </a:pPr>
            <a:r>
              <a:rPr lang="en-GB" sz="2800" kern="0" dirty="0">
                <a:solidFill>
                  <a:srgbClr val="000000"/>
                </a:solidFill>
                <a:latin typeface="Calibri"/>
              </a:rPr>
              <a:t>Here are websites for finding books:</a:t>
            </a:r>
          </a:p>
          <a:p>
            <a:pPr defTabSz="914400">
              <a:defRPr sz="1800" b="0" i="0" u="none" strike="noStrike" kern="0" cap="none" spc="0" baseline="0">
                <a:solidFill>
                  <a:srgbClr val="000000"/>
                </a:solidFill>
                <a:uFillTx/>
              </a:defRPr>
            </a:pPr>
            <a:r>
              <a:rPr lang="en-GB" sz="3200" kern="0" dirty="0" err="1">
                <a:solidFill>
                  <a:srgbClr val="000000"/>
                </a:solidFill>
                <a:latin typeface="Calibri"/>
                <a:hlinkClick r:id="rId2"/>
              </a:rPr>
              <a:t>BookTrust</a:t>
            </a:r>
            <a:r>
              <a:rPr lang="en-GB" sz="3200" kern="0" dirty="0">
                <a:solidFill>
                  <a:srgbClr val="000000"/>
                </a:solidFill>
                <a:latin typeface="Calibri"/>
                <a:hlinkClick r:id="rId2"/>
              </a:rPr>
              <a:t> – Book Finder</a:t>
            </a:r>
            <a:endParaRPr lang="en-GB" sz="3200" kern="0" dirty="0">
              <a:solidFill>
                <a:srgbClr val="000000"/>
              </a:solidFill>
              <a:latin typeface="Calibri"/>
            </a:endParaRPr>
          </a:p>
          <a:p>
            <a:pPr defTabSz="914400">
              <a:defRPr sz="1800" b="0" i="0" u="none" strike="noStrike" kern="0" cap="none" spc="0" baseline="0">
                <a:solidFill>
                  <a:srgbClr val="000000"/>
                </a:solidFill>
                <a:uFillTx/>
              </a:defRPr>
            </a:pPr>
            <a:r>
              <a:rPr lang="en-GB" sz="3200" kern="0" dirty="0">
                <a:solidFill>
                  <a:srgbClr val="000000"/>
                </a:solidFill>
                <a:latin typeface="Calibri"/>
                <a:hlinkClick r:id="rId3"/>
              </a:rPr>
              <a:t>Book Trust – 100 Best Books</a:t>
            </a:r>
            <a:endParaRPr lang="en-GB" sz="3200" kern="0" dirty="0">
              <a:solidFill>
                <a:srgbClr val="000000"/>
              </a:solidFill>
              <a:latin typeface="Calibri"/>
            </a:endParaRPr>
          </a:p>
          <a:p>
            <a:pPr defTabSz="914400">
              <a:defRPr sz="1800" b="0" i="0" u="none" strike="noStrike" kern="0" cap="none" spc="0" baseline="0">
                <a:solidFill>
                  <a:srgbClr val="000000"/>
                </a:solidFill>
                <a:uFillTx/>
              </a:defRPr>
            </a:pPr>
            <a:r>
              <a:rPr lang="en-GB" sz="3200" kern="0" dirty="0">
                <a:solidFill>
                  <a:srgbClr val="000000"/>
                </a:solidFill>
                <a:latin typeface="Calibri"/>
                <a:hlinkClick r:id="rId4"/>
              </a:rPr>
              <a:t>The School Reading List</a:t>
            </a:r>
            <a:endParaRPr lang="en-GB" sz="3200" kern="0" dirty="0">
              <a:solidFill>
                <a:srgbClr val="000000"/>
              </a:solidFill>
              <a:latin typeface="Calibri"/>
            </a:endParaRPr>
          </a:p>
          <a:p>
            <a:pPr defTabSz="914400">
              <a:defRPr sz="1800" b="0" i="0" u="none" strike="noStrike" kern="0" cap="none" spc="0" baseline="0">
                <a:solidFill>
                  <a:srgbClr val="000000"/>
                </a:solidFill>
                <a:uFillTx/>
              </a:defRPr>
            </a:pPr>
            <a:r>
              <a:rPr lang="en-GB" sz="3200" kern="0" dirty="0">
                <a:solidFill>
                  <a:srgbClr val="000000"/>
                </a:solidFill>
                <a:latin typeface="Calibri"/>
                <a:hlinkClick r:id="rId5"/>
              </a:rPr>
              <a:t>The Reader Teacher</a:t>
            </a:r>
            <a:endParaRPr lang="en-GB" sz="3200" kern="0" dirty="0">
              <a:solidFill>
                <a:srgbClr val="000000"/>
              </a:solidFill>
              <a:latin typeface="Calibri"/>
            </a:endParaRPr>
          </a:p>
        </p:txBody>
      </p:sp>
    </p:spTree>
    <p:extLst>
      <p:ext uri="{BB962C8B-B14F-4D97-AF65-F5344CB8AC3E}">
        <p14:creationId xmlns:p14="http://schemas.microsoft.com/office/powerpoint/2010/main" val="68081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646" y="569626"/>
            <a:ext cx="11137692" cy="5693866"/>
          </a:xfrm>
          <a:prstGeom prst="rect">
            <a:avLst/>
          </a:prstGeom>
        </p:spPr>
        <p:txBody>
          <a:bodyPr wrap="square">
            <a:spAutoFit/>
          </a:bodyPr>
          <a:lstStyle/>
          <a:p>
            <a:pPr marL="342900" indent="-342900" defTabSz="914400">
              <a:buSzPct val="100000"/>
              <a:buFont typeface="Calibri Light"/>
              <a:buAutoNum type="arabicPeriod" startAt="3"/>
              <a:defRPr sz="1800" b="0" i="0" u="none" strike="noStrike" kern="0" cap="none" spc="0" baseline="0">
                <a:solidFill>
                  <a:srgbClr val="000000"/>
                </a:solidFill>
                <a:uFillTx/>
              </a:defRPr>
            </a:pPr>
            <a:r>
              <a:rPr lang="en-GB" sz="3200" b="1" kern="0" dirty="0">
                <a:solidFill>
                  <a:srgbClr val="000000"/>
                </a:solidFill>
                <a:latin typeface="Calibri"/>
              </a:rPr>
              <a:t>Comprehension </a:t>
            </a:r>
          </a:p>
          <a:p>
            <a:pPr defTabSz="914400">
              <a:buSzPct val="100000"/>
              <a:defRPr sz="1800" b="0" i="0" u="none" strike="noStrike" kern="0" cap="none" spc="0" baseline="0">
                <a:solidFill>
                  <a:srgbClr val="000000"/>
                </a:solidFill>
                <a:uFillTx/>
              </a:defRPr>
            </a:pPr>
            <a:r>
              <a:rPr lang="en-GB" sz="3200" kern="0" dirty="0">
                <a:solidFill>
                  <a:srgbClr val="000000"/>
                </a:solidFill>
                <a:latin typeface="Calibri"/>
              </a:rPr>
              <a:t>Encourage active reading – think, feel and imagine</a:t>
            </a:r>
          </a:p>
          <a:p>
            <a:pPr defTabSz="914400">
              <a:buSzPct val="100000"/>
              <a:defRPr sz="1800" b="0" i="0" u="none" strike="noStrike" kern="0" cap="none" spc="0" baseline="0">
                <a:solidFill>
                  <a:srgbClr val="000000"/>
                </a:solidFill>
                <a:uFillTx/>
              </a:defRPr>
            </a:pPr>
            <a:r>
              <a:rPr lang="en-GB" sz="3200" kern="0" dirty="0">
                <a:solidFill>
                  <a:srgbClr val="000000"/>
                </a:solidFill>
                <a:latin typeface="Calibri"/>
              </a:rPr>
              <a:t>Discuss the story in depth</a:t>
            </a:r>
          </a:p>
          <a:p>
            <a:pPr defTabSz="914400">
              <a:defRPr sz="1800" b="0" i="0" u="none" strike="noStrike" kern="0" cap="none" spc="0" baseline="0">
                <a:solidFill>
                  <a:srgbClr val="000000"/>
                </a:solidFill>
                <a:uFillTx/>
              </a:defRPr>
            </a:pPr>
            <a:r>
              <a:rPr lang="en-GB" sz="3200" kern="0" dirty="0">
                <a:solidFill>
                  <a:srgbClr val="000000"/>
                </a:solidFill>
                <a:latin typeface="Calibri"/>
              </a:rPr>
              <a:t>Words chosen by the author in context</a:t>
            </a:r>
          </a:p>
          <a:p>
            <a:pPr defTabSz="914400">
              <a:defRPr sz="1800" b="0" i="0" u="none" strike="noStrike" kern="0" cap="none" spc="0" baseline="0">
                <a:solidFill>
                  <a:srgbClr val="000000"/>
                </a:solidFill>
                <a:uFillTx/>
              </a:defRPr>
            </a:pPr>
            <a:r>
              <a:rPr lang="en-GB" sz="3200" kern="0" dirty="0">
                <a:solidFill>
                  <a:srgbClr val="000000"/>
                </a:solidFill>
                <a:latin typeface="Calibri"/>
              </a:rPr>
              <a:t>Retrieval questions (Dog and Bone)</a:t>
            </a:r>
          </a:p>
          <a:p>
            <a:pPr defTabSz="914400">
              <a:defRPr sz="1800" b="0" i="0" u="none" strike="noStrike" kern="0" cap="none" spc="0" baseline="0">
                <a:solidFill>
                  <a:srgbClr val="000000"/>
                </a:solidFill>
                <a:uFillTx/>
              </a:defRPr>
            </a:pPr>
            <a:r>
              <a:rPr lang="en-GB" sz="3200" kern="0" dirty="0">
                <a:solidFill>
                  <a:srgbClr val="000000"/>
                </a:solidFill>
                <a:latin typeface="Calibri"/>
              </a:rPr>
              <a:t>Inference questions with evidence (Magnifying glass)</a:t>
            </a:r>
          </a:p>
          <a:p>
            <a:pPr defTabSz="914400">
              <a:defRPr sz="1800" b="0" i="0" u="none" strike="noStrike" kern="0" cap="none" spc="0" baseline="0">
                <a:solidFill>
                  <a:srgbClr val="000000"/>
                </a:solidFill>
                <a:uFillTx/>
              </a:defRPr>
            </a:pPr>
            <a:endParaRPr lang="en-GB" sz="3200" kern="0" dirty="0">
              <a:solidFill>
                <a:srgbClr val="000000"/>
              </a:solidFill>
              <a:latin typeface="Calibri"/>
            </a:endParaRPr>
          </a:p>
          <a:p>
            <a:pPr defTabSz="914400">
              <a:defRPr sz="1800" b="0" i="0" u="none" strike="noStrike" kern="0" cap="none" spc="0" baseline="0">
                <a:solidFill>
                  <a:srgbClr val="000000"/>
                </a:solidFill>
                <a:uFillTx/>
              </a:defRPr>
            </a:pPr>
            <a:r>
              <a:rPr lang="en-GB" sz="3200" b="1" kern="0" dirty="0">
                <a:solidFill>
                  <a:srgbClr val="000000"/>
                </a:solidFill>
                <a:latin typeface="Calibri"/>
              </a:rPr>
              <a:t>PLEASE READ WITH YOUR CHILD ON A DAILY BASIS, TALK ABOUT THE BOOK AND REMEMBER TO SIGN THEIR DIARY</a:t>
            </a:r>
          </a:p>
          <a:p>
            <a:pPr defTabSz="914400">
              <a:defRPr sz="1800" b="0" i="0" u="none" strike="noStrike" kern="0" cap="none" spc="0" baseline="0">
                <a:solidFill>
                  <a:srgbClr val="000000"/>
                </a:solidFill>
                <a:uFillTx/>
              </a:defRPr>
            </a:pPr>
            <a:endParaRPr lang="en-GB" sz="3200" b="1" kern="0" dirty="0">
              <a:solidFill>
                <a:srgbClr val="000000"/>
              </a:solidFill>
              <a:latin typeface="Calibri"/>
            </a:endParaRPr>
          </a:p>
          <a:p>
            <a:pPr defTabSz="914400">
              <a:defRPr sz="1800" b="0" i="0" u="none" strike="noStrike" kern="0" cap="none" spc="0" baseline="0">
                <a:solidFill>
                  <a:srgbClr val="000000"/>
                </a:solidFill>
                <a:uFillTx/>
              </a:defRPr>
            </a:pPr>
            <a:r>
              <a:rPr lang="en-GB" sz="4400" b="1" kern="0" dirty="0">
                <a:solidFill>
                  <a:srgbClr val="000000"/>
                </a:solidFill>
                <a:latin typeface="Calibri"/>
              </a:rPr>
              <a:t>Literacy Counts </a:t>
            </a:r>
            <a:r>
              <a:rPr lang="en-GB" sz="4400" b="1" kern="0" dirty="0">
                <a:solidFill>
                  <a:srgbClr val="000000"/>
                </a:solidFill>
                <a:latin typeface="Calibri"/>
                <a:hlinkClick r:id="rId2"/>
              </a:rPr>
              <a:t>Ideas 1</a:t>
            </a:r>
            <a:r>
              <a:rPr lang="en-GB" sz="4400" b="1" kern="0" dirty="0">
                <a:solidFill>
                  <a:srgbClr val="000000"/>
                </a:solidFill>
                <a:latin typeface="Calibri"/>
              </a:rPr>
              <a:t> and </a:t>
            </a:r>
            <a:r>
              <a:rPr lang="en-GB" sz="4400" b="1" kern="0" dirty="0">
                <a:solidFill>
                  <a:srgbClr val="000000"/>
                </a:solidFill>
                <a:latin typeface="Calibri"/>
                <a:hlinkClick r:id="rId3"/>
              </a:rPr>
              <a:t>Ideas 2</a:t>
            </a:r>
            <a:endParaRPr lang="en-GB" sz="4400" b="1" kern="0" dirty="0">
              <a:solidFill>
                <a:srgbClr val="000000"/>
              </a:solidFill>
              <a:latin typeface="Calibri"/>
            </a:endParaRPr>
          </a:p>
        </p:txBody>
      </p:sp>
      <p:pic>
        <p:nvPicPr>
          <p:cNvPr id="3" name="Picture 2"/>
          <p:cNvPicPr>
            <a:picLocks noChangeAspect="1"/>
          </p:cNvPicPr>
          <p:nvPr/>
        </p:nvPicPr>
        <p:blipFill>
          <a:blip r:embed="rId4"/>
          <a:stretch>
            <a:fillRect/>
          </a:stretch>
        </p:blipFill>
        <p:spPr>
          <a:xfrm>
            <a:off x="9452113" y="4973084"/>
            <a:ext cx="2616830" cy="1728317"/>
          </a:xfrm>
          <a:prstGeom prst="rect">
            <a:avLst/>
          </a:prstGeom>
        </p:spPr>
      </p:pic>
    </p:spTree>
    <p:extLst>
      <p:ext uri="{BB962C8B-B14F-4D97-AF65-F5344CB8AC3E}">
        <p14:creationId xmlns:p14="http://schemas.microsoft.com/office/powerpoint/2010/main" val="260136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1560</TotalTime>
  <Words>1150</Words>
  <Application>Microsoft Office PowerPoint</Application>
  <PresentationFormat>Widescreen</PresentationFormat>
  <Paragraphs>122</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Century Gothic</vt:lpstr>
      <vt:lpstr>Wingdings 3</vt:lpstr>
      <vt:lpstr>Slice</vt:lpstr>
      <vt:lpstr>PowerPoint Presentation</vt:lpstr>
      <vt:lpstr>PowerPoint Presentation</vt:lpstr>
      <vt:lpstr> Oracy Continued </vt:lpstr>
      <vt:lpstr>Oracy Continued</vt:lpstr>
      <vt:lpstr>Oracy Continued</vt:lpstr>
      <vt:lpstr>PowerPoint Presentation</vt:lpstr>
      <vt:lpstr>PowerPoint Presentation</vt:lpstr>
      <vt:lpstr>PowerPoint Presentation</vt:lpstr>
      <vt:lpstr>PowerPoint Presentation</vt:lpstr>
      <vt:lpstr>PowerPoint Presentation</vt:lpstr>
      <vt:lpstr>PowerPoint Presentation</vt:lpstr>
      <vt:lpstr>Writing</vt:lpstr>
      <vt:lpstr>Handwriting</vt:lpstr>
      <vt:lpstr>PowerPoint Presentation</vt:lpstr>
      <vt:lpstr> Spelling Continued </vt:lpstr>
      <vt:lpstr>Grammar</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ahorsley</dc:creator>
  <cp:lastModifiedBy>Andrea Horsley</cp:lastModifiedBy>
  <cp:revision>25</cp:revision>
  <dcterms:created xsi:type="dcterms:W3CDTF">2020-11-02T22:06:04Z</dcterms:created>
  <dcterms:modified xsi:type="dcterms:W3CDTF">2025-10-02T16:21:14Z</dcterms:modified>
</cp:coreProperties>
</file>