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0" r:id="rId1"/>
  </p:sldMasterIdLst>
  <p:notesMasterIdLst>
    <p:notesMasterId r:id="rId18"/>
  </p:notesMasterIdLst>
  <p:sldIdLst>
    <p:sldId id="256" r:id="rId2"/>
    <p:sldId id="270" r:id="rId3"/>
    <p:sldId id="257" r:id="rId4"/>
    <p:sldId id="271" r:id="rId5"/>
    <p:sldId id="259" r:id="rId6"/>
    <p:sldId id="262" r:id="rId7"/>
    <p:sldId id="261" r:id="rId8"/>
    <p:sldId id="260" r:id="rId9"/>
    <p:sldId id="263" r:id="rId10"/>
    <p:sldId id="264" r:id="rId11"/>
    <p:sldId id="265" r:id="rId12"/>
    <p:sldId id="266" r:id="rId13"/>
    <p:sldId id="267" r:id="rId14"/>
    <p:sldId id="269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ED52D8-CA17-4863-B03A-5FBB7DD9042F}" v="67" dt="2024-09-24T21:22:34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6" d="100"/>
          <a:sy n="36" d="100"/>
        </p:scale>
        <p:origin x="13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Johnson" userId="4f768d32-0416-4936-ac73-39bbe2b51eba" providerId="ADAL" clId="{FBED52D8-CA17-4863-B03A-5FBB7DD9042F}"/>
    <pc:docChg chg="custSel modSld">
      <pc:chgData name="Charlotte Johnson" userId="4f768d32-0416-4936-ac73-39bbe2b51eba" providerId="ADAL" clId="{FBED52D8-CA17-4863-B03A-5FBB7DD9042F}" dt="2024-09-24T21:38:26.096" v="83" actId="1076"/>
      <pc:docMkLst>
        <pc:docMk/>
      </pc:docMkLst>
      <pc:sldChg chg="modSp mod modAnim">
        <pc:chgData name="Charlotte Johnson" userId="4f768d32-0416-4936-ac73-39bbe2b51eba" providerId="ADAL" clId="{FBED52D8-CA17-4863-B03A-5FBB7DD9042F}" dt="2024-09-24T21:21:18.010" v="77"/>
        <pc:sldMkLst>
          <pc:docMk/>
          <pc:sldMk cId="2403400949" sldId="260"/>
        </pc:sldMkLst>
        <pc:spChg chg="mod">
          <ac:chgData name="Charlotte Johnson" userId="4f768d32-0416-4936-ac73-39bbe2b51eba" providerId="ADAL" clId="{FBED52D8-CA17-4863-B03A-5FBB7DD9042F}" dt="2024-09-24T21:16:02.515" v="60" actId="27636"/>
          <ac:spMkLst>
            <pc:docMk/>
            <pc:sldMk cId="2403400949" sldId="260"/>
            <ac:spMk id="2" creationId="{00000000-0000-0000-0000-000000000000}"/>
          </ac:spMkLst>
        </pc:spChg>
      </pc:sldChg>
      <pc:sldChg chg="modAnim">
        <pc:chgData name="Charlotte Johnson" userId="4f768d32-0416-4936-ac73-39bbe2b51eba" providerId="ADAL" clId="{FBED52D8-CA17-4863-B03A-5FBB7DD9042F}" dt="2024-09-24T21:21:30.104" v="78"/>
        <pc:sldMkLst>
          <pc:docMk/>
          <pc:sldMk cId="2398544603" sldId="263"/>
        </pc:sldMkLst>
      </pc:sldChg>
      <pc:sldChg chg="modAnim">
        <pc:chgData name="Charlotte Johnson" userId="4f768d32-0416-4936-ac73-39bbe2b51eba" providerId="ADAL" clId="{FBED52D8-CA17-4863-B03A-5FBB7DD9042F}" dt="2024-09-24T21:13:11.069" v="17"/>
        <pc:sldMkLst>
          <pc:docMk/>
          <pc:sldMk cId="3974533272" sldId="264"/>
        </pc:sldMkLst>
      </pc:sldChg>
      <pc:sldChg chg="modAnim">
        <pc:chgData name="Charlotte Johnson" userId="4f768d32-0416-4936-ac73-39bbe2b51eba" providerId="ADAL" clId="{FBED52D8-CA17-4863-B03A-5FBB7DD9042F}" dt="2024-09-24T21:22:16.776" v="79"/>
        <pc:sldMkLst>
          <pc:docMk/>
          <pc:sldMk cId="3969100216" sldId="265"/>
        </pc:sldMkLst>
      </pc:sldChg>
      <pc:sldChg chg="modAnim">
        <pc:chgData name="Charlotte Johnson" userId="4f768d32-0416-4936-ac73-39bbe2b51eba" providerId="ADAL" clId="{FBED52D8-CA17-4863-B03A-5FBB7DD9042F}" dt="2024-09-24T21:22:21.673" v="80"/>
        <pc:sldMkLst>
          <pc:docMk/>
          <pc:sldMk cId="2861705806" sldId="266"/>
        </pc:sldMkLst>
      </pc:sldChg>
      <pc:sldChg chg="modSp mod modAnim">
        <pc:chgData name="Charlotte Johnson" userId="4f768d32-0416-4936-ac73-39bbe2b51eba" providerId="ADAL" clId="{FBED52D8-CA17-4863-B03A-5FBB7DD9042F}" dt="2024-09-24T21:38:26.096" v="83" actId="1076"/>
        <pc:sldMkLst>
          <pc:docMk/>
          <pc:sldMk cId="2216861491" sldId="269"/>
        </pc:sldMkLst>
        <pc:picChg chg="mod">
          <ac:chgData name="Charlotte Johnson" userId="4f768d32-0416-4936-ac73-39bbe2b51eba" providerId="ADAL" clId="{FBED52D8-CA17-4863-B03A-5FBB7DD9042F}" dt="2024-09-24T21:38:26.096" v="83" actId="1076"/>
          <ac:picMkLst>
            <pc:docMk/>
            <pc:sldMk cId="2216861491" sldId="269"/>
            <ac:picMk id="13" creationId="{669A4AF8-2BC8-A291-2978-D331E7238B56}"/>
          </ac:picMkLst>
        </pc:picChg>
      </pc:sldChg>
      <pc:sldChg chg="modSp mod modAnim">
        <pc:chgData name="Charlotte Johnson" userId="4f768d32-0416-4936-ac73-39bbe2b51eba" providerId="ADAL" clId="{FBED52D8-CA17-4863-B03A-5FBB7DD9042F}" dt="2024-09-24T21:17:10.991" v="76"/>
        <pc:sldMkLst>
          <pc:docMk/>
          <pc:sldMk cId="673062740" sldId="272"/>
        </pc:sldMkLst>
        <pc:spChg chg="mod">
          <ac:chgData name="Charlotte Johnson" userId="4f768d32-0416-4936-ac73-39bbe2b51eba" providerId="ADAL" clId="{FBED52D8-CA17-4863-B03A-5FBB7DD9042F}" dt="2024-09-24T21:15:08.980" v="28" actId="20577"/>
          <ac:spMkLst>
            <pc:docMk/>
            <pc:sldMk cId="673062740" sldId="27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C1BE9-9FE0-3340-B193-9E403885648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7B1AF-92EF-A142-8F1F-5C885AD0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7B1AF-92EF-A142-8F1F-5C885AD044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7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F5BDCCF-F288-8440-968D-244B65EEFB8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D28EDA5-922A-2449-A560-89779E246D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weaver.cheshire.sch.uk" TargetMode="External"/><Relationship Id="rId2" Type="http://schemas.openxmlformats.org/officeDocument/2006/relationships/hyperlink" Target="mailto:cjohnson@weaver.cheshire.sch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5878" y="1483780"/>
            <a:ext cx="7663684" cy="2776426"/>
          </a:xfrm>
        </p:spPr>
        <p:txBody>
          <a:bodyPr>
            <a:noAutofit/>
          </a:bodyPr>
          <a:lstStyle/>
          <a:p>
            <a:br>
              <a:rPr lang="en-US" sz="5400" b="1" dirty="0">
                <a:solidFill>
                  <a:schemeClr val="tx1"/>
                </a:solidFill>
                <a:latin typeface="Twinkl"/>
                <a:cs typeface="Twinkl"/>
              </a:rPr>
            </a:br>
            <a:r>
              <a:rPr lang="en-US" sz="5400" b="1" dirty="0">
                <a:solidFill>
                  <a:schemeClr val="tx1"/>
                </a:solidFill>
                <a:latin typeface="Twinkl"/>
                <a:cs typeface="Twinkl"/>
              </a:rPr>
              <a:t>Year 2</a:t>
            </a:r>
            <a:br>
              <a:rPr lang="en-US" sz="5400" b="1" dirty="0">
                <a:solidFill>
                  <a:schemeClr val="tx1"/>
                </a:solidFill>
                <a:latin typeface="Twinkl"/>
                <a:cs typeface="Twinkl"/>
              </a:rPr>
            </a:br>
            <a:r>
              <a:rPr lang="en-US" sz="5400" b="1" dirty="0">
                <a:solidFill>
                  <a:schemeClr val="tx1"/>
                </a:solidFill>
                <a:latin typeface="Twinkl"/>
                <a:cs typeface="Twinkl"/>
              </a:rPr>
              <a:t>2024-2025 </a:t>
            </a:r>
            <a:br>
              <a:rPr lang="en-US" sz="5400" b="1" dirty="0">
                <a:solidFill>
                  <a:schemeClr val="tx1"/>
                </a:solidFill>
                <a:latin typeface="Twinkl"/>
                <a:cs typeface="Twinkl"/>
              </a:rPr>
            </a:br>
            <a:endParaRPr lang="en-US" sz="5400" b="1" dirty="0">
              <a:solidFill>
                <a:schemeClr val="tx1"/>
              </a:solidFill>
              <a:latin typeface="Twinkl"/>
              <a:cs typeface="Twinkl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39979"/>
              </p:ext>
            </p:extLst>
          </p:nvPr>
        </p:nvGraphicFramePr>
        <p:xfrm>
          <a:off x="4362978" y="383974"/>
          <a:ext cx="901640" cy="848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Drawing" r:id="rId2" imgW="5588998" imgH="7609524" progId="MSDraw">
                  <p:embed/>
                </p:oleObj>
              </mc:Choice>
              <mc:Fallback>
                <p:oleObj name="Microsoft Drawing" r:id="rId2" imgW="5588998" imgH="7609524" progId="MSDraw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978" y="383974"/>
                        <a:ext cx="901640" cy="84823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57150" cmpd="thickTh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creen Shot 2024-09-24 at 20.36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" y="126998"/>
            <a:ext cx="1963615" cy="1668275"/>
          </a:xfrm>
          <a:prstGeom prst="rect">
            <a:avLst/>
          </a:prstGeom>
        </p:spPr>
      </p:pic>
      <p:pic>
        <p:nvPicPr>
          <p:cNvPr id="4" name="Picture 3" descr="Screen Shot 2024-09-24 at 20.3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" y="1875569"/>
            <a:ext cx="1964351" cy="1416662"/>
          </a:xfrm>
          <a:prstGeom prst="rect">
            <a:avLst/>
          </a:prstGeom>
        </p:spPr>
      </p:pic>
      <p:pic>
        <p:nvPicPr>
          <p:cNvPr id="6" name="Picture 5" descr="Screen Shot 2024-09-24 at 20.35.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1" y="126998"/>
            <a:ext cx="2041770" cy="1184571"/>
          </a:xfrm>
          <a:prstGeom prst="rect">
            <a:avLst/>
          </a:prstGeom>
        </p:spPr>
      </p:pic>
      <p:pic>
        <p:nvPicPr>
          <p:cNvPr id="7" name="Picture 6" descr="Screen Shot 2024-09-24 at 20.35.4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" y="3389922"/>
            <a:ext cx="2061307" cy="1912744"/>
          </a:xfrm>
          <a:prstGeom prst="rect">
            <a:avLst/>
          </a:prstGeom>
        </p:spPr>
      </p:pic>
      <p:pic>
        <p:nvPicPr>
          <p:cNvPr id="8" name="Picture 7" descr="Screen Shot 2024-09-24 at 20.35.3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1" y="1370181"/>
            <a:ext cx="1250461" cy="1664038"/>
          </a:xfrm>
          <a:prstGeom prst="rect">
            <a:avLst/>
          </a:prstGeom>
        </p:spPr>
      </p:pic>
      <p:pic>
        <p:nvPicPr>
          <p:cNvPr id="9" name="Picture 8" descr="Screen Shot 2024-09-24 at 20.35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69" y="126997"/>
            <a:ext cx="2087385" cy="1504465"/>
          </a:xfrm>
          <a:prstGeom prst="rect">
            <a:avLst/>
          </a:prstGeom>
        </p:spPr>
      </p:pic>
      <p:pic>
        <p:nvPicPr>
          <p:cNvPr id="10" name="Picture 9" descr="Screen Shot 2024-09-24 at 20.35.1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41" y="3700513"/>
            <a:ext cx="1912837" cy="1602153"/>
          </a:xfrm>
          <a:prstGeom prst="rect">
            <a:avLst/>
          </a:prstGeom>
        </p:spPr>
      </p:pic>
      <p:pic>
        <p:nvPicPr>
          <p:cNvPr id="11" name="Picture 10" descr="Screen Shot 2024-09-24 at 20.35.0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28" y="1720526"/>
            <a:ext cx="2090616" cy="1669396"/>
          </a:xfrm>
          <a:prstGeom prst="rect">
            <a:avLst/>
          </a:prstGeom>
        </p:spPr>
      </p:pic>
      <p:pic>
        <p:nvPicPr>
          <p:cNvPr id="12" name="Picture 11" descr="Screen Shot 2024-09-24 at 20.34.5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18" y="5221590"/>
            <a:ext cx="1719386" cy="1477781"/>
          </a:xfrm>
          <a:prstGeom prst="rect">
            <a:avLst/>
          </a:prstGeom>
        </p:spPr>
      </p:pic>
      <p:pic>
        <p:nvPicPr>
          <p:cNvPr id="13" name="Picture 12" descr="Screen Shot 2024-09-24 at 20.34.2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84" y="3754043"/>
            <a:ext cx="2119184" cy="1399392"/>
          </a:xfrm>
          <a:prstGeom prst="rect">
            <a:avLst/>
          </a:prstGeom>
        </p:spPr>
      </p:pic>
      <p:pic>
        <p:nvPicPr>
          <p:cNvPr id="14" name="Picture 13" descr="Screen Shot 2024-09-24 at 20.34.14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21" y="126998"/>
            <a:ext cx="1362223" cy="1504464"/>
          </a:xfrm>
          <a:prstGeom prst="rect">
            <a:avLst/>
          </a:prstGeom>
        </p:spPr>
      </p:pic>
      <p:pic>
        <p:nvPicPr>
          <p:cNvPr id="22" name="Picture 21" descr="Screen Shot 2024-09-24 at 20.34.05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81" y="5153435"/>
            <a:ext cx="1813263" cy="1465383"/>
          </a:xfrm>
          <a:prstGeom prst="rect">
            <a:avLst/>
          </a:prstGeom>
        </p:spPr>
      </p:pic>
      <p:pic>
        <p:nvPicPr>
          <p:cNvPr id="23" name="Picture 22" descr="Screen Shot 2024-09-24 at 20.33.54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28" y="3458574"/>
            <a:ext cx="2090616" cy="1616707"/>
          </a:xfrm>
          <a:prstGeom prst="rect">
            <a:avLst/>
          </a:prstGeom>
        </p:spPr>
      </p:pic>
      <p:pic>
        <p:nvPicPr>
          <p:cNvPr id="24" name="Picture 23" descr="Screen Shot 2024-09-24 at 20.33.44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12" y="5373076"/>
            <a:ext cx="2119184" cy="1398661"/>
          </a:xfrm>
          <a:prstGeom prst="rect">
            <a:avLst/>
          </a:prstGeom>
        </p:spPr>
      </p:pic>
      <p:pic>
        <p:nvPicPr>
          <p:cNvPr id="25" name="Picture 24" descr="Screen Shot 2024-09-24 at 20.33.30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2" y="5409834"/>
            <a:ext cx="1825180" cy="12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9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3025" y="2244771"/>
            <a:ext cx="7973775" cy="4031730"/>
          </a:xfrm>
        </p:spPr>
        <p:txBody>
          <a:bodyPr/>
          <a:lstStyle/>
          <a:p>
            <a:r>
              <a:rPr lang="en-US" dirty="0">
                <a:latin typeface="Twinkl"/>
                <a:cs typeface="Twinkl"/>
              </a:rPr>
              <a:t>This year the KS1 SATs are NOT compulsory. 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No data will be sent to the Local Authority. 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End of Year 2 standards are the same.</a:t>
            </a:r>
          </a:p>
          <a:p>
            <a:pPr marL="0" indent="0">
              <a:buNone/>
            </a:pP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Reading papers will be used as part of lessons to develop reading and comprehension.</a:t>
            </a:r>
          </a:p>
          <a:p>
            <a:endParaRPr lang="en-US" dirty="0">
              <a:latin typeface="Twinkl"/>
              <a:cs typeface="Twinkl"/>
            </a:endParaRPr>
          </a:p>
          <a:p>
            <a:endParaRPr lang="en-US" dirty="0">
              <a:latin typeface="Twinkl"/>
              <a:cs typeface="Twink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SATs</a:t>
            </a:r>
            <a:b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</a:br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Standard Assessment Tests</a:t>
            </a:r>
          </a:p>
        </p:txBody>
      </p:sp>
    </p:spTree>
    <p:extLst>
      <p:ext uri="{BB962C8B-B14F-4D97-AF65-F5344CB8AC3E}">
        <p14:creationId xmlns:p14="http://schemas.microsoft.com/office/powerpoint/2010/main" val="39745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91056"/>
            <a:ext cx="8379410" cy="49365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Sound out words.</a:t>
            </a:r>
          </a:p>
          <a:p>
            <a:r>
              <a:rPr lang="en-US" dirty="0"/>
              <a:t>Re-read to check it makes sense.</a:t>
            </a:r>
          </a:p>
          <a:p>
            <a:r>
              <a:rPr lang="en-US" dirty="0"/>
              <a:t>Use pictures for clues.</a:t>
            </a:r>
          </a:p>
          <a:p>
            <a:r>
              <a:rPr lang="en-US" dirty="0"/>
              <a:t>Re- read for fluency.</a:t>
            </a:r>
          </a:p>
          <a:p>
            <a:r>
              <a:rPr lang="en-US" dirty="0"/>
              <a:t>Ask questions about the book.</a:t>
            </a:r>
          </a:p>
          <a:p>
            <a:r>
              <a:rPr lang="en-US" dirty="0">
                <a:latin typeface="Twinkl"/>
                <a:cs typeface="Twinkl"/>
              </a:rPr>
              <a:t>Tracking </a:t>
            </a:r>
            <a:r>
              <a:rPr lang="mr-IN" dirty="0">
                <a:latin typeface="Twinkl"/>
                <a:cs typeface="Twinkl"/>
              </a:rPr>
              <a:t>–</a:t>
            </a:r>
            <a:r>
              <a:rPr lang="en-US" dirty="0">
                <a:latin typeface="Twinkl"/>
                <a:cs typeface="Twinkl"/>
              </a:rPr>
              <a:t> use a bookmark or lollipop stick.  Encourage pointing to the words when reading.</a:t>
            </a:r>
            <a:endParaRPr lang="en-US" dirty="0"/>
          </a:p>
          <a:p>
            <a:r>
              <a:rPr lang="en-US" dirty="0"/>
              <a:t>Adults to read and share books.</a:t>
            </a:r>
          </a:p>
          <a:p>
            <a:r>
              <a:rPr lang="en-US" dirty="0"/>
              <a:t>Retell stories.</a:t>
            </a:r>
          </a:p>
          <a:p>
            <a:r>
              <a:rPr lang="en-US" dirty="0"/>
              <a:t>Audio books.</a:t>
            </a:r>
          </a:p>
          <a:p>
            <a:r>
              <a:rPr lang="en-US" dirty="0">
                <a:latin typeface="Twinkl"/>
                <a:cs typeface="Twinkl"/>
              </a:rPr>
              <a:t>Any opportunity ask them to write.  Christmas cards, invitations, cards, shopping list etc.</a:t>
            </a:r>
          </a:p>
          <a:p>
            <a:r>
              <a:rPr lang="en-US" dirty="0">
                <a:latin typeface="Twinkl"/>
                <a:cs typeface="Twinkl"/>
              </a:rPr>
              <a:t>Common Exception Words (CEW) Learn to read and spell.</a:t>
            </a:r>
          </a:p>
          <a:p>
            <a:r>
              <a:rPr lang="en-US" dirty="0">
                <a:latin typeface="Twinkl"/>
                <a:cs typeface="Twinkl"/>
              </a:rPr>
              <a:t>Handwriting </a:t>
            </a:r>
            <a:r>
              <a:rPr lang="mr-IN" dirty="0">
                <a:latin typeface="Twinkl"/>
                <a:cs typeface="Twinkl"/>
              </a:rPr>
              <a:t>–</a:t>
            </a:r>
            <a:r>
              <a:rPr lang="en-US" dirty="0">
                <a:latin typeface="Twinkl"/>
                <a:cs typeface="Twinkl"/>
              </a:rPr>
              <a:t> Copy sentences from reading books.</a:t>
            </a:r>
          </a:p>
          <a:p>
            <a:endParaRPr lang="en-US" dirty="0">
              <a:latin typeface="Twinkl"/>
              <a:cs typeface="Twinkl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Supporting your child with Reading and Writing</a:t>
            </a:r>
          </a:p>
        </p:txBody>
      </p:sp>
    </p:spTree>
    <p:extLst>
      <p:ext uri="{BB962C8B-B14F-4D97-AF65-F5344CB8AC3E}">
        <p14:creationId xmlns:p14="http://schemas.microsoft.com/office/powerpoint/2010/main" val="396910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591056"/>
            <a:ext cx="8082154" cy="47991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Time </a:t>
            </a:r>
            <a:r>
              <a:rPr lang="mr-IN" dirty="0"/>
              <a:t>–</a:t>
            </a:r>
            <a:r>
              <a:rPr lang="en-US" dirty="0"/>
              <a:t> o’clock, half past, quarter past, quarter to and 5 minute intervals.  Analogue not digital. A clock for the bedroom!</a:t>
            </a:r>
          </a:p>
          <a:p>
            <a:r>
              <a:rPr lang="en-US" dirty="0"/>
              <a:t>Months of the year - Calendars and diaries.</a:t>
            </a:r>
          </a:p>
          <a:p>
            <a:r>
              <a:rPr lang="en-US" dirty="0"/>
              <a:t>Money </a:t>
            </a:r>
            <a:r>
              <a:rPr lang="mr-IN" dirty="0"/>
              <a:t>–</a:t>
            </a:r>
            <a:r>
              <a:rPr lang="en-US" dirty="0"/>
              <a:t> play games with money, pocket money, shopping with money.</a:t>
            </a:r>
          </a:p>
          <a:p>
            <a:r>
              <a:rPr lang="en-US" dirty="0"/>
              <a:t>Play </a:t>
            </a:r>
            <a:r>
              <a:rPr lang="en-US" dirty="0">
                <a:latin typeface="Twinkl"/>
                <a:cs typeface="Twinkl"/>
              </a:rPr>
              <a:t>games such as snakes and ladders as this helps with counting forwards and backwards to 100.</a:t>
            </a:r>
          </a:p>
          <a:p>
            <a:r>
              <a:rPr lang="en-US" dirty="0">
                <a:latin typeface="Twinkl"/>
                <a:cs typeface="Twinkl"/>
              </a:rPr>
              <a:t>Measurements (g/kg, CM/M, ml/l) Cooking is great for measuring g/kg.</a:t>
            </a:r>
          </a:p>
          <a:p>
            <a:r>
              <a:rPr lang="en-US" dirty="0">
                <a:latin typeface="Twinkl"/>
                <a:cs typeface="Twinkl"/>
              </a:rPr>
              <a:t>Number lines for addition and subtraction. See example.</a:t>
            </a:r>
          </a:p>
          <a:p>
            <a:r>
              <a:rPr lang="en-US" dirty="0" err="1">
                <a:latin typeface="Twinkl"/>
                <a:cs typeface="Twinkl"/>
              </a:rPr>
              <a:t>Mathletics</a:t>
            </a:r>
            <a:endParaRPr lang="en-US" dirty="0">
              <a:latin typeface="Twinkl"/>
              <a:cs typeface="Twinkl"/>
            </a:endParaRPr>
          </a:p>
          <a:p>
            <a:endParaRPr lang="en-US" dirty="0">
              <a:latin typeface="Twinkl"/>
              <a:cs typeface="Twinkl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Supporting your child with </a:t>
            </a:r>
            <a:r>
              <a:rPr lang="en-US" b="1" dirty="0" err="1">
                <a:solidFill>
                  <a:srgbClr val="000000"/>
                </a:solidFill>
                <a:latin typeface="Twinkl"/>
                <a:cs typeface="Twinkl"/>
              </a:rPr>
              <a:t>Maths</a:t>
            </a:r>
            <a:endParaRPr lang="en-US" dirty="0"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28617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00"/>
                </a:solidFill>
                <a:latin typeface="Twinkl"/>
                <a:cs typeface="Twinkl"/>
              </a:rPr>
              <a:t>Llandudno</a:t>
            </a:r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130" y="2321726"/>
            <a:ext cx="8904168" cy="399895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dirty="0">
                <a:blipFill rotWithShape="0">
                  <a:blip r:embed="rId2"/>
                  <a:stretch>
                    <a:fillRect/>
                  </a:stretch>
                </a:blipFill>
              </a:rPr>
              <a:t>------------</a:t>
            </a:r>
          </a:p>
        </p:txBody>
      </p:sp>
    </p:spTree>
    <p:extLst>
      <p:ext uri="{BB962C8B-B14F-4D97-AF65-F5344CB8AC3E}">
        <p14:creationId xmlns:p14="http://schemas.microsoft.com/office/powerpoint/2010/main" val="38795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15636"/>
            <a:ext cx="8229599" cy="3910527"/>
          </a:xfrm>
        </p:spPr>
        <p:txBody>
          <a:bodyPr/>
          <a:lstStyle/>
          <a:p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Wednesday 25</a:t>
            </a:r>
            <a:r>
              <a:rPr lang="en-US" sz="2800" baseline="30000" dirty="0">
                <a:latin typeface="Twinkl"/>
                <a:cs typeface="Twinkl"/>
              </a:rPr>
              <a:t>th</a:t>
            </a:r>
            <a:r>
              <a:rPr lang="en-US" sz="2800" dirty="0">
                <a:latin typeface="Twinkl"/>
                <a:cs typeface="Twinkl"/>
              </a:rPr>
              <a:t> June </a:t>
            </a:r>
            <a:r>
              <a:rPr lang="mr-IN" sz="2800" dirty="0">
                <a:latin typeface="Twinkl"/>
                <a:cs typeface="Twinkl"/>
              </a:rPr>
              <a:t>–</a:t>
            </a:r>
            <a:r>
              <a:rPr lang="en-US" sz="2800" dirty="0">
                <a:latin typeface="Twinkl"/>
                <a:cs typeface="Twinkl"/>
              </a:rPr>
              <a:t> Friday 27</a:t>
            </a:r>
            <a:r>
              <a:rPr lang="en-US" sz="2800" baseline="30000" dirty="0">
                <a:latin typeface="Twinkl"/>
                <a:cs typeface="Twinkl"/>
              </a:rPr>
              <a:t>th</a:t>
            </a:r>
            <a:r>
              <a:rPr lang="en-US" sz="2800" dirty="0">
                <a:latin typeface="Twinkl"/>
                <a:cs typeface="Twinkl"/>
              </a:rPr>
              <a:t> June 2025</a:t>
            </a:r>
          </a:p>
          <a:p>
            <a:r>
              <a:rPr lang="en-US" sz="2800" dirty="0">
                <a:latin typeface="Twinkl"/>
                <a:cs typeface="Twinkl"/>
              </a:rPr>
              <a:t>A meeting will be </a:t>
            </a:r>
            <a:r>
              <a:rPr lang="en-US" sz="2800" dirty="0" err="1">
                <a:latin typeface="Twinkl"/>
                <a:cs typeface="Twinkl"/>
              </a:rPr>
              <a:t>organised</a:t>
            </a:r>
            <a:r>
              <a:rPr lang="en-US" sz="2800" dirty="0">
                <a:latin typeface="Twinkl"/>
                <a:cs typeface="Twinkl"/>
              </a:rPr>
              <a:t> before the residential.</a:t>
            </a:r>
          </a:p>
          <a:p>
            <a:r>
              <a:rPr lang="en-US" sz="2800" dirty="0">
                <a:latin typeface="Twinkl"/>
                <a:cs typeface="Twinkl"/>
              </a:rPr>
              <a:t>Sleepovers</a:t>
            </a:r>
          </a:p>
          <a:p>
            <a:r>
              <a:rPr lang="en-US" sz="2800" dirty="0">
                <a:latin typeface="Twinkl"/>
                <a:cs typeface="Twinkl"/>
              </a:rPr>
              <a:t>Getting dressed independently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00"/>
                </a:solidFill>
                <a:latin typeface="Twinkl"/>
                <a:cs typeface="Twinkl"/>
              </a:rPr>
              <a:t>Llandudno</a:t>
            </a:r>
            <a:endParaRPr lang="en-US" b="1" dirty="0">
              <a:solidFill>
                <a:srgbClr val="000000"/>
              </a:solidFill>
              <a:latin typeface="Twinkl"/>
              <a:cs typeface="Twinkl"/>
            </a:endParaRPr>
          </a:p>
        </p:txBody>
      </p:sp>
      <p:pic>
        <p:nvPicPr>
          <p:cNvPr id="9" name="Picture 8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68FACC56-3843-08C7-6539-1DAE78CA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7" y="4884188"/>
            <a:ext cx="2526456" cy="1635484"/>
          </a:xfrm>
          <a:prstGeom prst="rect">
            <a:avLst/>
          </a:prstGeom>
        </p:spPr>
      </p:pic>
      <p:pic>
        <p:nvPicPr>
          <p:cNvPr id="13" name="Picture 12" descr="A train on the tracks&#10;&#10;Description automatically generated">
            <a:extLst>
              <a:ext uri="{FF2B5EF4-FFF2-40B4-BE49-F238E27FC236}">
                <a16:creationId xmlns:a16="http://schemas.microsoft.com/office/drawing/2014/main" id="{669A4AF8-2BC8-A291-2978-D331E723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41" y="4902494"/>
            <a:ext cx="3201371" cy="1635484"/>
          </a:xfrm>
          <a:prstGeom prst="rect">
            <a:avLst/>
          </a:prstGeom>
        </p:spPr>
      </p:pic>
      <p:pic>
        <p:nvPicPr>
          <p:cNvPr id="15" name="Picture 14" descr="A sand sculpture with rocks and a bucket&#10;&#10;Description automatically generated">
            <a:extLst>
              <a:ext uri="{FF2B5EF4-FFF2-40B4-BE49-F238E27FC236}">
                <a16:creationId xmlns:a16="http://schemas.microsoft.com/office/drawing/2014/main" id="{A74C3012-CED5-ADCE-E724-E0A658168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31" y="281987"/>
            <a:ext cx="1882998" cy="2183186"/>
          </a:xfrm>
          <a:prstGeom prst="rect">
            <a:avLst/>
          </a:prstGeom>
        </p:spPr>
      </p:pic>
      <p:pic>
        <p:nvPicPr>
          <p:cNvPr id="17" name="Picture 16" descr="A group of children walking on a road&#10;&#10;Description automatically generated">
            <a:extLst>
              <a:ext uri="{FF2B5EF4-FFF2-40B4-BE49-F238E27FC236}">
                <a16:creationId xmlns:a16="http://schemas.microsoft.com/office/drawing/2014/main" id="{A37A0024-6D03-879C-1391-0FED80E6B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01" y="4124067"/>
            <a:ext cx="2019920" cy="2395605"/>
          </a:xfrm>
          <a:prstGeom prst="rect">
            <a:avLst/>
          </a:prstGeom>
        </p:spPr>
      </p:pic>
      <p:pic>
        <p:nvPicPr>
          <p:cNvPr id="19" name="Picture 18" descr="A child in a red jacket holding a pole in a hole in a pond&#10;&#10;Description automatically generated">
            <a:extLst>
              <a:ext uri="{FF2B5EF4-FFF2-40B4-BE49-F238E27FC236}">
                <a16:creationId xmlns:a16="http://schemas.microsoft.com/office/drawing/2014/main" id="{6CAFF019-3131-88B2-A09F-5096CE137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368" y="223996"/>
            <a:ext cx="1768100" cy="21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368641"/>
            <a:ext cx="7408333" cy="375752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winkl"/>
                <a:cs typeface="Twinkl"/>
              </a:rPr>
              <a:t>Label ALL uniform.</a:t>
            </a:r>
          </a:p>
          <a:p>
            <a:r>
              <a:rPr lang="en-US" sz="3200" dirty="0">
                <a:latin typeface="Twinkl"/>
                <a:cs typeface="Twinkl"/>
              </a:rPr>
              <a:t>Encourage your child to be independent.</a:t>
            </a:r>
          </a:p>
          <a:p>
            <a:r>
              <a:rPr lang="en-US" sz="3200" dirty="0">
                <a:latin typeface="Twinkl"/>
                <a:cs typeface="Twinkl"/>
              </a:rPr>
              <a:t>Develop </a:t>
            </a:r>
            <a:r>
              <a:rPr lang="en-US" sz="3200" dirty="0" err="1">
                <a:latin typeface="Twinkl"/>
                <a:cs typeface="Twinkl"/>
              </a:rPr>
              <a:t>organisational</a:t>
            </a:r>
            <a:r>
              <a:rPr lang="en-US" sz="3200" dirty="0">
                <a:latin typeface="Twinkl"/>
                <a:cs typeface="Twinkl"/>
              </a:rPr>
              <a:t> skills.</a:t>
            </a:r>
          </a:p>
          <a:p>
            <a:r>
              <a:rPr lang="en-US" sz="3200" dirty="0">
                <a:latin typeface="Twinkl"/>
                <a:cs typeface="Twinkl"/>
              </a:rPr>
              <a:t>Scissor skills.</a:t>
            </a:r>
          </a:p>
          <a:p>
            <a:endParaRPr lang="en-US" sz="2800" dirty="0">
              <a:latin typeface="Twinkl"/>
              <a:cs typeface="Twink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Twinkl"/>
                <a:cs typeface="Twinkl"/>
              </a:rPr>
              <a:t>Top Tips for Year 2</a:t>
            </a:r>
          </a:p>
        </p:txBody>
      </p:sp>
    </p:spTree>
    <p:extLst>
      <p:ext uri="{BB962C8B-B14F-4D97-AF65-F5344CB8AC3E}">
        <p14:creationId xmlns:p14="http://schemas.microsoft.com/office/powerpoint/2010/main" val="6730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58282"/>
            <a:ext cx="8229600" cy="135867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0000"/>
                </a:solidFill>
                <a:latin typeface="Twinkl"/>
                <a:cs typeface="Twinkl"/>
              </a:rPr>
              <a:t>Questions</a:t>
            </a:r>
            <a:br>
              <a:rPr lang="en-US" sz="4800" dirty="0">
                <a:solidFill>
                  <a:srgbClr val="000000"/>
                </a:solidFill>
                <a:latin typeface="Twinkl"/>
                <a:cs typeface="Twinkl"/>
              </a:rPr>
            </a:br>
            <a:r>
              <a:rPr lang="en-US" sz="4800" dirty="0">
                <a:solidFill>
                  <a:srgbClr val="000000"/>
                </a:solidFill>
                <a:latin typeface="Twinkl"/>
                <a:cs typeface="Twinkl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5" y="5122786"/>
            <a:ext cx="7372050" cy="13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2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117" y="443047"/>
            <a:ext cx="7663684" cy="15023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winkl"/>
                <a:cs typeface="Twinkl"/>
              </a:rPr>
              <a:t>Year 2 </a:t>
            </a:r>
            <a:r>
              <a:rPr lang="mr-IN" b="1" dirty="0">
                <a:solidFill>
                  <a:schemeClr val="tx1"/>
                </a:solidFill>
                <a:latin typeface="Twinkl"/>
                <a:cs typeface="Twinkl"/>
              </a:rPr>
              <a:t>–</a:t>
            </a:r>
            <a:r>
              <a:rPr lang="en-US" b="1" dirty="0">
                <a:solidFill>
                  <a:schemeClr val="tx1"/>
                </a:solidFill>
                <a:latin typeface="Twinkl"/>
                <a:cs typeface="Twinkl"/>
              </a:rPr>
              <a:t> Who’s who </a:t>
            </a:r>
            <a:r>
              <a:rPr lang="mr-IN" b="1" dirty="0">
                <a:solidFill>
                  <a:schemeClr val="tx1"/>
                </a:solidFill>
                <a:latin typeface="Twinkl"/>
                <a:cs typeface="Twinkl"/>
              </a:rPr>
              <a:t>…</a:t>
            </a:r>
            <a:r>
              <a:rPr lang="en-GB" b="1" dirty="0">
                <a:solidFill>
                  <a:schemeClr val="tx1"/>
                </a:solidFill>
                <a:latin typeface="Twinkl"/>
                <a:cs typeface="Twinkl"/>
              </a:rPr>
              <a:t>.</a:t>
            </a:r>
            <a:r>
              <a:rPr lang="en-US" b="1" dirty="0">
                <a:solidFill>
                  <a:schemeClr val="tx1"/>
                </a:solidFill>
                <a:latin typeface="Twinkl"/>
                <a:cs typeface="Twinkl"/>
              </a:rPr>
              <a:t> </a:t>
            </a:r>
            <a:br>
              <a:rPr lang="en-US" b="1" dirty="0">
                <a:solidFill>
                  <a:schemeClr val="tx1"/>
                </a:solidFill>
                <a:latin typeface="Twinkl"/>
                <a:cs typeface="Twinkl"/>
              </a:rPr>
            </a:br>
            <a:endParaRPr lang="en-US" b="1" dirty="0">
              <a:solidFill>
                <a:schemeClr val="tx1"/>
              </a:solidFill>
              <a:latin typeface="Twinkl"/>
              <a:cs typeface="Twinkl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112372"/>
              </p:ext>
            </p:extLst>
          </p:nvPr>
        </p:nvGraphicFramePr>
        <p:xfrm>
          <a:off x="7773981" y="428278"/>
          <a:ext cx="901640" cy="848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Drawing" r:id="rId2" imgW="5588998" imgH="7609524" progId="MSDraw">
                  <p:embed/>
                </p:oleObj>
              </mc:Choice>
              <mc:Fallback>
                <p:oleObj name="Microsoft Drawing" r:id="rId2" imgW="5588998" imgH="7609524" progId="MSDraw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3981" y="428278"/>
                        <a:ext cx="901640" cy="84823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57150" cmpd="thickTh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1661" y="3094445"/>
            <a:ext cx="168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winkl"/>
                <a:cs typeface="Twinkl"/>
              </a:rPr>
              <a:t>Mrs</a:t>
            </a:r>
            <a:r>
              <a:rPr lang="en-US" dirty="0">
                <a:latin typeface="Twinkl"/>
                <a:cs typeface="Twinkl"/>
              </a:rPr>
              <a:t> Johnson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229" y="5092467"/>
            <a:ext cx="1278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Twinkl"/>
                <a:cs typeface="Twinkl"/>
              </a:rPr>
              <a:t>Mrs</a:t>
            </a:r>
            <a:r>
              <a:rPr lang="en-US" dirty="0">
                <a:latin typeface="Twinkl"/>
                <a:cs typeface="Twinkl"/>
              </a:rPr>
              <a:t> Cope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00810" y="3130330"/>
            <a:ext cx="13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Twinkl"/>
                <a:cs typeface="Twinkl"/>
              </a:rPr>
              <a:t>Mr</a:t>
            </a:r>
            <a:r>
              <a:rPr lang="en-US" dirty="0">
                <a:latin typeface="Twinkl"/>
                <a:cs typeface="Twinkl"/>
              </a:rPr>
              <a:t> Gibbons</a:t>
            </a:r>
          </a:p>
        </p:txBody>
      </p:sp>
      <p:pic>
        <p:nvPicPr>
          <p:cNvPr id="11" name="Picture 10" descr="Screen Shot 2022-10-09 at 13.11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8" y="1523783"/>
            <a:ext cx="1149739" cy="1591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056" y="5542316"/>
            <a:ext cx="6104925" cy="1114717"/>
          </a:xfrm>
          <a:prstGeom prst="rect">
            <a:avLst/>
          </a:prstGeom>
        </p:spPr>
      </p:pic>
      <p:pic>
        <p:nvPicPr>
          <p:cNvPr id="15" name="Picture 14" descr="Screen Shot 2023-06-05 at 18.24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8" y="3515428"/>
            <a:ext cx="1192349" cy="1591947"/>
          </a:xfrm>
          <a:prstGeom prst="rect">
            <a:avLst/>
          </a:prstGeom>
        </p:spPr>
      </p:pic>
      <p:pic>
        <p:nvPicPr>
          <p:cNvPr id="3" name="Picture 2" descr="Screen Shot 2024-09-24 at 20.21.3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91" y="1523783"/>
            <a:ext cx="1248114" cy="1606547"/>
          </a:xfrm>
          <a:prstGeom prst="rect">
            <a:avLst/>
          </a:prstGeom>
        </p:spPr>
      </p:pic>
      <p:pic>
        <p:nvPicPr>
          <p:cNvPr id="4" name="Picture 3" descr="Screen Shot 2024-09-24 at 20.22.1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"/>
          <a:stretch/>
        </p:blipFill>
        <p:spPr>
          <a:xfrm>
            <a:off x="6404450" y="3515428"/>
            <a:ext cx="1248114" cy="1606547"/>
          </a:xfrm>
          <a:prstGeom prst="rect">
            <a:avLst/>
          </a:prstGeom>
        </p:spPr>
      </p:pic>
      <p:pic>
        <p:nvPicPr>
          <p:cNvPr id="7" name="Picture 6" descr="Screen Shot 2024-09-24 at 20.21.4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4179"/>
          <a:stretch/>
        </p:blipFill>
        <p:spPr>
          <a:xfrm>
            <a:off x="3590207" y="3519446"/>
            <a:ext cx="1163398" cy="15879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8157" y="309659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winkl"/>
                <a:cs typeface="Twinkl"/>
              </a:rPr>
              <a:t>Miss Street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61078" y="5103357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winkl"/>
                <a:cs typeface="Twinkl"/>
              </a:rPr>
              <a:t>Miss </a:t>
            </a:r>
            <a:r>
              <a:rPr lang="en-US" dirty="0" err="1">
                <a:latin typeface="Twinkl"/>
                <a:cs typeface="Twinkl"/>
              </a:rPr>
              <a:t>Warhurst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01686" y="5092467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Twinkl"/>
                <a:cs typeface="Twinkl"/>
              </a:rPr>
              <a:t>Mr</a:t>
            </a:r>
            <a:r>
              <a:rPr lang="en-US" dirty="0">
                <a:latin typeface="Twinkl"/>
                <a:cs typeface="Twinkl"/>
              </a:rPr>
              <a:t> Dean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6880"/>
          <a:stretch/>
        </p:blipFill>
        <p:spPr bwMode="auto">
          <a:xfrm>
            <a:off x="6394988" y="1523783"/>
            <a:ext cx="1163398" cy="15919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3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451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Twinkl"/>
                <a:cs typeface="Twinkl"/>
              </a:rPr>
              <a:t>Year 2 Daily Timetable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53493"/>
              </p:ext>
            </p:extLst>
          </p:nvPr>
        </p:nvGraphicFramePr>
        <p:xfrm>
          <a:off x="1524000" y="1155889"/>
          <a:ext cx="6096000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7161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8.45 -9.00am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Morning activities and registers.</a:t>
                      </a:r>
                    </a:p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(Common Exception Words, </a:t>
                      </a:r>
                      <a:r>
                        <a:rPr lang="en-US" b="0" dirty="0" err="1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maths</a:t>
                      </a:r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 flashback, grammar, </a:t>
                      </a:r>
                      <a:r>
                        <a:rPr lang="en-US" b="0" dirty="0" err="1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punctutation</a:t>
                      </a:r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,</a:t>
                      </a:r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 mindfulness)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9.00-9.40am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RWI Phonics, spelling, reading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9.40-10.40am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11.00-12.00pm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 err="1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Maths</a:t>
                      </a:r>
                      <a:endParaRPr lang="en-US" b="0" baseline="0" dirty="0">
                        <a:solidFill>
                          <a:srgbClr val="000000"/>
                        </a:solidFill>
                        <a:latin typeface="Twinkl"/>
                        <a:cs typeface="Twinkl"/>
                      </a:endParaRPr>
                    </a:p>
                    <a:p>
                      <a:r>
                        <a:rPr lang="en-US" b="0" baseline="0" dirty="0" err="1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Maths</a:t>
                      </a:r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 Fluency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  <a:latin typeface="Twinkl"/>
                        <a:cs typeface="Twink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Lunch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1.00-3.15pm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(includes playtime)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History, Geography, Science, PE, IT, Art, DT, PSHE, 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2.45-3.10pm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Assembly (Monday/Tuesday)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3.15pm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Twinkl"/>
                          <a:cs typeface="Twinkl"/>
                        </a:rPr>
                        <a:t>Home time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07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591056"/>
            <a:ext cx="8229600" cy="4921735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Significant Individuals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Australia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Seasides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Twinkl"/>
                <a:cs typeface="Twinkl"/>
              </a:rPr>
              <a:t>Curriculum</a:t>
            </a:r>
          </a:p>
        </p:txBody>
      </p:sp>
      <p:pic>
        <p:nvPicPr>
          <p:cNvPr id="4" name="Picture 3" descr="Screen Shot 2023-10-16 at 22.4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79" y="5194022"/>
            <a:ext cx="2982782" cy="713964"/>
          </a:xfrm>
          <a:prstGeom prst="rect">
            <a:avLst/>
          </a:prstGeom>
        </p:spPr>
      </p:pic>
      <p:pic>
        <p:nvPicPr>
          <p:cNvPr id="5" name="Picture 4" descr="Screen Shot 2023-10-16 at 22.40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75" y="3521227"/>
            <a:ext cx="2758530" cy="928408"/>
          </a:xfrm>
          <a:prstGeom prst="rect">
            <a:avLst/>
          </a:prstGeom>
        </p:spPr>
      </p:pic>
      <p:pic>
        <p:nvPicPr>
          <p:cNvPr id="6" name="Picture 5" descr="Screen Shot 2023-10-16 at 22.39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75" y="1862173"/>
            <a:ext cx="2937786" cy="6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6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35" y="399512"/>
            <a:ext cx="6512511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Twinkl"/>
                <a:cs typeface="Twinkl"/>
              </a:rPr>
              <a:t>PE </a:t>
            </a:r>
          </a:p>
        </p:txBody>
      </p:sp>
      <p:pic>
        <p:nvPicPr>
          <p:cNvPr id="4" name="Picture 3" descr="Screen Shot 2021-09-24 at 14.0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07" y="5432219"/>
            <a:ext cx="2019300" cy="1177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770" y="1742787"/>
            <a:ext cx="812049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PE is on a Tuesday and a Thursday. 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Mr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 Gibbons teaches the Thursday session.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Children are allowed to come to school wearing their school PE kit.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During colder months the children must wear warm clothing for outdoor PE sessions.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Please label all clothing, especially jumpers!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We encourage the children to wear trainers and not the the black pumps.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Earrings </a:t>
            </a:r>
            <a:r>
              <a:rPr lang="mr-IN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–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Twinkl"/>
                <a:cs typeface="Twinkl"/>
              </a:rPr>
              <a:t> Tape is needed to cover earrings or please don’t wear them.</a:t>
            </a:r>
          </a:p>
          <a:p>
            <a:pPr marL="285750" indent="-285750">
              <a:buFont typeface="Wingdings" charset="2"/>
              <a:buChar char="²"/>
            </a:pPr>
            <a:endParaRPr lang="en-US" dirty="0">
              <a:solidFill>
                <a:schemeClr val="bg2">
                  <a:lumMod val="25000"/>
                </a:schemeClr>
              </a:solidFill>
              <a:latin typeface="Twinkl"/>
              <a:cs typeface="Twinkl"/>
            </a:endParaRPr>
          </a:p>
          <a:p>
            <a:pPr marL="285750" indent="-285750">
              <a:buFont typeface="Wingdings" charset="2"/>
              <a:buChar char="²"/>
            </a:pPr>
            <a:endParaRPr lang="en-US" dirty="0">
              <a:solidFill>
                <a:schemeClr val="bg2">
                  <a:lumMod val="25000"/>
                </a:schemeClr>
              </a:solidFill>
              <a:latin typeface="Twinkl"/>
              <a:cs typeface="Twinkl"/>
            </a:endParaRPr>
          </a:p>
          <a:p>
            <a:pPr marL="285750" indent="-285750">
              <a:buFont typeface="Wingdings" charset="2"/>
              <a:buChar char="²"/>
            </a:pPr>
            <a:endParaRPr lang="en-US" dirty="0">
              <a:solidFill>
                <a:schemeClr val="bg2">
                  <a:lumMod val="25000"/>
                </a:schemeClr>
              </a:solidFill>
              <a:latin typeface="Twinkl"/>
              <a:cs typeface="Twinkl"/>
            </a:endParaRPr>
          </a:p>
          <a:p>
            <a:pPr marL="285750" indent="-285750">
              <a:buFont typeface="Wingdings" charset="2"/>
              <a:buChar char="²"/>
            </a:pPr>
            <a:endParaRPr lang="en-US" dirty="0">
              <a:solidFill>
                <a:schemeClr val="bg2">
                  <a:lumMod val="25000"/>
                </a:schemeClr>
              </a:solidFill>
              <a:latin typeface="Twinkl"/>
              <a:cs typeface="Twink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6880"/>
          <a:stretch/>
        </p:blipFill>
        <p:spPr bwMode="auto">
          <a:xfrm>
            <a:off x="7848046" y="348105"/>
            <a:ext cx="872875" cy="11944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3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263" y="1783316"/>
            <a:ext cx="8119537" cy="466623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Twinkl"/>
                <a:cs typeface="Twinkl"/>
              </a:rPr>
              <a:t>Reading diaries are checked daily.  </a:t>
            </a:r>
          </a:p>
          <a:p>
            <a:r>
              <a:rPr lang="en-US" sz="2800" dirty="0">
                <a:latin typeface="Twinkl"/>
                <a:cs typeface="Twinkl"/>
              </a:rPr>
              <a:t>RWI books are changed every three days.</a:t>
            </a:r>
          </a:p>
          <a:p>
            <a:r>
              <a:rPr lang="en-US" sz="2800" dirty="0">
                <a:latin typeface="Twinkl"/>
                <a:cs typeface="Twinkl"/>
              </a:rPr>
              <a:t>Book banded books can be changed when they have completed them.  </a:t>
            </a:r>
          </a:p>
          <a:p>
            <a:r>
              <a:rPr lang="en-US" sz="2800" dirty="0">
                <a:latin typeface="Twinkl"/>
                <a:cs typeface="Twinkl"/>
              </a:rPr>
              <a:t>We focus on fluency and understanding.  The children should be 95% fluent with the text and be able to answer questions about the text confidently.</a:t>
            </a:r>
          </a:p>
          <a:p>
            <a:r>
              <a:rPr lang="en-US" sz="2800" dirty="0">
                <a:latin typeface="Twinkl"/>
                <a:cs typeface="Twinkl"/>
              </a:rPr>
              <a:t>In Year 2 we focus on fluency and comprehension skills.</a:t>
            </a:r>
          </a:p>
          <a:p>
            <a:r>
              <a:rPr lang="en-US" sz="2800" dirty="0">
                <a:latin typeface="Twinkl"/>
                <a:cs typeface="Twinkl"/>
              </a:rPr>
              <a:t>RWI assessments every half term. Book Banded assessments termly.</a:t>
            </a:r>
          </a:p>
          <a:p>
            <a:r>
              <a:rPr lang="en-US" sz="2800" dirty="0">
                <a:latin typeface="Twinkl"/>
                <a:cs typeface="Twinkl"/>
              </a:rPr>
              <a:t>Try and read most nights, little and often helps to accelerate their reading. </a:t>
            </a:r>
          </a:p>
          <a:p>
            <a:pPr marL="0" indent="0">
              <a:buNone/>
            </a:pPr>
            <a:endParaRPr lang="en-US" sz="2800" dirty="0">
              <a:latin typeface="Twinkl"/>
              <a:cs typeface="Twinkl"/>
            </a:endParaRPr>
          </a:p>
          <a:p>
            <a:pPr marL="0" indent="0">
              <a:buNone/>
            </a:pPr>
            <a:endParaRPr lang="en-US" dirty="0">
              <a:latin typeface="Twinkl"/>
              <a:cs typeface="Twink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Reading in Year 2</a:t>
            </a:r>
          </a:p>
        </p:txBody>
      </p:sp>
      <p:pic>
        <p:nvPicPr>
          <p:cNvPr id="4" name="Picture 3" descr="Screen Shot 2021-09-24 at 14.0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84" y="554708"/>
            <a:ext cx="672616" cy="81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54607"/>
            <a:ext cx="8362140" cy="397155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winkl"/>
                <a:cs typeface="Twinkl"/>
              </a:rPr>
              <a:t>RWI </a:t>
            </a:r>
            <a:r>
              <a:rPr lang="mr-IN" sz="2800" dirty="0">
                <a:latin typeface="Twinkl"/>
                <a:cs typeface="Twinkl"/>
              </a:rPr>
              <a:t>–</a:t>
            </a:r>
            <a:r>
              <a:rPr lang="en-US" sz="2800" dirty="0">
                <a:latin typeface="Twinkl"/>
                <a:cs typeface="Twinkl"/>
              </a:rPr>
              <a:t> Bookmarks</a:t>
            </a:r>
          </a:p>
          <a:p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Book banded books </a:t>
            </a:r>
            <a:r>
              <a:rPr lang="mr-IN" sz="2800" dirty="0">
                <a:latin typeface="Twinkl"/>
                <a:cs typeface="Twinkl"/>
              </a:rPr>
              <a:t>–</a:t>
            </a:r>
            <a:r>
              <a:rPr lang="en-US" sz="2800" dirty="0">
                <a:latin typeface="Twinkl"/>
                <a:cs typeface="Twinkl"/>
              </a:rPr>
              <a:t> Weekly spelling challenge</a:t>
            </a:r>
          </a:p>
          <a:p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Spelling Frame games.</a:t>
            </a:r>
          </a:p>
          <a:p>
            <a:pPr marL="0" indent="0">
              <a:buNone/>
            </a:pPr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Everyone to learn Common Exception Words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Spellings in Year 2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328"/>
            <a:ext cx="1254628" cy="108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reen Shot 2023-10-08 at 21.45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22" y="2017666"/>
            <a:ext cx="2368578" cy="8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2619" y="1487260"/>
            <a:ext cx="8229600" cy="4278353"/>
          </a:xfrm>
        </p:spPr>
        <p:txBody>
          <a:bodyPr>
            <a:normAutofit fontScale="92500" lnSpcReduction="10000"/>
          </a:bodyPr>
          <a:lstStyle/>
          <a:p>
            <a:endParaRPr lang="en-US" sz="2800" dirty="0">
              <a:latin typeface="Twinkl"/>
              <a:cs typeface="Twinkl"/>
            </a:endParaRPr>
          </a:p>
          <a:p>
            <a:r>
              <a:rPr lang="en-US" sz="2800" dirty="0" err="1">
                <a:latin typeface="Twinkl"/>
                <a:cs typeface="Twinkl"/>
              </a:rPr>
              <a:t>Numbots</a:t>
            </a:r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TT Rockstars</a:t>
            </a:r>
          </a:p>
          <a:p>
            <a:r>
              <a:rPr lang="en-US" sz="2800" dirty="0" err="1">
                <a:latin typeface="Twinkl"/>
                <a:cs typeface="Twinkl"/>
              </a:rPr>
              <a:t>Mathletics</a:t>
            </a:r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Spelling Frame</a:t>
            </a:r>
          </a:p>
          <a:p>
            <a:pPr marL="0" indent="0">
              <a:buNone/>
            </a:pPr>
            <a:r>
              <a:rPr lang="en-US" sz="2800" dirty="0">
                <a:latin typeface="Twinkl"/>
                <a:cs typeface="Twinkl"/>
              </a:rPr>
              <a:t>All login and passwords are in the children’s diaries.</a:t>
            </a:r>
          </a:p>
          <a:p>
            <a:pPr marL="0" indent="0">
              <a:buNone/>
            </a:pPr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Seesaw </a:t>
            </a:r>
            <a:r>
              <a:rPr lang="mr-IN" sz="2800" dirty="0">
                <a:latin typeface="Twinkl"/>
                <a:cs typeface="Twinkl"/>
              </a:rPr>
              <a:t>–</a:t>
            </a:r>
            <a:r>
              <a:rPr lang="en-US" sz="2800" dirty="0">
                <a:latin typeface="Twinkl"/>
                <a:cs typeface="Twinkl"/>
              </a:rPr>
              <a:t> All home learning to be uploaded and sent via Seesaw.  Homework sheets will be sent home every Friday so no printing is required at home.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Twinkl"/>
                <a:cs typeface="Twinkl"/>
              </a:rPr>
              <a:t>Home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955" y="483091"/>
            <a:ext cx="1145797" cy="1274329"/>
          </a:xfrm>
          <a:prstGeom prst="rect">
            <a:avLst/>
          </a:prstGeom>
        </p:spPr>
      </p:pic>
      <p:pic>
        <p:nvPicPr>
          <p:cNvPr id="5" name="Picture 4" descr="Screen Shot 2024-09-24 at 21.47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9" y="5765613"/>
            <a:ext cx="1788352" cy="1027722"/>
          </a:xfrm>
          <a:prstGeom prst="rect">
            <a:avLst/>
          </a:prstGeom>
        </p:spPr>
      </p:pic>
      <p:pic>
        <p:nvPicPr>
          <p:cNvPr id="6" name="Picture 5" descr="Screen Shot 2024-09-24 at 21.47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06" y="5754843"/>
            <a:ext cx="1870709" cy="1038492"/>
          </a:xfrm>
          <a:prstGeom prst="rect">
            <a:avLst/>
          </a:prstGeom>
        </p:spPr>
      </p:pic>
      <p:pic>
        <p:nvPicPr>
          <p:cNvPr id="7" name="Picture 6" descr="Screen Shot 2024-09-24 at 21.48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95" y="5765613"/>
            <a:ext cx="1976819" cy="991693"/>
          </a:xfrm>
          <a:prstGeom prst="rect">
            <a:avLst/>
          </a:prstGeom>
        </p:spPr>
      </p:pic>
      <p:pic>
        <p:nvPicPr>
          <p:cNvPr id="8" name="Picture 7" descr="Screen Shot 2024-09-24 at 21.48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27" y="5800240"/>
            <a:ext cx="1790873" cy="95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68993"/>
            <a:ext cx="8229599" cy="405717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winkl"/>
                <a:cs typeface="Twinkl"/>
              </a:rPr>
              <a:t>Reading diaries </a:t>
            </a:r>
          </a:p>
          <a:p>
            <a:r>
              <a:rPr lang="en-US" sz="2800" dirty="0">
                <a:latin typeface="Twinkl"/>
                <a:cs typeface="Twinkl"/>
              </a:rPr>
              <a:t>Email -      </a:t>
            </a:r>
            <a:r>
              <a:rPr lang="en-US" sz="2800" dirty="0">
                <a:latin typeface="Twinkl"/>
                <a:cs typeface="Twinkl"/>
                <a:hlinkClick r:id="rId2"/>
              </a:rPr>
              <a:t>cjohnson@weaver.cheshire.sch.uk</a:t>
            </a:r>
            <a:endParaRPr lang="en-US" sz="2800" dirty="0">
              <a:latin typeface="Twinkl"/>
              <a:cs typeface="Twinkl"/>
            </a:endParaRPr>
          </a:p>
          <a:p>
            <a:r>
              <a:rPr lang="en-US" sz="2800" dirty="0">
                <a:latin typeface="Twinkl"/>
                <a:cs typeface="Twinkl"/>
              </a:rPr>
              <a:t>Weekly letter</a:t>
            </a:r>
          </a:p>
          <a:p>
            <a:r>
              <a:rPr lang="en-US" sz="2800" dirty="0">
                <a:latin typeface="Twinkl"/>
                <a:cs typeface="Twinkl"/>
              </a:rPr>
              <a:t>Twitter -     @Class2Weaver</a:t>
            </a:r>
          </a:p>
          <a:p>
            <a:r>
              <a:rPr lang="en-US" sz="2800" dirty="0">
                <a:latin typeface="Twinkl"/>
                <a:cs typeface="Twinkl"/>
              </a:rPr>
              <a:t>Seesaw </a:t>
            </a:r>
            <a:r>
              <a:rPr lang="mr-IN" sz="2800" dirty="0">
                <a:latin typeface="Twinkl"/>
                <a:cs typeface="Twinkl"/>
              </a:rPr>
              <a:t>–</a:t>
            </a:r>
            <a:r>
              <a:rPr lang="en-US" sz="2800" dirty="0">
                <a:latin typeface="Twinkl"/>
                <a:cs typeface="Twinkl"/>
              </a:rPr>
              <a:t> Homework only</a:t>
            </a:r>
          </a:p>
          <a:p>
            <a:r>
              <a:rPr lang="en-US" sz="2800" dirty="0">
                <a:latin typeface="Twinkl"/>
                <a:cs typeface="Twinkl"/>
              </a:rPr>
              <a:t>School office (Please notify the school office if your child is poorly) </a:t>
            </a:r>
            <a:r>
              <a:rPr lang="en-GB" sz="2800" dirty="0">
                <a:latin typeface="Twinkl"/>
                <a:cs typeface="Twinkl"/>
                <a:hlinkClick r:id="rId3"/>
              </a:rPr>
              <a:t>admin@weaver.cheshire.sch.uk</a:t>
            </a:r>
            <a:r>
              <a:rPr lang="en-GB" sz="2800" dirty="0">
                <a:latin typeface="Twinkl"/>
                <a:cs typeface="Twinkl"/>
              </a:rPr>
              <a:t> </a:t>
            </a:r>
            <a:endParaRPr lang="en-US" sz="2800" dirty="0">
              <a:latin typeface="Twinkl"/>
              <a:cs typeface="Twinkl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winkl"/>
                <a:cs typeface="Twinkl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985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14829</TotalTime>
  <Words>705</Words>
  <Application>Microsoft Office PowerPoint</Application>
  <PresentationFormat>On-screen Show (4:3)</PresentationFormat>
  <Paragraphs>126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Candara</vt:lpstr>
      <vt:lpstr>Symbol</vt:lpstr>
      <vt:lpstr>Twinkl</vt:lpstr>
      <vt:lpstr>Wingdings</vt:lpstr>
      <vt:lpstr>Waveform</vt:lpstr>
      <vt:lpstr>Microsoft Drawing</vt:lpstr>
      <vt:lpstr> Year 2 2024-2025  </vt:lpstr>
      <vt:lpstr>Year 2 – Who’s who ….  </vt:lpstr>
      <vt:lpstr>Year 2 Daily Timetable</vt:lpstr>
      <vt:lpstr>Curriculum</vt:lpstr>
      <vt:lpstr>PE </vt:lpstr>
      <vt:lpstr>Reading in Year 2</vt:lpstr>
      <vt:lpstr>Spellings in Year 2</vt:lpstr>
      <vt:lpstr>Home Learning</vt:lpstr>
      <vt:lpstr>Communication</vt:lpstr>
      <vt:lpstr>SATs Standard Assessment Tests</vt:lpstr>
      <vt:lpstr>Supporting your child with Reading and Writing</vt:lpstr>
      <vt:lpstr>Supporting your child with Maths</vt:lpstr>
      <vt:lpstr>Llandudno 2025</vt:lpstr>
      <vt:lpstr>Llandudno</vt:lpstr>
      <vt:lpstr>Top Tips for Year 2</vt:lpstr>
      <vt:lpstr>Questions 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2  How to help your child at home</dc:title>
  <dc:creator>Charlotte Johnson</dc:creator>
  <cp:lastModifiedBy>Charlotte Johnson</cp:lastModifiedBy>
  <cp:revision>37</cp:revision>
  <dcterms:created xsi:type="dcterms:W3CDTF">2023-10-08T20:09:38Z</dcterms:created>
  <dcterms:modified xsi:type="dcterms:W3CDTF">2024-09-24T21:38:32Z</dcterms:modified>
</cp:coreProperties>
</file>