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10.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7" r:id="rId5"/>
    <p:sldId id="268" r:id="rId6"/>
    <p:sldId id="269" r:id="rId7"/>
    <p:sldId id="270" r:id="rId8"/>
    <p:sldId id="271" r:id="rId9"/>
    <p:sldId id="259" r:id="rId10"/>
    <p:sldId id="260" r:id="rId11"/>
    <p:sldId id="261" r:id="rId12"/>
    <p:sldId id="262" r:id="rId13"/>
    <p:sldId id="263" r:id="rId14"/>
    <p:sldId id="264" r:id="rId15"/>
    <p:sldId id="27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43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49918EA-62D1-4E3D-919F-1CD764895A04}"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289038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918EA-62D1-4E3D-919F-1CD764895A04}"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3687398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918EA-62D1-4E3D-919F-1CD764895A04}"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549986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49918EA-62D1-4E3D-919F-1CD764895A04}"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2357355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9918EA-62D1-4E3D-919F-1CD764895A04}" type="datetimeFigureOut">
              <a:rPr lang="en-GB" smtClean="0"/>
              <a:t>03/11/2017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3468928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9918EA-62D1-4E3D-919F-1CD764895A04}" type="datetimeFigureOut">
              <a:rPr lang="en-GB" smtClean="0"/>
              <a:t>03/11/2017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1052940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49918EA-62D1-4E3D-919F-1CD764895A04}" type="datetimeFigureOut">
              <a:rPr lang="en-GB" smtClean="0"/>
              <a:t>03/11/2017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1033783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49918EA-62D1-4E3D-919F-1CD764895A04}" type="datetimeFigureOut">
              <a:rPr lang="en-GB" smtClean="0"/>
              <a:t>03/11/2017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1175321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9918EA-62D1-4E3D-919F-1CD764895A04}" type="datetimeFigureOut">
              <a:rPr lang="en-GB" smtClean="0"/>
              <a:t>03/11/2017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1719818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918EA-62D1-4E3D-919F-1CD764895A04}" type="datetimeFigureOut">
              <a:rPr lang="en-GB" smtClean="0"/>
              <a:t>03/11/2017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133137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9918EA-62D1-4E3D-919F-1CD764895A04}" type="datetimeFigureOut">
              <a:rPr lang="en-GB" smtClean="0"/>
              <a:t>03/11/2017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04FFF37-460C-4AC7-B478-FB0DB5823BE7}" type="slidenum">
              <a:rPr lang="en-GB" smtClean="0"/>
              <a:t>‹#›</a:t>
            </a:fld>
            <a:endParaRPr lang="en-GB"/>
          </a:p>
        </p:txBody>
      </p:sp>
    </p:spTree>
    <p:extLst>
      <p:ext uri="{BB962C8B-B14F-4D97-AF65-F5344CB8AC3E}">
        <p14:creationId xmlns:p14="http://schemas.microsoft.com/office/powerpoint/2010/main" val="559747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9918EA-62D1-4E3D-919F-1CD764895A04}" type="datetimeFigureOut">
              <a:rPr lang="en-GB" smtClean="0"/>
              <a:t>03/11/2017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4FFF37-460C-4AC7-B478-FB0DB5823BE7}" type="slidenum">
              <a:rPr lang="en-GB" smtClean="0"/>
              <a:t>‹#›</a:t>
            </a:fld>
            <a:endParaRPr lang="en-GB"/>
          </a:p>
        </p:txBody>
      </p:sp>
    </p:spTree>
    <p:extLst>
      <p:ext uri="{BB962C8B-B14F-4D97-AF65-F5344CB8AC3E}">
        <p14:creationId xmlns:p14="http://schemas.microsoft.com/office/powerpoint/2010/main" val="31837173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cVf-LnFmt-U"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Handwriting Presentation</a:t>
            </a:r>
            <a:endParaRPr lang="en-GB" dirty="0"/>
          </a:p>
        </p:txBody>
      </p:sp>
      <p:sp>
        <p:nvSpPr>
          <p:cNvPr id="3" name="Subtitle 2"/>
          <p:cNvSpPr>
            <a:spLocks noGrp="1"/>
          </p:cNvSpPr>
          <p:nvPr>
            <p:ph type="subTitle" idx="1"/>
          </p:nvPr>
        </p:nvSpPr>
        <p:spPr>
          <a:xfrm>
            <a:off x="1371600" y="3212976"/>
            <a:ext cx="6400800" cy="936104"/>
          </a:xfrm>
        </p:spPr>
        <p:txBody>
          <a:bodyPr/>
          <a:lstStyle/>
          <a:p>
            <a:r>
              <a:rPr lang="en-GB" dirty="0" smtClean="0">
                <a:solidFill>
                  <a:schemeClr val="tx1"/>
                </a:solidFill>
              </a:rPr>
              <a:t>Wednesday 1st November 2017</a:t>
            </a:r>
            <a:endParaRPr lang="en-GB" dirty="0">
              <a:solidFill>
                <a:schemeClr val="tx1"/>
              </a:solidFill>
            </a:endParaRPr>
          </a:p>
        </p:txBody>
      </p:sp>
      <p:pic>
        <p:nvPicPr>
          <p:cNvPr id="4" name="Picture 3"/>
          <p:cNvPicPr/>
          <p:nvPr/>
        </p:nvPicPr>
        <p:blipFill>
          <a:blip r:embed="rId2">
            <a:extLst>
              <a:ext uri="{28A0092B-C50C-407E-A947-70E740481C1C}">
                <a14:useLocalDpi xmlns:a14="http://schemas.microsoft.com/office/drawing/2010/main"/>
              </a:ext>
            </a:extLst>
          </a:blip>
          <a:stretch>
            <a:fillRect/>
          </a:stretch>
        </p:blipFill>
        <p:spPr>
          <a:xfrm rot="5400000">
            <a:off x="7665876" y="-141548"/>
            <a:ext cx="1336576" cy="1619672"/>
          </a:xfrm>
          <a:prstGeom prst="rect">
            <a:avLst/>
          </a:prstGeom>
          <a:ln>
            <a:solidFill>
              <a:schemeClr val="bg1">
                <a:lumMod val="50000"/>
              </a:schemeClr>
            </a:solidFill>
          </a:ln>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31959" y="76200"/>
            <a:ext cx="1944216" cy="1336575"/>
          </a:xfrm>
          <a:prstGeom prst="rect">
            <a:avLst/>
          </a:prstGeom>
        </p:spPr>
      </p:pic>
      <p:pic>
        <p:nvPicPr>
          <p:cNvPr id="6" name="Picture 5"/>
          <p:cNvPicPr/>
          <p:nvPr/>
        </p:nvPicPr>
        <p:blipFill>
          <a:blip r:embed="rId4" cstate="screen">
            <a:extLst>
              <a:ext uri="{28A0092B-C50C-407E-A947-70E740481C1C}">
                <a14:useLocalDpi xmlns:a14="http://schemas.microsoft.com/office/drawing/2010/main"/>
              </a:ext>
            </a:extLst>
          </a:blip>
          <a:stretch>
            <a:fillRect/>
          </a:stretch>
        </p:blipFill>
        <p:spPr>
          <a:xfrm>
            <a:off x="1691680" y="4005064"/>
            <a:ext cx="5544615" cy="283982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119752"/>
            <a:ext cx="5879365" cy="1777778"/>
          </a:xfrm>
          <a:prstGeom prst="rect">
            <a:avLst/>
          </a:prstGeom>
        </p:spPr>
      </p:pic>
    </p:spTree>
    <p:extLst>
      <p:ext uri="{BB962C8B-B14F-4D97-AF65-F5344CB8AC3E}">
        <p14:creationId xmlns:p14="http://schemas.microsoft.com/office/powerpoint/2010/main" val="2607938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342900" indent="-342900" algn="l" fontAlgn="ctr">
              <a:buFont typeface="Arial" pitchFamily="34" charset="0"/>
              <a:buChar char="•"/>
            </a:pP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000" b="1" u="sng" cap="all" dirty="0" smtClean="0"/>
              <a:t>Reception</a:t>
            </a:r>
            <a:r>
              <a:rPr lang="en-GB" sz="2000" dirty="0"/>
              <a:t/>
            </a:r>
            <a:br>
              <a:rPr lang="en-GB" sz="2000" dirty="0"/>
            </a:br>
            <a:r>
              <a:rPr lang="en-GB" sz="2000" dirty="0"/>
              <a:t>Sit in the correct position and hold a pencil correctly to allow fluid movement of the nib.</a:t>
            </a:r>
            <a:br>
              <a:rPr lang="en-GB" sz="2000" dirty="0"/>
            </a:br>
            <a:r>
              <a:rPr lang="en-GB" sz="2000" dirty="0"/>
              <a:t>Improve fine and gross motor skills by enjoying drawing pre-cursive patterns in a variety of writing materials such as modelling clay, air writing, sand trays, felt pens, crayons, pencils, IWB, </a:t>
            </a:r>
            <a:r>
              <a:rPr lang="en-GB" sz="2000" dirty="0" err="1"/>
              <a:t>iPads</a:t>
            </a:r>
            <a:r>
              <a:rPr lang="en-GB" sz="2000" dirty="0"/>
              <a:t>/tablets.</a:t>
            </a:r>
            <a:br>
              <a:rPr lang="en-GB" sz="2000" dirty="0"/>
            </a:br>
            <a:r>
              <a:rPr lang="en-GB" sz="2000" dirty="0"/>
              <a:t>Understand the language need to describe pencil movements in preparation of letter formation. </a:t>
            </a:r>
            <a:br>
              <a:rPr lang="en-GB" sz="2000" dirty="0"/>
            </a:br>
            <a:r>
              <a:rPr lang="en-GB" sz="2000" dirty="0"/>
              <a:t>Hold a pencil in an effective manner for writing and be encouraged to correct any errors in grip or stature.</a:t>
            </a:r>
            <a:br>
              <a:rPr lang="en-GB" sz="2000" dirty="0"/>
            </a:br>
            <a:r>
              <a:rPr lang="en-GB" sz="2000" dirty="0"/>
              <a:t>Have an understanding of writing their own name.</a:t>
            </a:r>
            <a:br>
              <a:rPr lang="en-GB" sz="2000" dirty="0"/>
            </a:br>
            <a:r>
              <a:rPr lang="en-GB" sz="2000" dirty="0"/>
              <a:t>Understanding different shaped letter families and form letters from these families.</a:t>
            </a:r>
            <a:br>
              <a:rPr lang="en-GB" sz="2000" dirty="0"/>
            </a:br>
            <a:r>
              <a:rPr lang="en-GB" sz="2000" dirty="0"/>
              <a:t>Begin to be introduced to cursive writing during phonics sessions and teacher modelling.</a:t>
            </a:r>
            <a:r>
              <a:rPr lang="en-GB" dirty="0"/>
              <a:t/>
            </a:r>
            <a:br>
              <a:rPr lang="en-GB" dirty="0"/>
            </a:b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61794" y="4221088"/>
            <a:ext cx="3718117" cy="2520280"/>
          </a:xfrm>
          <a:prstGeom prst="rect">
            <a:avLst/>
          </a:prstGeom>
        </p:spPr>
      </p:pic>
      <p:pic>
        <p:nvPicPr>
          <p:cNvPr id="5" name="Picture 4"/>
          <p:cNvPicPr/>
          <p:nvPr/>
        </p:nvPicPr>
        <p:blipFill>
          <a:blip r:embed="rId3" cstate="screen">
            <a:extLst>
              <a:ext uri="{28A0092B-C50C-407E-A947-70E740481C1C}">
                <a14:useLocalDpi xmlns:a14="http://schemas.microsoft.com/office/drawing/2010/main"/>
              </a:ext>
            </a:extLst>
          </a:blip>
          <a:stretch>
            <a:fillRect/>
          </a:stretch>
        </p:blipFill>
        <p:spPr>
          <a:xfrm>
            <a:off x="4644008" y="3916421"/>
            <a:ext cx="3456384" cy="2856314"/>
          </a:xfrm>
          <a:prstGeom prst="rect">
            <a:avLst/>
          </a:prstGeom>
        </p:spPr>
      </p:pic>
    </p:spTree>
    <p:extLst>
      <p:ext uri="{BB962C8B-B14F-4D97-AF65-F5344CB8AC3E}">
        <p14:creationId xmlns:p14="http://schemas.microsoft.com/office/powerpoint/2010/main" val="3080312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fontScale="90000"/>
          </a:bodyPr>
          <a:lstStyle/>
          <a:p>
            <a:pPr marL="342900" indent="-342900" algn="l" fontAlgn="ctr">
              <a:buFont typeface="Courier New" pitchFamily="49" charset="0"/>
              <a:buChar char="o"/>
            </a:pP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b="1" u="sng" cap="all" dirty="0"/>
              <a:t/>
            </a:r>
            <a:br>
              <a:rPr lang="en-GB" sz="2200" b="1" u="sng" cap="all" dirty="0"/>
            </a:br>
            <a:r>
              <a:rPr lang="en-GB" sz="2200" b="1" u="sng" cap="all" dirty="0" smtClean="0"/>
              <a:t>Key </a:t>
            </a:r>
            <a:r>
              <a:rPr lang="en-GB" sz="2200" b="1" u="sng" cap="all" dirty="0"/>
              <a:t>Stage </a:t>
            </a:r>
            <a:r>
              <a:rPr lang="en-GB" sz="2200" b="1" u="sng" cap="all" dirty="0" smtClean="0"/>
              <a:t>1</a:t>
            </a:r>
            <a:br>
              <a:rPr lang="en-GB" sz="2200" b="1" u="sng" cap="all" dirty="0" smtClean="0"/>
            </a:br>
            <a:r>
              <a:rPr lang="en-GB" sz="2200" dirty="0" smtClean="0"/>
              <a:t>Write </a:t>
            </a:r>
            <a:r>
              <a:rPr lang="en-GB" sz="2200" dirty="0"/>
              <a:t>legibly using upper and lower case letters with correct joins.</a:t>
            </a:r>
            <a:br>
              <a:rPr lang="en-GB" sz="2200" dirty="0"/>
            </a:br>
            <a:r>
              <a:rPr lang="en-GB" sz="2200" dirty="0"/>
              <a:t>Understanding different shaped letter families for cursive letters and form letters from these </a:t>
            </a:r>
            <a:r>
              <a:rPr lang="en-GB" sz="2200" dirty="0" smtClean="0"/>
              <a:t>families</a:t>
            </a:r>
            <a:r>
              <a:rPr lang="en-GB" sz="2200" dirty="0"/>
              <a:t/>
            </a:r>
            <a:br>
              <a:rPr lang="en-GB" sz="2200" dirty="0"/>
            </a:br>
            <a:r>
              <a:rPr lang="en-GB" sz="2200" dirty="0"/>
              <a:t>Form all letters in a cursive style and once they know the whole alphabet begin to join words.</a:t>
            </a:r>
            <a:br>
              <a:rPr lang="en-GB" sz="2200" dirty="0"/>
            </a:br>
            <a:r>
              <a:rPr lang="en-GB" sz="2200" dirty="0"/>
              <a:t>Ensure that letters sit on the base line and are consistent in size with ascenders and </a:t>
            </a:r>
            <a:r>
              <a:rPr lang="en-GB" sz="2200" dirty="0" err="1"/>
              <a:t>descenders</a:t>
            </a:r>
            <a:r>
              <a:rPr lang="en-GB" sz="2200" dirty="0"/>
              <a:t> that are the correct length and formation.</a:t>
            </a:r>
            <a:br>
              <a:rPr lang="en-GB" sz="2200" dirty="0"/>
            </a:br>
            <a:r>
              <a:rPr lang="en-GB" sz="2200" dirty="0"/>
              <a:t>Leave the correct space between words.</a:t>
            </a:r>
            <a:br>
              <a:rPr lang="en-GB" sz="2200" dirty="0"/>
            </a:br>
            <a:r>
              <a:rPr lang="en-GB" sz="2200" dirty="0"/>
              <a:t>Form capital letters and use where appropriate.</a:t>
            </a:r>
            <a:br>
              <a:rPr lang="en-GB" sz="2200" dirty="0"/>
            </a:br>
            <a:r>
              <a:rPr lang="en-GB" sz="2200" dirty="0"/>
              <a:t>Form numerals that are consistent in size and sit on the base line.</a:t>
            </a:r>
            <a:br>
              <a:rPr lang="en-GB" sz="2200" dirty="0"/>
            </a:br>
            <a:r>
              <a:rPr lang="en-GB" sz="2200" dirty="0"/>
              <a:t>Begin to form printed letters and understand when they are to be used.</a:t>
            </a:r>
            <a:br>
              <a:rPr lang="en-GB" sz="2200" dirty="0"/>
            </a:br>
            <a:r>
              <a:rPr lang="en-GB" sz="2200" dirty="0"/>
              <a:t>Improve the speed of writing and begin to write automatically so promoting creativity in independent writing. </a:t>
            </a:r>
            <a:r>
              <a:rPr lang="en-GB" dirty="0"/>
              <a:t/>
            </a:r>
            <a:br>
              <a:rPr lang="en-GB" dirty="0"/>
            </a:br>
            <a:endParaRPr lang="en-GB"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827584" y="4675131"/>
            <a:ext cx="3312368" cy="2119486"/>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5292080" y="4588929"/>
            <a:ext cx="3240361" cy="2057141"/>
          </a:xfrm>
          <a:prstGeom prst="rect">
            <a:avLst/>
          </a:prstGeom>
        </p:spPr>
      </p:pic>
    </p:spTree>
    <p:extLst>
      <p:ext uri="{BB962C8B-B14F-4D97-AF65-F5344CB8AC3E}">
        <p14:creationId xmlns:p14="http://schemas.microsoft.com/office/powerpoint/2010/main" val="2734953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315416"/>
            <a:ext cx="8229600" cy="1143000"/>
          </a:xfrm>
        </p:spPr>
        <p:txBody>
          <a:bodyPr>
            <a:normAutofit fontScale="90000"/>
          </a:bodyPr>
          <a:lstStyle/>
          <a:p>
            <a:pPr algn="l" fontAlgn="ct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200" cap="all" dirty="0" smtClean="0"/>
              <a:t/>
            </a:r>
            <a:br>
              <a:rPr lang="en-GB" sz="2200" cap="all" dirty="0" smtClean="0"/>
            </a:br>
            <a:r>
              <a:rPr lang="en-GB" sz="2200" cap="all" dirty="0"/>
              <a:t/>
            </a:r>
            <a:br>
              <a:rPr lang="en-GB" sz="2200" cap="all" dirty="0"/>
            </a:br>
            <a:r>
              <a:rPr lang="en-GB" sz="2000" b="1" u="sng" cap="all" dirty="0" smtClean="0"/>
              <a:t>Key </a:t>
            </a:r>
            <a:r>
              <a:rPr lang="en-GB" sz="2000" b="1" u="sng" cap="all" dirty="0"/>
              <a:t>Stage 2</a:t>
            </a:r>
            <a:r>
              <a:rPr lang="en-GB" sz="2000" dirty="0"/>
              <a:t/>
            </a:r>
            <a:br>
              <a:rPr lang="en-GB" sz="2000" dirty="0"/>
            </a:br>
            <a:r>
              <a:rPr lang="en-GB" sz="2000" dirty="0"/>
              <a:t>Improve quality, speed and stamina of handwriting.</a:t>
            </a:r>
            <a:br>
              <a:rPr lang="en-GB" sz="2000" dirty="0"/>
            </a:br>
            <a:r>
              <a:rPr lang="en-GB" sz="2000" i="1" dirty="0"/>
              <a:t>Quality</a:t>
            </a:r>
            <a:r>
              <a:rPr lang="en-GB" sz="2000" dirty="0"/>
              <a:t>: Ensure letters are consistently sized with equal word spacing and that ascenders and </a:t>
            </a:r>
            <a:r>
              <a:rPr lang="en-GB" sz="2000" dirty="0" err="1"/>
              <a:t>descenders</a:t>
            </a:r>
            <a:r>
              <a:rPr lang="en-GB" sz="2000" dirty="0"/>
              <a:t> are parallel and do not touch words on the lines above and below.</a:t>
            </a:r>
            <a:br>
              <a:rPr lang="en-GB" sz="2000" dirty="0"/>
            </a:br>
            <a:r>
              <a:rPr lang="en-GB" sz="2000" i="1" dirty="0"/>
              <a:t>Speed</a:t>
            </a:r>
            <a:r>
              <a:rPr lang="en-GB" sz="2000" dirty="0"/>
              <a:t>: Improve speed of handwriting to allow creative writing to take precedence over the task of handwriting and be able to take ‘quick notes’ at a faster pace.</a:t>
            </a:r>
            <a:br>
              <a:rPr lang="en-GB" sz="2000" dirty="0"/>
            </a:br>
            <a:r>
              <a:rPr lang="en-GB" sz="2000" i="1" dirty="0"/>
              <a:t>Stamina</a:t>
            </a:r>
            <a:r>
              <a:rPr lang="en-GB" sz="2000" dirty="0"/>
              <a:t>: Have the strength and mobility to be able to write for longer periods of time without fatigue.</a:t>
            </a:r>
            <a:br>
              <a:rPr lang="en-GB" sz="2000" dirty="0"/>
            </a:br>
            <a:r>
              <a:rPr lang="en-GB" sz="2000" dirty="0"/>
              <a:t> </a:t>
            </a:r>
            <a:r>
              <a:rPr lang="en-GB" sz="2000" dirty="0" smtClean="0"/>
              <a:t>Have </a:t>
            </a:r>
            <a:r>
              <a:rPr lang="en-GB" sz="2000" dirty="0"/>
              <a:t>full knowledge and ability of the different forms of handwriting for different purposes:   </a:t>
            </a:r>
            <a:br>
              <a:rPr lang="en-GB" sz="2000" dirty="0"/>
            </a:br>
            <a:r>
              <a:rPr lang="en-GB" sz="2000" dirty="0"/>
              <a:t>Neat, joined, cursive letters for writing passages and large amounts of text, lists and letters.</a:t>
            </a:r>
            <a:br>
              <a:rPr lang="en-GB" sz="2000" dirty="0"/>
            </a:br>
            <a:r>
              <a:rPr lang="en-GB" sz="2000" dirty="0"/>
              <a:t>Printed or capital letters for posters, notices, headings, labelling, and form filling.</a:t>
            </a:r>
            <a:br>
              <a:rPr lang="en-GB" sz="2000" dirty="0"/>
            </a:br>
            <a:r>
              <a:rPr lang="en-GB" sz="2000" dirty="0"/>
              <a:t>Speedy handwriting for note-taking and dictation where neatness is not as important and shortcuts, such as + instead of ‘and’, can be used.</a:t>
            </a:r>
            <a:r>
              <a:rPr lang="en-GB" sz="2200" dirty="0"/>
              <a:t/>
            </a:r>
            <a:br>
              <a:rPr lang="en-GB" sz="2200" dirty="0"/>
            </a:br>
            <a:endParaRPr lang="en-GB" sz="22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2483768" y="4869160"/>
            <a:ext cx="4104456" cy="1988840"/>
          </a:xfrm>
          <a:prstGeom prst="rect">
            <a:avLst/>
          </a:prstGeom>
        </p:spPr>
      </p:pic>
    </p:spTree>
    <p:extLst>
      <p:ext uri="{BB962C8B-B14F-4D97-AF65-F5344CB8AC3E}">
        <p14:creationId xmlns:p14="http://schemas.microsoft.com/office/powerpoint/2010/main" val="32525865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Letter Formation</a:t>
            </a:r>
            <a:endParaRPr lang="en-GB"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95536" y="1196752"/>
            <a:ext cx="8352928" cy="4392488"/>
          </a:xfrm>
          <a:prstGeom prst="rect">
            <a:avLst/>
          </a:prstGeom>
        </p:spPr>
      </p:pic>
      <p:sp>
        <p:nvSpPr>
          <p:cNvPr id="3" name="TextBox 2"/>
          <p:cNvSpPr txBox="1"/>
          <p:nvPr/>
        </p:nvSpPr>
        <p:spPr>
          <a:xfrm>
            <a:off x="135748" y="5517232"/>
            <a:ext cx="8712968" cy="830997"/>
          </a:xfrm>
          <a:prstGeom prst="rect">
            <a:avLst/>
          </a:prstGeom>
          <a:noFill/>
        </p:spPr>
        <p:txBody>
          <a:bodyPr wrap="square" rtlCol="0">
            <a:spAutoFit/>
          </a:bodyPr>
          <a:lstStyle/>
          <a:p>
            <a:r>
              <a:rPr lang="en-GB" sz="2400" dirty="0" smtClean="0"/>
              <a:t>Hand outs to be given out</a:t>
            </a:r>
          </a:p>
          <a:p>
            <a:r>
              <a:rPr lang="en-GB" sz="2400" dirty="0">
                <a:hlinkClick r:id="rId3"/>
              </a:rPr>
              <a:t>https://</a:t>
            </a:r>
            <a:r>
              <a:rPr lang="en-GB" sz="2400" dirty="0" smtClean="0">
                <a:hlinkClick r:id="rId3"/>
              </a:rPr>
              <a:t>www.youtube.com/watch?v=cVf-LnFmt-U</a:t>
            </a:r>
            <a:r>
              <a:rPr lang="en-GB" sz="2400" dirty="0" smtClean="0"/>
              <a:t> </a:t>
            </a:r>
            <a:endParaRPr lang="en-GB" sz="2400" dirty="0"/>
          </a:p>
        </p:txBody>
      </p:sp>
    </p:spTree>
    <p:extLst>
      <p:ext uri="{BB962C8B-B14F-4D97-AF65-F5344CB8AC3E}">
        <p14:creationId xmlns:p14="http://schemas.microsoft.com/office/powerpoint/2010/main" val="3693482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29600" cy="1143000"/>
          </a:xfrm>
        </p:spPr>
        <p:txBody>
          <a:bodyPr/>
          <a:lstStyle/>
          <a:p>
            <a:r>
              <a:rPr lang="en-GB" dirty="0" smtClean="0"/>
              <a:t>How to help your child at home</a:t>
            </a:r>
            <a:endParaRPr lang="en-GB" dirty="0"/>
          </a:p>
        </p:txBody>
      </p:sp>
      <p:sp>
        <p:nvSpPr>
          <p:cNvPr id="3" name="Content Placeholder 2"/>
          <p:cNvSpPr>
            <a:spLocks noGrp="1"/>
          </p:cNvSpPr>
          <p:nvPr>
            <p:ph idx="1"/>
          </p:nvPr>
        </p:nvSpPr>
        <p:spPr/>
        <p:txBody>
          <a:bodyPr/>
          <a:lstStyle/>
          <a:p>
            <a:r>
              <a:rPr lang="en-GB" dirty="0" smtClean="0"/>
              <a:t>Practise at home.</a:t>
            </a:r>
            <a:endParaRPr lang="en-GB" dirty="0"/>
          </a:p>
        </p:txBody>
      </p:sp>
      <p:pic>
        <p:nvPicPr>
          <p:cNvPr id="4" name="Picture 3"/>
          <p:cNvPicPr/>
          <p:nvPr/>
        </p:nvPicPr>
        <p:blipFill>
          <a:blip r:embed="rId2" cstate="screen">
            <a:extLst>
              <a:ext uri="{28A0092B-C50C-407E-A947-70E740481C1C}">
                <a14:useLocalDpi xmlns:a14="http://schemas.microsoft.com/office/drawing/2010/main"/>
              </a:ext>
            </a:extLst>
          </a:blip>
          <a:stretch>
            <a:fillRect/>
          </a:stretch>
        </p:blipFill>
        <p:spPr>
          <a:xfrm>
            <a:off x="395536" y="3431767"/>
            <a:ext cx="2413635" cy="2994660"/>
          </a:xfrm>
          <a:prstGeom prst="rect">
            <a:avLst/>
          </a:prstGeom>
        </p:spPr>
      </p:pic>
      <p:sp>
        <p:nvSpPr>
          <p:cNvPr id="5" name="Rectangle 4"/>
          <p:cNvSpPr/>
          <p:nvPr/>
        </p:nvSpPr>
        <p:spPr>
          <a:xfrm>
            <a:off x="117149" y="3284984"/>
            <a:ext cx="1701620" cy="923330"/>
          </a:xfrm>
          <a:prstGeom prst="rect">
            <a:avLst/>
          </a:prstGeom>
        </p:spPr>
        <p:txBody>
          <a:bodyPr wrap="square">
            <a:spAutoFit/>
          </a:bodyPr>
          <a:lstStyle/>
          <a:p>
            <a:r>
              <a:rPr lang="en-US" dirty="0" smtClean="0"/>
              <a:t>The table reaches to below elbow </a:t>
            </a:r>
            <a:endParaRPr lang="en-GB" dirty="0"/>
          </a:p>
        </p:txBody>
      </p:sp>
      <p:sp>
        <p:nvSpPr>
          <p:cNvPr id="6" name="Rectangle 5"/>
          <p:cNvSpPr/>
          <p:nvPr/>
        </p:nvSpPr>
        <p:spPr>
          <a:xfrm>
            <a:off x="2411760" y="2831602"/>
            <a:ext cx="1677054" cy="1200329"/>
          </a:xfrm>
          <a:prstGeom prst="rect">
            <a:avLst/>
          </a:prstGeom>
        </p:spPr>
        <p:txBody>
          <a:bodyPr wrap="square">
            <a:spAutoFit/>
          </a:bodyPr>
          <a:lstStyle/>
          <a:p>
            <a:r>
              <a:rPr lang="en-US" dirty="0"/>
              <a:t>Sit with a straight back, not leaning over the </a:t>
            </a:r>
            <a:endParaRPr lang="en-GB" dirty="0"/>
          </a:p>
        </p:txBody>
      </p:sp>
      <p:sp>
        <p:nvSpPr>
          <p:cNvPr id="7" name="Rectangle 6"/>
          <p:cNvSpPr/>
          <p:nvPr/>
        </p:nvSpPr>
        <p:spPr>
          <a:xfrm>
            <a:off x="117149" y="5226098"/>
            <a:ext cx="987152" cy="1200329"/>
          </a:xfrm>
          <a:prstGeom prst="rect">
            <a:avLst/>
          </a:prstGeom>
        </p:spPr>
        <p:txBody>
          <a:bodyPr wrap="square">
            <a:spAutoFit/>
          </a:bodyPr>
          <a:lstStyle/>
          <a:p>
            <a:r>
              <a:rPr lang="en-US" dirty="0" smtClean="0"/>
              <a:t>Keep feet flat on the floor</a:t>
            </a:r>
            <a:endParaRPr lang="en-GB" dirty="0"/>
          </a:p>
        </p:txBody>
      </p:sp>
      <p:sp>
        <p:nvSpPr>
          <p:cNvPr id="8" name="Rectangle 7"/>
          <p:cNvSpPr/>
          <p:nvPr/>
        </p:nvSpPr>
        <p:spPr>
          <a:xfrm>
            <a:off x="2674223" y="4559825"/>
            <a:ext cx="1414591" cy="646331"/>
          </a:xfrm>
          <a:prstGeom prst="rect">
            <a:avLst/>
          </a:prstGeom>
        </p:spPr>
        <p:txBody>
          <a:bodyPr wrap="square">
            <a:spAutoFit/>
          </a:bodyPr>
          <a:lstStyle/>
          <a:p>
            <a:r>
              <a:rPr lang="en-US" dirty="0"/>
              <a:t>Sit right back in the seat</a:t>
            </a:r>
            <a:endParaRPr lang="en-GB" dirty="0"/>
          </a:p>
        </p:txBody>
      </p:sp>
      <p:sp>
        <p:nvSpPr>
          <p:cNvPr id="9" name="Rectangle 8"/>
          <p:cNvSpPr/>
          <p:nvPr/>
        </p:nvSpPr>
        <p:spPr>
          <a:xfrm>
            <a:off x="2809171" y="5503097"/>
            <a:ext cx="1445064" cy="923330"/>
          </a:xfrm>
          <a:prstGeom prst="rect">
            <a:avLst/>
          </a:prstGeom>
        </p:spPr>
        <p:txBody>
          <a:bodyPr wrap="square">
            <a:spAutoFit/>
          </a:bodyPr>
          <a:lstStyle/>
          <a:p>
            <a:r>
              <a:rPr lang="en-US" dirty="0"/>
              <a:t>Pull the chair close in to the table</a:t>
            </a:r>
            <a:endParaRPr lang="en-GB" dirty="0"/>
          </a:p>
        </p:txBody>
      </p:sp>
      <p:pic>
        <p:nvPicPr>
          <p:cNvPr id="10" name="Picture 9"/>
          <p:cNvPicPr/>
          <p:nvPr/>
        </p:nvPicPr>
        <p:blipFill>
          <a:blip r:embed="rId3">
            <a:extLst>
              <a:ext uri="{28A0092B-C50C-407E-A947-70E740481C1C}">
                <a14:useLocalDpi xmlns:a14="http://schemas.microsoft.com/office/drawing/2010/main"/>
              </a:ext>
            </a:extLst>
          </a:blip>
          <a:stretch>
            <a:fillRect/>
          </a:stretch>
        </p:blipFill>
        <p:spPr>
          <a:xfrm>
            <a:off x="4716016" y="2963643"/>
            <a:ext cx="4248472" cy="3273669"/>
          </a:xfrm>
          <a:prstGeom prst="rect">
            <a:avLst/>
          </a:prstGeom>
        </p:spPr>
      </p:pic>
      <p:sp>
        <p:nvSpPr>
          <p:cNvPr id="11" name="Rectangle 2"/>
          <p:cNvSpPr>
            <a:spLocks noChangeArrowheads="1"/>
          </p:cNvSpPr>
          <p:nvPr/>
        </p:nvSpPr>
        <p:spPr bwMode="auto">
          <a:xfrm>
            <a:off x="6356614" y="1636317"/>
            <a:ext cx="242740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5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THE TRIPOD PENCIL GRIP</a:t>
            </a:r>
            <a:endParaRPr kumimoji="0" lang="en-GB"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Text Box 45"/>
          <p:cNvSpPr txBox="1"/>
          <p:nvPr/>
        </p:nvSpPr>
        <p:spPr>
          <a:xfrm>
            <a:off x="3979545" y="5299710"/>
            <a:ext cx="2699385" cy="150622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fontAlgn="ctr">
              <a:lnSpc>
                <a:spcPct val="120000"/>
              </a:lnSpc>
              <a:spcAft>
                <a:spcPts val="565"/>
              </a:spcAft>
              <a:tabLst>
                <a:tab pos="179705" algn="l"/>
              </a:tabLst>
            </a:pPr>
            <a:endParaRPr lang="en-GB" sz="1200" dirty="0">
              <a:effectLst/>
              <a:ea typeface="MS Mincho"/>
              <a:cs typeface="Times New Roman"/>
            </a:endParaRPr>
          </a:p>
        </p:txBody>
      </p:sp>
      <p:sp>
        <p:nvSpPr>
          <p:cNvPr id="13" name="Rectangle 4"/>
          <p:cNvSpPr>
            <a:spLocks noChangeArrowheads="1"/>
          </p:cNvSpPr>
          <p:nvPr/>
        </p:nvSpPr>
        <p:spPr bwMode="auto">
          <a:xfrm rot="10800000" flipV="1">
            <a:off x="6606118" y="2469376"/>
            <a:ext cx="2232247" cy="1277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79388" algn="l"/>
              </a:tabLst>
            </a:pPr>
            <a:endParaRPr kumimoji="0" lang="en-GB" sz="11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79388" algn="l"/>
              </a:tabLst>
            </a:pPr>
            <a:r>
              <a:rPr kumimoji="0" lang="en-GB" sz="1100" b="0" i="0" u="none" strike="noStrike" cap="none" normalizeH="0" baseline="0" dirty="0" smtClean="0">
                <a:ln>
                  <a:noFill/>
                </a:ln>
                <a:solidFill>
                  <a:srgbClr val="000000"/>
                </a:solidFill>
                <a:effectLst/>
                <a:latin typeface="Times New Roman" pitchFamily="18" charset="0"/>
                <a:ea typeface="MS Mincho" pitchFamily="49" charset="-128"/>
                <a:cs typeface="Times New Roman" pitchFamily="18" charset="0"/>
              </a:rPr>
              <a:t>Both right and left handed children should be encouraged to use the tripod grip which allows the pen/pencil to be held securely whilst allowing controlled movements of the pen/pencil nib.</a:t>
            </a:r>
            <a:endParaRPr kumimoji="0" lang="en-GB"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754051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Useful APPs and websites…</a:t>
            </a:r>
            <a:endParaRPr lang="en-GB" dirty="0"/>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020" t="23247" r="33327" b="38377"/>
          <a:stretch/>
        </p:blipFill>
        <p:spPr bwMode="auto">
          <a:xfrm rot="946196">
            <a:off x="4701055" y="2586157"/>
            <a:ext cx="3834482"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539552" y="1700808"/>
            <a:ext cx="3528392" cy="3631763"/>
          </a:xfrm>
          <a:prstGeom prst="rect">
            <a:avLst/>
          </a:prstGeom>
          <a:noFill/>
        </p:spPr>
        <p:txBody>
          <a:bodyPr wrap="square" rtlCol="0">
            <a:spAutoFit/>
          </a:bodyPr>
          <a:lstStyle/>
          <a:p>
            <a:r>
              <a:rPr lang="en-GB" sz="3200" dirty="0" smtClean="0"/>
              <a:t>APPs:</a:t>
            </a:r>
          </a:p>
          <a:p>
            <a:endParaRPr lang="en-GB" dirty="0"/>
          </a:p>
          <a:p>
            <a:pPr marL="285750" indent="-285750">
              <a:buFont typeface="Arial" pitchFamily="34" charset="0"/>
              <a:buChar char="•"/>
            </a:pPr>
            <a:r>
              <a:rPr lang="en-GB" dirty="0" err="1" smtClean="0"/>
              <a:t>Singalong</a:t>
            </a:r>
            <a:r>
              <a:rPr lang="en-GB" dirty="0" smtClean="0"/>
              <a:t> Cursive Handwriting</a:t>
            </a:r>
          </a:p>
          <a:p>
            <a:pPr marL="285750" indent="-285750">
              <a:buFont typeface="Arial" pitchFamily="34" charset="0"/>
              <a:buChar char="•"/>
            </a:pPr>
            <a:endParaRPr lang="en-GB" dirty="0"/>
          </a:p>
          <a:p>
            <a:pPr marL="285750" indent="-285750">
              <a:buFont typeface="Arial" pitchFamily="34" charset="0"/>
              <a:buChar char="•"/>
            </a:pPr>
            <a:r>
              <a:rPr lang="en-GB" dirty="0" smtClean="0"/>
              <a:t>Cursive writing wizard </a:t>
            </a:r>
          </a:p>
          <a:p>
            <a:pPr marL="285750" indent="-285750">
              <a:buFont typeface="Arial" pitchFamily="34" charset="0"/>
              <a:buChar char="•"/>
            </a:pPr>
            <a:endParaRPr lang="en-GB" dirty="0" smtClean="0"/>
          </a:p>
          <a:p>
            <a:pPr marL="285750" indent="-285750">
              <a:buFont typeface="Arial" pitchFamily="34" charset="0"/>
              <a:buChar char="•"/>
            </a:pPr>
            <a:endParaRPr lang="en-GB" dirty="0"/>
          </a:p>
          <a:p>
            <a:pPr marL="285750" indent="-285750">
              <a:buFont typeface="Arial" pitchFamily="34" charset="0"/>
              <a:buChar char="•"/>
            </a:pPr>
            <a:endParaRPr lang="en-GB" dirty="0" smtClean="0"/>
          </a:p>
          <a:p>
            <a:pPr marL="285750" indent="-285750">
              <a:buFont typeface="Arial" pitchFamily="34" charset="0"/>
              <a:buChar char="•"/>
            </a:pPr>
            <a:r>
              <a:rPr lang="en-GB" dirty="0" smtClean="0"/>
              <a:t>On the school website, there is a link to a </a:t>
            </a:r>
            <a:r>
              <a:rPr lang="en-GB" dirty="0" err="1" smtClean="0"/>
              <a:t>youtube</a:t>
            </a:r>
            <a:r>
              <a:rPr lang="en-GB" dirty="0" smtClean="0"/>
              <a:t> video, guiding children through each cursive join. </a:t>
            </a:r>
            <a:endParaRPr lang="en-GB" dirty="0"/>
          </a:p>
        </p:txBody>
      </p:sp>
    </p:spTree>
    <p:extLst>
      <p:ext uri="{BB962C8B-B14F-4D97-AF65-F5344CB8AC3E}">
        <p14:creationId xmlns:p14="http://schemas.microsoft.com/office/powerpoint/2010/main" val="29653094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3528" y="2420888"/>
            <a:ext cx="8229600" cy="1143000"/>
          </a:xfrm>
        </p:spPr>
        <p:txBody>
          <a:bodyPr>
            <a:noAutofit/>
          </a:bodyPr>
          <a:lstStyle/>
          <a:p>
            <a:pPr algn="l"/>
            <a:r>
              <a:rPr lang="en-US" sz="2400" dirty="0" smtClean="0"/>
              <a:t/>
            </a:r>
            <a:br>
              <a:rPr lang="en-US" sz="2400" dirty="0" smtClean="0"/>
            </a:br>
            <a:r>
              <a:rPr lang="en-US" sz="2400" dirty="0"/>
              <a:t/>
            </a:r>
            <a:br>
              <a:rPr lang="en-US" sz="2400" dirty="0"/>
            </a:br>
            <a:r>
              <a:rPr lang="en-US" sz="3200" b="1" u="sng" dirty="0" smtClean="0"/>
              <a:t>Handwriting </a:t>
            </a:r>
            <a:r>
              <a:rPr lang="en-US" sz="3200" b="1" u="sng" dirty="0"/>
              <a:t>Policy</a:t>
            </a:r>
            <a:r>
              <a:rPr lang="en-GB" sz="2400" dirty="0"/>
              <a:t/>
            </a:r>
            <a:br>
              <a:rPr lang="en-GB" sz="2400" dirty="0"/>
            </a:br>
            <a:r>
              <a:rPr lang="en-US" sz="2400" dirty="0"/>
              <a:t> </a:t>
            </a:r>
            <a:r>
              <a:rPr lang="en-GB" sz="2400" dirty="0"/>
              <a:t/>
            </a:r>
            <a:br>
              <a:rPr lang="en-GB" sz="2400" dirty="0"/>
            </a:br>
            <a:r>
              <a:rPr lang="en-GB" sz="2400" dirty="0"/>
              <a:t>Here at </a:t>
            </a:r>
            <a:r>
              <a:rPr lang="en-GB" sz="2400" dirty="0" err="1"/>
              <a:t>Mossley</a:t>
            </a:r>
            <a:r>
              <a:rPr lang="en-GB" sz="2400" dirty="0"/>
              <a:t> Primary School we are very proud of our pupil’s handwriting and take particular care in our cursive/joined-up handwriting style. We use </a:t>
            </a:r>
            <a:r>
              <a:rPr lang="en-GB" sz="2400" dirty="0" err="1"/>
              <a:t>Mossley</a:t>
            </a:r>
            <a:r>
              <a:rPr lang="en-GB" sz="2400" dirty="0"/>
              <a:t> Cursive as the basis of our handwriting policy that covers all the requirements of the 2014 National Curriculum.</a:t>
            </a:r>
            <a:br>
              <a:rPr lang="en-GB" sz="2400" dirty="0"/>
            </a:br>
            <a:r>
              <a:rPr lang="en-GB" sz="2400" dirty="0"/>
              <a:t>Handwriting is a basic skill that influences the quality of work throughout the curriculum. At the end of Key Stage 2 all pupils should have the ability to produce fluent, legible and, eventually, speedy joined-up handwriting, and to understand the different forms of handwriting used for different purposes. </a:t>
            </a:r>
            <a:br>
              <a:rPr lang="en-GB" sz="2400" dirty="0"/>
            </a:br>
            <a:r>
              <a:rPr lang="en-GB" sz="2400" dirty="0"/>
              <a:t>We aim to make handwriting an automatic process that does not interfere with creative and mental thinking. </a:t>
            </a:r>
            <a:br>
              <a:rPr lang="en-GB" sz="2400" dirty="0"/>
            </a:br>
            <a:r>
              <a:rPr lang="en-GB" sz="2400" dirty="0"/>
              <a:t>As a catalyst to speedy handwriting we encourage parents and carers to use our </a:t>
            </a:r>
            <a:r>
              <a:rPr lang="en-GB" sz="2400" dirty="0" err="1"/>
              <a:t>Mossley</a:t>
            </a:r>
            <a:r>
              <a:rPr lang="en-GB" sz="2400" dirty="0"/>
              <a:t> cursive resources at home to help their children to practise their handwriting.</a:t>
            </a:r>
            <a:br>
              <a:rPr lang="en-GB" sz="2400" dirty="0"/>
            </a:br>
            <a:endParaRPr lang="en-GB" sz="2400" dirty="0"/>
          </a:p>
        </p:txBody>
      </p:sp>
    </p:spTree>
    <p:extLst>
      <p:ext uri="{BB962C8B-B14F-4D97-AF65-F5344CB8AC3E}">
        <p14:creationId xmlns:p14="http://schemas.microsoft.com/office/powerpoint/2010/main" val="666979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2400" dirty="0"/>
              <a:t/>
            </a:r>
            <a:br>
              <a:rPr lang="en-GB" sz="2400" dirty="0"/>
            </a:br>
            <a:r>
              <a:rPr lang="en-GB" sz="2400" dirty="0" smtClean="0"/>
              <a:t/>
            </a:r>
            <a:br>
              <a:rPr lang="en-GB" sz="2400" dirty="0" smtClean="0"/>
            </a:br>
            <a:r>
              <a:rPr lang="en-GB" sz="3200" b="1" u="sng" dirty="0" smtClean="0"/>
              <a:t>School </a:t>
            </a:r>
            <a:r>
              <a:rPr lang="en-GB" sz="3200" b="1" u="sng" dirty="0"/>
              <a:t>aims</a:t>
            </a:r>
            <a:r>
              <a:rPr lang="en-GB" sz="3200" dirty="0"/>
              <a:t/>
            </a:r>
            <a:br>
              <a:rPr lang="en-GB" sz="3200" dirty="0"/>
            </a:br>
            <a:r>
              <a:rPr lang="en-GB" sz="3200" dirty="0"/>
              <a:t>We aim for our pupils to develop a neat, legible, speedy handwriting style using continuous cursive letters that leads to producing letters and words automatically in independent writing.</a:t>
            </a:r>
            <a:br>
              <a:rPr lang="en-GB" sz="3200" dirty="0"/>
            </a:br>
            <a:r>
              <a:rPr lang="en-GB" sz="3200" dirty="0"/>
              <a:t>By the end of Year 6 pupils will understand the importance of neat presentation and the need for different letterforms (cursive, printed or capital letters) to help communicate meaning clearly. </a:t>
            </a:r>
            <a:br>
              <a:rPr lang="en-GB" sz="3200" dirty="0"/>
            </a:br>
            <a:endParaRPr lang="en-GB" sz="3200" dirty="0"/>
          </a:p>
        </p:txBody>
      </p:sp>
      <p:sp>
        <p:nvSpPr>
          <p:cNvPr id="3" name="Content Placeholder 2"/>
          <p:cNvSpPr>
            <a:spLocks noGrp="1"/>
          </p:cNvSpPr>
          <p:nvPr>
            <p:ph idx="1"/>
          </p:nvPr>
        </p:nvSpPr>
        <p:spPr/>
        <p:txBody>
          <a:bodyPr>
            <a:normAutofit/>
          </a:bodyPr>
          <a:lstStyle/>
          <a:p>
            <a:pPr fontAlgn="ctr"/>
            <a:endParaRPr lang="en-GB" dirty="0" smtClean="0"/>
          </a:p>
          <a:p>
            <a:pPr fontAlgn="ctr"/>
            <a:endParaRPr lang="en-GB" dirty="0"/>
          </a:p>
          <a:p>
            <a:pPr fontAlgn="ctr"/>
            <a:endParaRPr lang="en-GB" dirty="0" smtClean="0"/>
          </a:p>
          <a:p>
            <a:pPr marL="0" indent="0" fontAlgn="ctr">
              <a:buNone/>
            </a:pPr>
            <a:endParaRPr lang="en-GB" b="1" dirty="0" smtClean="0"/>
          </a:p>
        </p:txBody>
      </p:sp>
    </p:spTree>
    <p:extLst>
      <p:ext uri="{BB962C8B-B14F-4D97-AF65-F5344CB8AC3E}">
        <p14:creationId xmlns:p14="http://schemas.microsoft.com/office/powerpoint/2010/main" val="15280019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cursive?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It would be desirable for children to be able to join their handwriting by the end of KS1.  Starting a joined form of handwriting in year one will help them to do this.</a:t>
            </a:r>
          </a:p>
          <a:p>
            <a:r>
              <a:rPr lang="en-GB" dirty="0" smtClean="0"/>
              <a:t>Reduces the chances of children reversing letters and putting capitals in the middle of words because they all start from the same place on the line.</a:t>
            </a:r>
          </a:p>
          <a:p>
            <a:r>
              <a:rPr lang="en-GB" dirty="0" smtClean="0"/>
              <a:t>Helps them to see a word as a whole unit and shape which helps with spelling patterns.</a:t>
            </a:r>
          </a:p>
          <a:p>
            <a:r>
              <a:rPr lang="en-GB" dirty="0" smtClean="0"/>
              <a:t>Although it can be hard to learn at first the end result is worth it and once the children are writing fluently they can then concentrate on the content of their writing.</a:t>
            </a:r>
          </a:p>
        </p:txBody>
      </p:sp>
    </p:spTree>
    <p:extLst>
      <p:ext uri="{BB962C8B-B14F-4D97-AF65-F5344CB8AC3E}">
        <p14:creationId xmlns:p14="http://schemas.microsoft.com/office/powerpoint/2010/main" val="41898078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children’s writing</a:t>
            </a:r>
            <a:endParaRPr lang="en-GB"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636" t="15794" r="2922" b="9887"/>
          <a:stretch/>
        </p:blipFill>
        <p:spPr bwMode="auto">
          <a:xfrm>
            <a:off x="395536" y="1340767"/>
            <a:ext cx="8352928" cy="50916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00483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children’s writing</a:t>
            </a:r>
            <a:endParaRPr lang="en-GB"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168" t="10339" r="2226" b="5116"/>
          <a:stretch/>
        </p:blipFill>
        <p:spPr bwMode="auto">
          <a:xfrm>
            <a:off x="395536" y="1196752"/>
            <a:ext cx="6912768" cy="5180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5475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children’s writing</a:t>
            </a:r>
            <a:endParaRPr lang="en-GB"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059" t="22027" r="5100" b="40827"/>
          <a:stretch/>
        </p:blipFill>
        <p:spPr bwMode="auto">
          <a:xfrm>
            <a:off x="323528" y="1268759"/>
            <a:ext cx="8352928" cy="5307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25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Examples of children’s writing</a:t>
            </a:r>
            <a:endParaRPr lang="en-GB"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275" t="20831" r="4687" b="57768"/>
          <a:stretch/>
        </p:blipFill>
        <p:spPr bwMode="auto">
          <a:xfrm>
            <a:off x="151090" y="1556792"/>
            <a:ext cx="8863590"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74946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512" y="-243408"/>
            <a:ext cx="8229600" cy="1143000"/>
          </a:xfrm>
        </p:spPr>
        <p:txBody>
          <a:bodyPr>
            <a:normAutofit fontScale="90000"/>
          </a:bodyPr>
          <a:lstStyle/>
          <a:p>
            <a:pPr marL="0" indent="0" fontAlgn="ctr"/>
            <a:r>
              <a:rPr lang="en-GB" sz="2700" cap="all" dirty="0" smtClean="0"/>
              <a:t/>
            </a:r>
            <a:br>
              <a:rPr lang="en-GB" sz="2700" cap="all" dirty="0" smtClean="0"/>
            </a:br>
            <a:r>
              <a:rPr lang="en-GB" sz="2700" cap="all" dirty="0"/>
              <a:t/>
            </a:r>
            <a:br>
              <a:rPr lang="en-GB" sz="2700" cap="all" dirty="0"/>
            </a:br>
            <a:r>
              <a:rPr lang="en-GB" sz="2700" cap="all" dirty="0" smtClean="0"/>
              <a:t/>
            </a:r>
            <a:br>
              <a:rPr lang="en-GB" sz="2700" cap="all" dirty="0" smtClean="0"/>
            </a:br>
            <a:r>
              <a:rPr lang="en-GB" sz="2700" cap="all" dirty="0"/>
              <a:t/>
            </a:r>
            <a:br>
              <a:rPr lang="en-GB" sz="2700" cap="all" dirty="0"/>
            </a:br>
            <a:r>
              <a:rPr lang="en-GB" sz="2700" cap="all" dirty="0" smtClean="0"/>
              <a:t/>
            </a:r>
            <a:br>
              <a:rPr lang="en-GB" sz="2700" cap="all" dirty="0" smtClean="0"/>
            </a:br>
            <a:r>
              <a:rPr lang="en-GB" sz="2700" cap="all" dirty="0"/>
              <a:t/>
            </a:r>
            <a:br>
              <a:rPr lang="en-GB" sz="2700" cap="all" dirty="0"/>
            </a:br>
            <a:r>
              <a:rPr lang="en-GB" sz="2700" cap="all" dirty="0" smtClean="0"/>
              <a:t/>
            </a:r>
            <a:br>
              <a:rPr lang="en-GB" sz="2700" cap="all" dirty="0" smtClean="0"/>
            </a:br>
            <a:r>
              <a:rPr lang="en-GB" sz="2700" cap="all" dirty="0"/>
              <a:t/>
            </a:r>
            <a:br>
              <a:rPr lang="en-GB" sz="2700" cap="all" dirty="0"/>
            </a:br>
            <a:r>
              <a:rPr lang="en-GB" sz="2700" cap="all" dirty="0" smtClean="0"/>
              <a:t/>
            </a:r>
            <a:br>
              <a:rPr lang="en-GB" sz="2700" cap="all" dirty="0" smtClean="0"/>
            </a:br>
            <a:r>
              <a:rPr lang="en-GB" sz="2700" cap="all" dirty="0"/>
              <a:t/>
            </a:r>
            <a:br>
              <a:rPr lang="en-GB" sz="2700" cap="all" dirty="0"/>
            </a:br>
            <a:r>
              <a:rPr lang="en-GB" sz="2700" cap="all" dirty="0" smtClean="0"/>
              <a:t/>
            </a:r>
            <a:br>
              <a:rPr lang="en-GB" sz="2700" cap="all" dirty="0" smtClean="0"/>
            </a:br>
            <a:r>
              <a:rPr lang="en-GB" sz="2700" cap="all" dirty="0"/>
              <a:t/>
            </a:r>
            <a:br>
              <a:rPr lang="en-GB" sz="2700" cap="all" dirty="0"/>
            </a:br>
            <a:r>
              <a:rPr lang="en-GB" sz="1800" cap="all" dirty="0" smtClean="0"/>
              <a:t/>
            </a:r>
            <a:br>
              <a:rPr lang="en-GB" sz="1800" cap="all" dirty="0" smtClean="0"/>
            </a:br>
            <a:r>
              <a:rPr lang="en-GB" sz="1800" cap="all" dirty="0"/>
              <a:t/>
            </a:r>
            <a:br>
              <a:rPr lang="en-GB" sz="1800" cap="all" dirty="0"/>
            </a:br>
            <a:r>
              <a:rPr lang="en-GB" sz="1800" cap="all" dirty="0" smtClean="0"/>
              <a:t/>
            </a:r>
            <a:br>
              <a:rPr lang="en-GB" sz="1800" cap="all" dirty="0" smtClean="0"/>
            </a:br>
            <a:r>
              <a:rPr lang="en-GB" sz="1800" cap="all" dirty="0"/>
              <a:t/>
            </a:r>
            <a:br>
              <a:rPr lang="en-GB" sz="1800" cap="all" dirty="0"/>
            </a:br>
            <a:r>
              <a:rPr lang="en-GB" sz="1800" cap="all" dirty="0" smtClean="0"/>
              <a:t/>
            </a:r>
            <a:br>
              <a:rPr lang="en-GB" sz="1800" cap="all" dirty="0" smtClean="0"/>
            </a:br>
            <a:r>
              <a:rPr lang="en-GB" sz="1800" cap="all" dirty="0"/>
              <a:t/>
            </a:r>
            <a:br>
              <a:rPr lang="en-GB" sz="1800" cap="all" dirty="0"/>
            </a:br>
            <a:r>
              <a:rPr lang="en-GB" sz="1800" cap="all" dirty="0" smtClean="0"/>
              <a:t/>
            </a:r>
            <a:br>
              <a:rPr lang="en-GB" sz="1800" cap="all" dirty="0" smtClean="0"/>
            </a:br>
            <a:r>
              <a:rPr lang="en-GB" sz="1800" cap="all" dirty="0" smtClean="0"/>
              <a:t/>
            </a:r>
            <a:br>
              <a:rPr lang="en-GB" sz="1800" cap="all" dirty="0" smtClean="0"/>
            </a:br>
            <a:r>
              <a:rPr lang="en-GB" sz="1800" cap="all" dirty="0"/>
              <a:t/>
            </a:r>
            <a:br>
              <a:rPr lang="en-GB" sz="1800" cap="all" dirty="0"/>
            </a:br>
            <a:r>
              <a:rPr lang="en-GB" sz="1800" cap="all" dirty="0" smtClean="0"/>
              <a:t/>
            </a:r>
            <a:br>
              <a:rPr lang="en-GB" sz="1800" cap="all" dirty="0" smtClean="0"/>
            </a:br>
            <a:r>
              <a:rPr lang="en-GB" sz="2000" b="1" u="sng" cap="all" dirty="0" smtClean="0"/>
              <a:t>HANDWRITING FREQUENCY.</a:t>
            </a:r>
            <a:r>
              <a:rPr lang="en-GB" sz="2000" b="1" u="sng" dirty="0" smtClean="0"/>
              <a:t/>
            </a:r>
            <a:br>
              <a:rPr lang="en-GB" sz="2000" b="1" u="sng" dirty="0" smtClean="0"/>
            </a:br>
            <a:r>
              <a:rPr lang="en-GB" sz="2000" dirty="0" smtClean="0"/>
              <a:t>Handwriting is a cross-curriculum task and will be taken into consideration during all lessons. Formal teaching of handwriting is to be carried out regularly and systematically to ensure Key Stage targets are met. </a:t>
            </a:r>
            <a:br>
              <a:rPr lang="en-GB" sz="2000" dirty="0" smtClean="0"/>
            </a:br>
            <a:r>
              <a:rPr lang="en-GB" sz="2000" b="1" cap="all" dirty="0" smtClean="0"/>
              <a:t>Reception</a:t>
            </a:r>
            <a:r>
              <a:rPr lang="en-GB" sz="2000" b="1" cap="all" dirty="0"/>
              <a:t>: </a:t>
            </a:r>
            <a:r>
              <a:rPr lang="en-GB" sz="2000" dirty="0"/>
              <a:t/>
            </a:r>
            <a:br>
              <a:rPr lang="en-GB" sz="2000" dirty="0"/>
            </a:br>
            <a:r>
              <a:rPr lang="en-GB" sz="2000" dirty="0"/>
              <a:t>For our youngest pupils we aim daily sessions totalling 15 minutes a day that will include the following;</a:t>
            </a:r>
            <a:br>
              <a:rPr lang="en-GB" sz="2000" dirty="0"/>
            </a:br>
            <a:r>
              <a:rPr lang="en-GB" sz="2000" dirty="0"/>
              <a:t>Movements to enhance gross motor skills such as air-writing, pattern making, dancing.</a:t>
            </a:r>
            <a:br>
              <a:rPr lang="en-GB" sz="2000" dirty="0"/>
            </a:br>
            <a:r>
              <a:rPr lang="en-GB" sz="2000" dirty="0"/>
              <a:t>Exercises to develop fine motor skills such as making marks on paper, whiteboards, blackboards, sand trays, </a:t>
            </a:r>
            <a:r>
              <a:rPr lang="en-GB" sz="2000" dirty="0" err="1"/>
              <a:t>iPads</a:t>
            </a:r>
            <a:r>
              <a:rPr lang="en-GB" sz="2000" dirty="0"/>
              <a:t> and tablets.</a:t>
            </a:r>
            <a:br>
              <a:rPr lang="en-GB" sz="2000" dirty="0"/>
            </a:br>
            <a:r>
              <a:rPr lang="en-GB" sz="2000" dirty="0"/>
              <a:t>Letter learning to familiarise letter shapes, formation and vocabulary.</a:t>
            </a:r>
            <a:br>
              <a:rPr lang="en-GB" sz="2000" dirty="0"/>
            </a:br>
            <a:r>
              <a:rPr lang="en-GB" sz="2000" dirty="0"/>
              <a:t> </a:t>
            </a:r>
            <a:br>
              <a:rPr lang="en-GB" sz="2000" dirty="0"/>
            </a:br>
            <a:r>
              <a:rPr lang="en-GB" sz="2000" b="1" cap="all" dirty="0"/>
              <a:t>Years 1 to 3: </a:t>
            </a:r>
            <a:r>
              <a:rPr lang="en-GB" sz="2000" dirty="0"/>
              <a:t/>
            </a:r>
            <a:br>
              <a:rPr lang="en-GB" sz="2000" dirty="0"/>
            </a:br>
            <a:r>
              <a:rPr lang="en-GB" sz="2000" dirty="0"/>
              <a:t>Tuition will continue as daily sessions totalling 15 minutes a day covering:</a:t>
            </a:r>
            <a:br>
              <a:rPr lang="en-GB" sz="2000" dirty="0"/>
            </a:br>
            <a:r>
              <a:rPr lang="en-GB" sz="2000" dirty="0"/>
              <a:t>Gross and fine motor skills exercises.</a:t>
            </a:r>
            <a:br>
              <a:rPr lang="en-GB" sz="2000" dirty="0"/>
            </a:br>
            <a:r>
              <a:rPr lang="en-GB" sz="2000" dirty="0"/>
              <a:t>Cursive handwriting reinforcement, learning and practice.</a:t>
            </a:r>
            <a:br>
              <a:rPr lang="en-GB" sz="2000" dirty="0"/>
            </a:br>
            <a:r>
              <a:rPr lang="en-GB" sz="2000" dirty="0"/>
              <a:t>Numerals, capitals and printed letters: where and when to use, learning and practice.</a:t>
            </a:r>
            <a:br>
              <a:rPr lang="en-GB" sz="2000" dirty="0"/>
            </a:br>
            <a:r>
              <a:rPr lang="en-GB" sz="2000" dirty="0"/>
              <a:t> </a:t>
            </a:r>
            <a:br>
              <a:rPr lang="en-GB" sz="2000" dirty="0"/>
            </a:br>
            <a:r>
              <a:rPr lang="en-GB" sz="2000" b="1" cap="all" dirty="0"/>
              <a:t>Years 4 to 6: </a:t>
            </a:r>
            <a:r>
              <a:rPr lang="en-GB" sz="2000" dirty="0"/>
              <a:t/>
            </a:r>
            <a:br>
              <a:rPr lang="en-GB" sz="2000" dirty="0"/>
            </a:br>
            <a:r>
              <a:rPr lang="en-GB" sz="2000" dirty="0"/>
              <a:t>More advanced handwriting techniques will be taught during two or three weekly sessions totalling 20 to 30 minutes teaching:</a:t>
            </a:r>
            <a:br>
              <a:rPr lang="en-GB" sz="2000" dirty="0"/>
            </a:br>
            <a:r>
              <a:rPr lang="en-GB" sz="2000" dirty="0"/>
              <a:t>Cursive handwriting re-enforcement.</a:t>
            </a:r>
            <a:br>
              <a:rPr lang="en-GB" sz="2000" dirty="0"/>
            </a:br>
            <a:r>
              <a:rPr lang="en-GB" sz="2000" dirty="0"/>
              <a:t>Form-filling/labelling using printed and capital letters.</a:t>
            </a:r>
            <a:br>
              <a:rPr lang="en-GB" sz="2000" dirty="0"/>
            </a:br>
            <a:r>
              <a:rPr lang="en-GB" sz="2000" dirty="0"/>
              <a:t>Dictation exercises to teach the need for quick notes and speedy handwriting writing.</a:t>
            </a:r>
            <a:br>
              <a:rPr lang="en-GB" sz="2000" dirty="0"/>
            </a:br>
            <a:r>
              <a:rPr lang="en-US" sz="2000" dirty="0"/>
              <a:t> </a:t>
            </a:r>
            <a:r>
              <a:rPr lang="en-GB" dirty="0"/>
              <a:t/>
            </a:r>
            <a:br>
              <a:rPr lang="en-GB" dirty="0"/>
            </a:br>
            <a:endParaRPr lang="en-GB" dirty="0"/>
          </a:p>
        </p:txBody>
      </p:sp>
    </p:spTree>
    <p:extLst>
      <p:ext uri="{BB962C8B-B14F-4D97-AF65-F5344CB8AC3E}">
        <p14:creationId xmlns:p14="http://schemas.microsoft.com/office/powerpoint/2010/main" val="36396116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310</TotalTime>
  <Words>265</Words>
  <Application>Microsoft Office PowerPoint</Application>
  <PresentationFormat>On-screen Show (4:3)</PresentationFormat>
  <Paragraphs>42</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Handwriting Presentation</vt:lpstr>
      <vt:lpstr>  Handwriting Policy   Here at Mossley Primary School we are very proud of our pupil’s handwriting and take particular care in our cursive/joined-up handwriting style. We use Mossley Cursive as the basis of our handwriting policy that covers all the requirements of the 2014 National Curriculum. Handwriting is a basic skill that influences the quality of work throughout the curriculum. At the end of Key Stage 2 all pupils should have the ability to produce fluent, legible and, eventually, speedy joined-up handwriting, and to understand the different forms of handwriting used for different purposes.  We aim to make handwriting an automatic process that does not interfere with creative and mental thinking.  As a catalyst to speedy handwriting we encourage parents and carers to use our Mossley cursive resources at home to help their children to practise their handwriting. </vt:lpstr>
      <vt:lpstr>            School aims We aim for our pupils to develop a neat, legible, speedy handwriting style using continuous cursive letters that leads to producing letters and words automatically in independent writing. By the end of Year 6 pupils will understand the importance of neat presentation and the need for different letterforms (cursive, printed or capital letters) to help communicate meaning clearly.  </vt:lpstr>
      <vt:lpstr>Why cursive?</vt:lpstr>
      <vt:lpstr>Examples of children’s writing</vt:lpstr>
      <vt:lpstr>Examples of children’s writing</vt:lpstr>
      <vt:lpstr>Examples of children’s writing</vt:lpstr>
      <vt:lpstr>Examples of children’s writing</vt:lpstr>
      <vt:lpstr>                      HANDWRITING FREQUENCY. Handwriting is a cross-curriculum task and will be taken into consideration during all lessons. Formal teaching of handwriting is to be carried out regularly and systematically to ensure Key Stage targets are met.  Reception:  For our youngest pupils we aim daily sessions totalling 15 minutes a day that will include the following; Movements to enhance gross motor skills such as air-writing, pattern making, dancing. Exercises to develop fine motor skills such as making marks on paper, whiteboards, blackboards, sand trays, iPads and tablets. Letter learning to familiarise letter shapes, formation and vocabulary.   Years 1 to 3:  Tuition will continue as daily sessions totalling 15 minutes a day covering: Gross and fine motor skills exercises. Cursive handwriting reinforcement, learning and practice. Numerals, capitals and printed letters: where and when to use, learning and practice.   Years 4 to 6:  More advanced handwriting techniques will be taught during two or three weekly sessions totalling 20 to 30 minutes teaching: Cursive handwriting re-enforcement. Form-filling/labelling using printed and capital letters. Dictation exercises to teach the need for quick notes and speedy handwriting writing.   </vt:lpstr>
      <vt:lpstr>           Reception Sit in the correct position and hold a pencil correctly to allow fluid movement of the nib. Improve fine and gross motor skills by enjoying drawing pre-cursive patterns in a variety of writing materials such as modelling clay, air writing, sand trays, felt pens, crayons, pencils, IWB, iPads/tablets. Understand the language need to describe pencil movements in preparation of letter formation.  Hold a pencil in an effective manner for writing and be encouraged to correct any errors in grip or stature. Have an understanding of writing their own name. Understanding different shaped letter families and form letters from these families. Begin to be introduced to cursive writing during phonics sessions and teacher modelling. </vt:lpstr>
      <vt:lpstr>            Key Stage 1 Write legibly using upper and lower case letters with correct joins. Understanding different shaped letter families for cursive letters and form letters from these families Form all letters in a cursive style and once they know the whole alphabet begin to join words. Ensure that letters sit on the base line and are consistent in size with ascenders and descenders that are the correct length and formation. Leave the correct space between words. Form capital letters and use where appropriate. Form numerals that are consistent in size and sit on the base line. Begin to form printed letters and understand when they are to be used. Improve the speed of writing and begin to write automatically so promoting creativity in independent writing.  </vt:lpstr>
      <vt:lpstr>                Key Stage 2 Improve quality, speed and stamina of handwriting. Quality: Ensure letters are consistently sized with equal word spacing and that ascenders and descenders are parallel and do not touch words on the lines above and below. Speed: Improve speed of handwriting to allow creative writing to take precedence over the task of handwriting and be able to take ‘quick notes’ at a faster pace. Stamina: Have the strength and mobility to be able to write for longer periods of time without fatigue.  Have full knowledge and ability of the different forms of handwriting for different purposes:    Neat, joined, cursive letters for writing passages and large amounts of text, lists and letters. Printed or capital letters for posters, notices, headings, labelling, and form filling. Speedy handwriting for note-taking and dictation where neatness is not as important and shortcuts, such as + instead of ‘and’, can be used. </vt:lpstr>
      <vt:lpstr>Letter Formation</vt:lpstr>
      <vt:lpstr>How to help your child at home</vt:lpstr>
      <vt:lpstr>Useful APPs and websites…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Handwriting Presentation</dc:title>
  <dc:creator>Charlotte Owen</dc:creator>
  <cp:lastModifiedBy>sco8753124</cp:lastModifiedBy>
  <cp:revision>17</cp:revision>
  <dcterms:created xsi:type="dcterms:W3CDTF">2017-10-11T12:08:15Z</dcterms:created>
  <dcterms:modified xsi:type="dcterms:W3CDTF">2017-11-03T09:35:25Z</dcterms:modified>
</cp:coreProperties>
</file>