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9" r:id="rId4"/>
    <p:sldId id="258"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3" d="100"/>
          <a:sy n="73" d="100"/>
        </p:scale>
        <p:origin x="-222" y="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DDF3005E-F54B-42EE-B7E2-01A42BE03C62}" type="datetimeFigureOut">
              <a:rPr lang="en-US" smtClean="0"/>
              <a:pPr/>
              <a:t>11/3/2017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94CF41-BBF9-465A-AD0B-67A5E82A4251}"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DF3005E-F54B-42EE-B7E2-01A42BE03C62}" type="datetimeFigureOut">
              <a:rPr lang="en-US" smtClean="0"/>
              <a:pPr/>
              <a:t>11/3/2017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94CF41-BBF9-465A-AD0B-67A5E82A4251}"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DF3005E-F54B-42EE-B7E2-01A42BE03C62}" type="datetimeFigureOut">
              <a:rPr lang="en-US" smtClean="0"/>
              <a:pPr/>
              <a:t>11/3/2017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94CF41-BBF9-465A-AD0B-67A5E82A4251}"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DF3005E-F54B-42EE-B7E2-01A42BE03C62}" type="datetimeFigureOut">
              <a:rPr lang="en-US" smtClean="0"/>
              <a:pPr/>
              <a:t>11/3/2017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94CF41-BBF9-465A-AD0B-67A5E82A4251}"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DF3005E-F54B-42EE-B7E2-01A42BE03C62}" type="datetimeFigureOut">
              <a:rPr lang="en-US" smtClean="0"/>
              <a:pPr/>
              <a:t>11/3/2017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94CF41-BBF9-465A-AD0B-67A5E82A4251}"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DDF3005E-F54B-42EE-B7E2-01A42BE03C62}" type="datetimeFigureOut">
              <a:rPr lang="en-US" smtClean="0"/>
              <a:pPr/>
              <a:t>11/3/2017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94CF41-BBF9-465A-AD0B-67A5E82A4251}"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DDF3005E-F54B-42EE-B7E2-01A42BE03C62}" type="datetimeFigureOut">
              <a:rPr lang="en-US" smtClean="0"/>
              <a:pPr/>
              <a:t>11/3/2017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594CF41-BBF9-465A-AD0B-67A5E82A4251}"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DDF3005E-F54B-42EE-B7E2-01A42BE03C62}" type="datetimeFigureOut">
              <a:rPr lang="en-US" smtClean="0"/>
              <a:pPr/>
              <a:t>11/3/2017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594CF41-BBF9-465A-AD0B-67A5E82A4251}"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F3005E-F54B-42EE-B7E2-01A42BE03C62}" type="datetimeFigureOut">
              <a:rPr lang="en-US" smtClean="0"/>
              <a:pPr/>
              <a:t>11/3/2017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594CF41-BBF9-465A-AD0B-67A5E82A4251}"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F3005E-F54B-42EE-B7E2-01A42BE03C62}" type="datetimeFigureOut">
              <a:rPr lang="en-US" smtClean="0"/>
              <a:pPr/>
              <a:t>11/3/2017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94CF41-BBF9-465A-AD0B-67A5E82A4251}"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F3005E-F54B-42EE-B7E2-01A42BE03C62}" type="datetimeFigureOut">
              <a:rPr lang="en-US" smtClean="0"/>
              <a:pPr/>
              <a:t>11/3/2017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94CF41-BBF9-465A-AD0B-67A5E82A4251}"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F3005E-F54B-42EE-B7E2-01A42BE03C62}" type="datetimeFigureOut">
              <a:rPr lang="en-US" smtClean="0"/>
              <a:pPr/>
              <a:t>11/3/2017</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94CF41-BBF9-465A-AD0B-67A5E82A4251}"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goodreads.com/author/show/1244.Mark_Twain" TargetMode="Externa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solidFill>
                  <a:srgbClr val="00B0F0"/>
                </a:solidFill>
              </a:rPr>
              <a:t>Spelling Workshop</a:t>
            </a:r>
            <a:endParaRPr lang="en-GB" dirty="0">
              <a:solidFill>
                <a:srgbClr val="00B0F0"/>
              </a:solidFill>
            </a:endParaRPr>
          </a:p>
        </p:txBody>
      </p:sp>
      <p:sp>
        <p:nvSpPr>
          <p:cNvPr id="3" name="Subtitle 2"/>
          <p:cNvSpPr>
            <a:spLocks noGrp="1"/>
          </p:cNvSpPr>
          <p:nvPr>
            <p:ph type="subTitle" idx="1"/>
          </p:nvPr>
        </p:nvSpPr>
        <p:spPr/>
        <p:txBody>
          <a:bodyPr>
            <a:normAutofit fontScale="92500" lnSpcReduction="10000"/>
          </a:bodyPr>
          <a:lstStyle/>
          <a:p>
            <a:r>
              <a:rPr lang="en-GB" dirty="0" smtClean="0"/>
              <a:t>“Anyone who can only think of one way to spell a word obviously lacks imagination.” </a:t>
            </a:r>
            <a:br>
              <a:rPr lang="en-GB" dirty="0" smtClean="0"/>
            </a:br>
            <a:r>
              <a:rPr lang="en-GB" dirty="0" smtClean="0"/>
              <a:t>― </a:t>
            </a:r>
            <a:r>
              <a:rPr lang="en-GB" dirty="0" smtClean="0">
                <a:hlinkClick r:id="rId2"/>
              </a:rPr>
              <a:t>Mark Twain</a:t>
            </a:r>
            <a:endParaRPr lang="en-GB" dirty="0"/>
          </a:p>
        </p:txBody>
      </p:sp>
      <p:pic>
        <p:nvPicPr>
          <p:cNvPr id="4" name="Picture 3" descr="Mossley School Logo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62800" y="533400"/>
            <a:ext cx="1247775" cy="1168610"/>
          </a:xfrm>
          <a:prstGeom prst="rect">
            <a:avLst/>
          </a:prstGeom>
          <a:noFill/>
          <a:ln>
            <a:noFill/>
          </a:ln>
          <a:extLst/>
        </p:spPr>
      </p:pic>
      <p:pic>
        <p:nvPicPr>
          <p:cNvPr id="7170" name="Picture 2" descr="Image result for spelling cartoon"/>
          <p:cNvPicPr>
            <a:picLocks noChangeAspect="1" noChangeArrowheads="1"/>
          </p:cNvPicPr>
          <p:nvPr/>
        </p:nvPicPr>
        <p:blipFill>
          <a:blip r:embed="rId4"/>
          <a:srcRect/>
          <a:stretch>
            <a:fillRect/>
          </a:stretch>
        </p:blipFill>
        <p:spPr bwMode="auto">
          <a:xfrm>
            <a:off x="304800" y="381000"/>
            <a:ext cx="2000250" cy="2286001"/>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GB" dirty="0" smtClean="0">
                <a:solidFill>
                  <a:srgbClr val="00B0F0"/>
                </a:solidFill>
              </a:rPr>
              <a:t>Phonemes, graphemes, phonics, syllables, vowels, consonants??!!</a:t>
            </a:r>
            <a:endParaRPr lang="en-GB" dirty="0">
              <a:solidFill>
                <a:srgbClr val="00B0F0"/>
              </a:solidFill>
            </a:endParaRPr>
          </a:p>
        </p:txBody>
      </p:sp>
      <p:sp>
        <p:nvSpPr>
          <p:cNvPr id="5" name="Content Placeholder 4"/>
          <p:cNvSpPr>
            <a:spLocks noGrp="1"/>
          </p:cNvSpPr>
          <p:nvPr>
            <p:ph idx="1"/>
          </p:nvPr>
        </p:nvSpPr>
        <p:spPr>
          <a:xfrm>
            <a:off x="457200" y="1600200"/>
            <a:ext cx="8458200" cy="5181600"/>
          </a:xfrm>
        </p:spPr>
        <p:txBody>
          <a:bodyPr/>
          <a:lstStyle/>
          <a:p>
            <a:pPr algn="ctr">
              <a:buNone/>
            </a:pPr>
            <a:r>
              <a:rPr lang="en-GB" u="sng" dirty="0" smtClean="0"/>
              <a:t>So what is it all about?</a:t>
            </a:r>
          </a:p>
          <a:p>
            <a:pPr>
              <a:buNone/>
            </a:pPr>
            <a:r>
              <a:rPr lang="en-GB" dirty="0" smtClean="0"/>
              <a:t>Words in the English language are formed by blending sequences of sound into meaningful wholes. By manipulating the 26 letters 44 sounds are produced. But there are 100 ways of spelling those 44 sounds. </a:t>
            </a:r>
            <a:endParaRPr lang="en-GB" dirty="0"/>
          </a:p>
        </p:txBody>
      </p:sp>
      <p:pic>
        <p:nvPicPr>
          <p:cNvPr id="1029" name="Picture 5" descr="C:\Users\Mel\Pictures\5592be1c4355fa88f2028ec4d8aac71d--minion-sayings-minions-quotes.jpg"/>
          <p:cNvPicPr>
            <a:picLocks noChangeAspect="1" noChangeArrowheads="1"/>
          </p:cNvPicPr>
          <p:nvPr/>
        </p:nvPicPr>
        <p:blipFill>
          <a:blip r:embed="rId2"/>
          <a:srcRect/>
          <a:stretch>
            <a:fillRect/>
          </a:stretch>
        </p:blipFill>
        <p:spPr bwMode="auto">
          <a:xfrm>
            <a:off x="6477000" y="4264235"/>
            <a:ext cx="2371725" cy="2417867"/>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B0F0"/>
                </a:solidFill>
              </a:rPr>
              <a:t>Multisensory is a MUST</a:t>
            </a:r>
            <a:endParaRPr lang="en-GB" dirty="0">
              <a:solidFill>
                <a:srgbClr val="00B0F0"/>
              </a:solidFill>
            </a:endParaRPr>
          </a:p>
        </p:txBody>
      </p:sp>
      <p:sp>
        <p:nvSpPr>
          <p:cNvPr id="3" name="Content Placeholder 2"/>
          <p:cNvSpPr>
            <a:spLocks noGrp="1"/>
          </p:cNvSpPr>
          <p:nvPr>
            <p:ph idx="1"/>
          </p:nvPr>
        </p:nvSpPr>
        <p:spPr/>
        <p:txBody>
          <a:bodyPr/>
          <a:lstStyle/>
          <a:p>
            <a:pPr>
              <a:buNone/>
            </a:pPr>
            <a:r>
              <a:rPr lang="en-GB" dirty="0" smtClean="0"/>
              <a:t>Reading and writing are neurological functions. Ears, eyes, mouth and hand movement need to be integrated to develop literary skills. When you use all 4 then the connections between left and right brain and more secure and memory is better enabled. </a:t>
            </a:r>
            <a:endParaRPr lang="en-GB" dirty="0"/>
          </a:p>
        </p:txBody>
      </p:sp>
      <p:pic>
        <p:nvPicPr>
          <p:cNvPr id="2050" name="Picture 2" descr="C:\Users\Mel\Pictures\9304dda71d74f3c088a15a5ad5debde7.jpg"/>
          <p:cNvPicPr>
            <a:picLocks noChangeAspect="1" noChangeArrowheads="1"/>
          </p:cNvPicPr>
          <p:nvPr/>
        </p:nvPicPr>
        <p:blipFill>
          <a:blip r:embed="rId2"/>
          <a:srcRect/>
          <a:stretch>
            <a:fillRect/>
          </a:stretch>
        </p:blipFill>
        <p:spPr bwMode="auto">
          <a:xfrm>
            <a:off x="3276600" y="4724400"/>
            <a:ext cx="2540000" cy="19050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B0F0"/>
                </a:solidFill>
              </a:rPr>
              <a:t>What are the most effective ways? </a:t>
            </a:r>
            <a:endParaRPr lang="en-GB" dirty="0">
              <a:solidFill>
                <a:srgbClr val="00B0F0"/>
              </a:solidFill>
            </a:endParaRPr>
          </a:p>
        </p:txBody>
      </p:sp>
      <p:sp>
        <p:nvSpPr>
          <p:cNvPr id="3" name="Content Placeholder 2"/>
          <p:cNvSpPr>
            <a:spLocks noGrp="1"/>
          </p:cNvSpPr>
          <p:nvPr>
            <p:ph idx="1"/>
          </p:nvPr>
        </p:nvSpPr>
        <p:spPr/>
        <p:txBody>
          <a:bodyPr>
            <a:normAutofit fontScale="92500" lnSpcReduction="20000"/>
          </a:bodyPr>
          <a:lstStyle/>
          <a:p>
            <a:pPr algn="ctr">
              <a:buNone/>
            </a:pPr>
            <a:r>
              <a:rPr lang="en-GB" u="sng" dirty="0" smtClean="0"/>
              <a:t>SOS – simultaneous oral spelling. </a:t>
            </a:r>
          </a:p>
          <a:p>
            <a:pPr>
              <a:buNone/>
            </a:pPr>
            <a:r>
              <a:rPr lang="en-GB" dirty="0" smtClean="0"/>
              <a:t>1. Print the word for the pupil to read </a:t>
            </a:r>
            <a:r>
              <a:rPr lang="en-GB" dirty="0" smtClean="0">
                <a:solidFill>
                  <a:srgbClr val="00B0F0"/>
                </a:solidFill>
              </a:rPr>
              <a:t>said</a:t>
            </a:r>
          </a:p>
          <a:p>
            <a:pPr>
              <a:buNone/>
            </a:pPr>
            <a:r>
              <a:rPr lang="en-GB" dirty="0" smtClean="0">
                <a:solidFill>
                  <a:srgbClr val="00B0F0"/>
                </a:solidFill>
              </a:rPr>
              <a:t>2. Pupil reads the word.</a:t>
            </a:r>
          </a:p>
          <a:p>
            <a:pPr>
              <a:buNone/>
            </a:pPr>
            <a:r>
              <a:rPr lang="en-GB" dirty="0" smtClean="0">
                <a:solidFill>
                  <a:srgbClr val="00B0F0"/>
                </a:solidFill>
              </a:rPr>
              <a:t>3. Pupil writes over the word naming each letter aloud as he forms it in a joined style. </a:t>
            </a:r>
          </a:p>
          <a:p>
            <a:pPr>
              <a:buNone/>
            </a:pPr>
            <a:r>
              <a:rPr lang="en-GB" dirty="0" smtClean="0">
                <a:solidFill>
                  <a:srgbClr val="00B0F0"/>
                </a:solidFill>
              </a:rPr>
              <a:t>4. Stage 3 is repeated as many times as necessary.</a:t>
            </a:r>
          </a:p>
          <a:p>
            <a:pPr>
              <a:buNone/>
            </a:pPr>
            <a:r>
              <a:rPr lang="en-GB" dirty="0" smtClean="0">
                <a:solidFill>
                  <a:srgbClr val="00B0F0"/>
                </a:solidFill>
              </a:rPr>
              <a:t>5. The word is covered. The pupil says the word and writes it naming the letters aloud as before. </a:t>
            </a:r>
          </a:p>
          <a:p>
            <a:pPr>
              <a:buNone/>
            </a:pPr>
            <a:r>
              <a:rPr lang="en-GB" dirty="0" smtClean="0">
                <a:solidFill>
                  <a:srgbClr val="00B0F0"/>
                </a:solidFill>
              </a:rPr>
              <a:t>6. Pupil checks his attempt carefully with the original model. </a:t>
            </a:r>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B0F0"/>
                </a:solidFill>
              </a:rPr>
              <a:t>Quarter grid method</a:t>
            </a:r>
            <a:endParaRPr lang="en-GB" dirty="0">
              <a:solidFill>
                <a:srgbClr val="00B0F0"/>
              </a:solidFill>
            </a:endParaRPr>
          </a:p>
        </p:txBody>
      </p:sp>
      <p:pic>
        <p:nvPicPr>
          <p:cNvPr id="3075" name="Picture 3" descr="C:\Users\Mel\Pictures\Picture3.png"/>
          <p:cNvPicPr>
            <a:picLocks noGrp="1" noChangeAspect="1" noChangeArrowheads="1"/>
          </p:cNvPicPr>
          <p:nvPr>
            <p:ph idx="1"/>
          </p:nvPr>
        </p:nvPicPr>
        <p:blipFill>
          <a:blip r:embed="rId2"/>
          <a:srcRect/>
          <a:stretch>
            <a:fillRect/>
          </a:stretch>
        </p:blipFill>
        <p:spPr bwMode="auto">
          <a:xfrm>
            <a:off x="664523" y="1219200"/>
            <a:ext cx="7565077" cy="5118883"/>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B0F0"/>
                </a:solidFill>
              </a:rPr>
              <a:t>Everyday tips</a:t>
            </a:r>
            <a:endParaRPr lang="en-GB" dirty="0">
              <a:solidFill>
                <a:srgbClr val="00B0F0"/>
              </a:solidFill>
            </a:endParaRPr>
          </a:p>
        </p:txBody>
      </p:sp>
      <p:sp>
        <p:nvSpPr>
          <p:cNvPr id="3" name="Content Placeholder 2"/>
          <p:cNvSpPr>
            <a:spLocks noGrp="1"/>
          </p:cNvSpPr>
          <p:nvPr>
            <p:ph idx="1"/>
          </p:nvPr>
        </p:nvSpPr>
        <p:spPr/>
        <p:txBody>
          <a:bodyPr>
            <a:normAutofit fontScale="62500" lnSpcReduction="20000"/>
          </a:bodyPr>
          <a:lstStyle/>
          <a:p>
            <a:pPr>
              <a:buNone/>
            </a:pPr>
            <a:r>
              <a:rPr lang="en-GB" dirty="0"/>
              <a:t>Teach word names and </a:t>
            </a:r>
            <a:r>
              <a:rPr lang="en-GB" dirty="0" smtClean="0"/>
              <a:t>sounds</a:t>
            </a:r>
            <a:r>
              <a:rPr lang="en-GB" dirty="0"/>
              <a:t> </a:t>
            </a:r>
            <a:r>
              <a:rPr lang="en-GB" dirty="0" smtClean="0"/>
              <a:t>– sounds are only helpful when spelling </a:t>
            </a:r>
            <a:r>
              <a:rPr lang="en-GB" dirty="0" err="1" smtClean="0"/>
              <a:t>cvc</a:t>
            </a:r>
            <a:r>
              <a:rPr lang="en-GB" dirty="0" smtClean="0"/>
              <a:t> words.</a:t>
            </a:r>
            <a:endParaRPr lang="en-GB" dirty="0"/>
          </a:p>
          <a:p>
            <a:pPr>
              <a:buNone/>
            </a:pPr>
            <a:endParaRPr lang="en-GB" dirty="0" smtClean="0"/>
          </a:p>
          <a:p>
            <a:pPr>
              <a:buNone/>
            </a:pPr>
            <a:r>
              <a:rPr lang="en-GB" dirty="0" smtClean="0"/>
              <a:t>When writing out needs to be cursive handwriting to allow the 2 sides of your brain to connect.</a:t>
            </a:r>
          </a:p>
          <a:p>
            <a:pPr>
              <a:buNone/>
            </a:pPr>
            <a:endParaRPr lang="en-GB" dirty="0"/>
          </a:p>
          <a:p>
            <a:pPr>
              <a:buNone/>
            </a:pPr>
            <a:r>
              <a:rPr lang="en-GB" dirty="0" smtClean="0"/>
              <a:t>Use visualisation  w </a:t>
            </a:r>
            <a:r>
              <a:rPr lang="en-GB" dirty="0" smtClean="0">
                <a:solidFill>
                  <a:srgbClr val="00B0F0"/>
                </a:solidFill>
              </a:rPr>
              <a:t>hen</a:t>
            </a:r>
            <a:r>
              <a:rPr lang="en-GB" dirty="0" smtClean="0"/>
              <a:t>   w </a:t>
            </a:r>
            <a:r>
              <a:rPr lang="en-GB" dirty="0" smtClean="0">
                <a:solidFill>
                  <a:srgbClr val="00B0F0"/>
                </a:solidFill>
              </a:rPr>
              <a:t>hat</a:t>
            </a:r>
          </a:p>
          <a:p>
            <a:pPr>
              <a:buNone/>
            </a:pPr>
            <a:endParaRPr lang="en-GB" dirty="0"/>
          </a:p>
          <a:p>
            <a:pPr>
              <a:buNone/>
            </a:pPr>
            <a:r>
              <a:rPr lang="en-GB" dirty="0" smtClean="0"/>
              <a:t>Find words within words – together   </a:t>
            </a:r>
            <a:r>
              <a:rPr lang="en-GB" dirty="0" smtClean="0">
                <a:solidFill>
                  <a:srgbClr val="00B0F0"/>
                </a:solidFill>
              </a:rPr>
              <a:t>to get her</a:t>
            </a:r>
          </a:p>
          <a:p>
            <a:pPr>
              <a:buNone/>
            </a:pPr>
            <a:endParaRPr lang="en-GB" dirty="0" smtClean="0"/>
          </a:p>
          <a:p>
            <a:pPr>
              <a:buNone/>
            </a:pPr>
            <a:r>
              <a:rPr lang="en-GB" dirty="0" smtClean="0"/>
              <a:t>Use syllables, clap them out to help chunk the word.</a:t>
            </a:r>
          </a:p>
          <a:p>
            <a:pPr>
              <a:buNone/>
            </a:pPr>
            <a:endParaRPr lang="en-GB" dirty="0" smtClean="0"/>
          </a:p>
          <a:p>
            <a:pPr>
              <a:buNone/>
            </a:pPr>
            <a:r>
              <a:rPr lang="en-GB" dirty="0" smtClean="0"/>
              <a:t>Mnemonics – </a:t>
            </a:r>
            <a:r>
              <a:rPr lang="en-GB" dirty="0" smtClean="0">
                <a:solidFill>
                  <a:srgbClr val="00B0F0"/>
                </a:solidFill>
              </a:rPr>
              <a:t>b</a:t>
            </a:r>
            <a:r>
              <a:rPr lang="en-GB" dirty="0" smtClean="0"/>
              <a:t>ig </a:t>
            </a:r>
            <a:r>
              <a:rPr lang="en-GB" dirty="0" smtClean="0">
                <a:solidFill>
                  <a:srgbClr val="00B0F0"/>
                </a:solidFill>
              </a:rPr>
              <a:t>e</a:t>
            </a:r>
            <a:r>
              <a:rPr lang="en-GB" dirty="0" smtClean="0"/>
              <a:t>lephants </a:t>
            </a:r>
            <a:r>
              <a:rPr lang="en-GB" dirty="0" smtClean="0">
                <a:solidFill>
                  <a:srgbClr val="00B0F0"/>
                </a:solidFill>
              </a:rPr>
              <a:t>c</a:t>
            </a:r>
            <a:r>
              <a:rPr lang="en-GB" dirty="0" smtClean="0"/>
              <a:t>an </a:t>
            </a:r>
            <a:r>
              <a:rPr lang="en-GB" dirty="0" smtClean="0">
                <a:solidFill>
                  <a:srgbClr val="00B0F0"/>
                </a:solidFill>
              </a:rPr>
              <a:t>a</a:t>
            </a:r>
            <a:r>
              <a:rPr lang="en-GB" dirty="0" smtClean="0"/>
              <a:t>lways </a:t>
            </a:r>
            <a:r>
              <a:rPr lang="en-GB" dirty="0" smtClean="0">
                <a:solidFill>
                  <a:srgbClr val="00B0F0"/>
                </a:solidFill>
              </a:rPr>
              <a:t>u</a:t>
            </a:r>
            <a:r>
              <a:rPr lang="en-GB" dirty="0" smtClean="0"/>
              <a:t>se </a:t>
            </a:r>
            <a:r>
              <a:rPr lang="en-GB" dirty="0" smtClean="0">
                <a:solidFill>
                  <a:srgbClr val="00B0F0"/>
                </a:solidFill>
              </a:rPr>
              <a:t>s</a:t>
            </a:r>
            <a:r>
              <a:rPr lang="en-GB" dirty="0" smtClean="0"/>
              <a:t>maller </a:t>
            </a:r>
            <a:r>
              <a:rPr lang="en-GB" dirty="0" smtClean="0">
                <a:solidFill>
                  <a:srgbClr val="00B0F0"/>
                </a:solidFill>
              </a:rPr>
              <a:t>e</a:t>
            </a:r>
            <a:r>
              <a:rPr lang="en-GB" dirty="0" smtClean="0"/>
              <a:t>lephants.    </a:t>
            </a:r>
            <a:endParaRPr lang="en-GB" dirty="0"/>
          </a:p>
          <a:p>
            <a:pPr>
              <a:buNone/>
            </a:pPr>
            <a:r>
              <a:rPr lang="en-GB" dirty="0"/>
              <a:t> </a:t>
            </a:r>
          </a:p>
          <a:p>
            <a:pPr>
              <a:buNone/>
            </a:pPr>
            <a:endParaRPr lang="en-GB" dirty="0"/>
          </a:p>
        </p:txBody>
      </p:sp>
      <p:pic>
        <p:nvPicPr>
          <p:cNvPr id="4099" name="Picture 3" descr="C:\Users\Mel\Pictures\wda0697l.jpg"/>
          <p:cNvPicPr>
            <a:picLocks noChangeAspect="1" noChangeArrowheads="1"/>
          </p:cNvPicPr>
          <p:nvPr/>
        </p:nvPicPr>
        <p:blipFill>
          <a:blip r:embed="rId2"/>
          <a:srcRect/>
          <a:stretch>
            <a:fillRect/>
          </a:stretch>
        </p:blipFill>
        <p:spPr bwMode="auto">
          <a:xfrm>
            <a:off x="6858000" y="2819400"/>
            <a:ext cx="1905000" cy="2506981"/>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B0F0"/>
                </a:solidFill>
              </a:rPr>
              <a:t>Remember </a:t>
            </a:r>
            <a:endParaRPr lang="en-GB" dirty="0">
              <a:solidFill>
                <a:srgbClr val="00B0F0"/>
              </a:solidFill>
            </a:endParaRPr>
          </a:p>
        </p:txBody>
      </p:sp>
      <p:sp>
        <p:nvSpPr>
          <p:cNvPr id="3" name="Content Placeholder 2"/>
          <p:cNvSpPr>
            <a:spLocks noGrp="1"/>
          </p:cNvSpPr>
          <p:nvPr>
            <p:ph idx="1"/>
          </p:nvPr>
        </p:nvSpPr>
        <p:spPr/>
        <p:txBody>
          <a:bodyPr>
            <a:normAutofit fontScale="92500" lnSpcReduction="10000"/>
          </a:bodyPr>
          <a:lstStyle/>
          <a:p>
            <a:pPr>
              <a:buNone/>
            </a:pPr>
            <a:r>
              <a:rPr lang="en-GB" dirty="0" smtClean="0"/>
              <a:t>If GH can stand for P as in Hiccou</a:t>
            </a:r>
            <a:r>
              <a:rPr lang="en-GB" dirty="0" smtClean="0">
                <a:solidFill>
                  <a:srgbClr val="00B0F0"/>
                </a:solidFill>
              </a:rPr>
              <a:t>gh</a:t>
            </a:r>
            <a:r>
              <a:rPr lang="en-GB" dirty="0" smtClean="0"/>
              <a:t/>
            </a:r>
            <a:br>
              <a:rPr lang="en-GB" dirty="0" smtClean="0"/>
            </a:br>
            <a:r>
              <a:rPr lang="en-GB" dirty="0" smtClean="0"/>
              <a:t>If OUGH stands for O as in D</a:t>
            </a:r>
            <a:r>
              <a:rPr lang="en-GB" dirty="0" smtClean="0">
                <a:solidFill>
                  <a:srgbClr val="00B0F0"/>
                </a:solidFill>
              </a:rPr>
              <a:t>ough</a:t>
            </a:r>
            <a:r>
              <a:rPr lang="en-GB" dirty="0" smtClean="0"/>
              <a:t/>
            </a:r>
            <a:br>
              <a:rPr lang="en-GB" dirty="0" smtClean="0"/>
            </a:br>
            <a:r>
              <a:rPr lang="en-GB" dirty="0" smtClean="0"/>
              <a:t>If PHTH stands for T as in </a:t>
            </a:r>
            <a:r>
              <a:rPr lang="en-GB" dirty="0" smtClean="0">
                <a:solidFill>
                  <a:srgbClr val="00B0F0"/>
                </a:solidFill>
              </a:rPr>
              <a:t>Phth</a:t>
            </a:r>
            <a:r>
              <a:rPr lang="en-GB" dirty="0" smtClean="0"/>
              <a:t>isis</a:t>
            </a:r>
            <a:br>
              <a:rPr lang="en-GB" dirty="0" smtClean="0"/>
            </a:br>
            <a:r>
              <a:rPr lang="en-GB" dirty="0" smtClean="0"/>
              <a:t>If EIGH stands for A as in N</a:t>
            </a:r>
            <a:r>
              <a:rPr lang="en-GB" dirty="0" smtClean="0">
                <a:solidFill>
                  <a:srgbClr val="00B0F0"/>
                </a:solidFill>
              </a:rPr>
              <a:t>eigh</a:t>
            </a:r>
            <a:r>
              <a:rPr lang="en-GB" dirty="0" smtClean="0"/>
              <a:t>bour</a:t>
            </a:r>
            <a:br>
              <a:rPr lang="en-GB" dirty="0" smtClean="0"/>
            </a:br>
            <a:r>
              <a:rPr lang="en-GB" dirty="0" smtClean="0"/>
              <a:t>If TTE stands for T as in Gaze</a:t>
            </a:r>
            <a:r>
              <a:rPr lang="en-GB" dirty="0" smtClean="0">
                <a:solidFill>
                  <a:srgbClr val="00B0F0"/>
                </a:solidFill>
              </a:rPr>
              <a:t>tte</a:t>
            </a:r>
            <a:r>
              <a:rPr lang="en-GB" dirty="0" smtClean="0"/>
              <a:t/>
            </a:r>
            <a:br>
              <a:rPr lang="en-GB" dirty="0" smtClean="0"/>
            </a:br>
            <a:r>
              <a:rPr lang="en-GB" dirty="0" smtClean="0"/>
              <a:t>If EAU stands for O as in Plat</a:t>
            </a:r>
            <a:r>
              <a:rPr lang="en-GB" dirty="0" smtClean="0">
                <a:solidFill>
                  <a:srgbClr val="00B0F0"/>
                </a:solidFill>
              </a:rPr>
              <a:t>eau</a:t>
            </a:r>
          </a:p>
          <a:p>
            <a:pPr>
              <a:buNone/>
            </a:pPr>
            <a:r>
              <a:rPr lang="en-GB" dirty="0" smtClean="0"/>
              <a:t>The right way to spell POTATO should be: </a:t>
            </a:r>
            <a:r>
              <a:rPr lang="en-GB" dirty="0" smtClean="0">
                <a:solidFill>
                  <a:srgbClr val="00B0F0"/>
                </a:solidFill>
              </a:rPr>
              <a:t>GHOUGHPHTHEIGHTTEEAU!</a:t>
            </a:r>
          </a:p>
          <a:p>
            <a:pPr>
              <a:buNone/>
            </a:pPr>
            <a:endParaRPr lang="en-GB" dirty="0" smtClean="0">
              <a:solidFill>
                <a:srgbClr val="00B0F0"/>
              </a:solidFill>
            </a:endParaRPr>
          </a:p>
          <a:p>
            <a:pPr algn="r">
              <a:buNone/>
            </a:pPr>
            <a:r>
              <a:rPr lang="en-GB" dirty="0" smtClean="0"/>
              <a:t>Attributed to Oscar Wilde</a:t>
            </a:r>
          </a:p>
          <a:p>
            <a:endParaRPr lang="en-GB"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111</TotalTime>
  <Words>308</Words>
  <Application>Microsoft Office PowerPoint</Application>
  <PresentationFormat>On-screen Show (4:3)</PresentationFormat>
  <Paragraphs>34</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Spelling Workshop</vt:lpstr>
      <vt:lpstr>Phonemes, graphemes, phonics, syllables, vowels, consonants??!!</vt:lpstr>
      <vt:lpstr>Multisensory is a MUST</vt:lpstr>
      <vt:lpstr>What are the most effective ways? </vt:lpstr>
      <vt:lpstr>Quarter grid method</vt:lpstr>
      <vt:lpstr>Everyday tips</vt:lpstr>
      <vt:lpstr>Remember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Spelling Workshop</dc:title>
  <dc:creator>Mel</dc:creator>
  <cp:lastModifiedBy>sco8753124</cp:lastModifiedBy>
  <cp:revision>10</cp:revision>
  <dcterms:created xsi:type="dcterms:W3CDTF">2017-10-26T10:55:18Z</dcterms:created>
  <dcterms:modified xsi:type="dcterms:W3CDTF">2017-11-03T09:12:22Z</dcterms:modified>
</cp:coreProperties>
</file>