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9"/>
  </p:notesMasterIdLst>
  <p:handoutMasterIdLst>
    <p:handoutMasterId r:id="rId30"/>
  </p:handoutMasterIdLst>
  <p:sldIdLst>
    <p:sldId id="283" r:id="rId5"/>
    <p:sldId id="286" r:id="rId6"/>
    <p:sldId id="288" r:id="rId7"/>
    <p:sldId id="307" r:id="rId8"/>
    <p:sldId id="308" r:id="rId9"/>
    <p:sldId id="317" r:id="rId10"/>
    <p:sldId id="318" r:id="rId11"/>
    <p:sldId id="315" r:id="rId12"/>
    <p:sldId id="312" r:id="rId13"/>
    <p:sldId id="309" r:id="rId14"/>
    <p:sldId id="313" r:id="rId15"/>
    <p:sldId id="316" r:id="rId16"/>
    <p:sldId id="319" r:id="rId17"/>
    <p:sldId id="301" r:id="rId18"/>
    <p:sldId id="323" r:id="rId19"/>
    <p:sldId id="280" r:id="rId20"/>
    <p:sldId id="324" r:id="rId21"/>
    <p:sldId id="299" r:id="rId22"/>
    <p:sldId id="321" r:id="rId23"/>
    <p:sldId id="320" r:id="rId24"/>
    <p:sldId id="303" r:id="rId25"/>
    <p:sldId id="304" r:id="rId26"/>
    <p:sldId id="305" r:id="rId27"/>
    <p:sldId id="306"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6" autoAdjust="0"/>
    <p:restoredTop sz="94351" autoAdjust="0"/>
  </p:normalViewPr>
  <p:slideViewPr>
    <p:cSldViewPr snapToGrid="0">
      <p:cViewPr>
        <p:scale>
          <a:sx n="85" d="100"/>
          <a:sy n="85" d="100"/>
        </p:scale>
        <p:origin x="427"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F1077DB-935E-4A0A-947A-D283B9F9F452}" type="datetimeFigureOut">
              <a:rPr lang="en-US" smtClean="0"/>
              <a:t>7/8/2026</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7/8/2026</a:t>
            </a:fld>
            <a:endParaRPr lang="en-US" noProof="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a:p>
        </p:txBody>
      </p:sp>
    </p:spTree>
    <p:extLst>
      <p:ext uri="{BB962C8B-B14F-4D97-AF65-F5344CB8AC3E}">
        <p14:creationId xmlns:p14="http://schemas.microsoft.com/office/powerpoint/2010/main" val="305158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10</a:t>
            </a:fld>
            <a:endParaRPr lang="en-US" noProof="0"/>
          </a:p>
        </p:txBody>
      </p:sp>
    </p:spTree>
    <p:extLst>
      <p:ext uri="{BB962C8B-B14F-4D97-AF65-F5344CB8AC3E}">
        <p14:creationId xmlns:p14="http://schemas.microsoft.com/office/powerpoint/2010/main" val="797467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11</a:t>
            </a:fld>
            <a:endParaRPr lang="en-US" noProof="0"/>
          </a:p>
        </p:txBody>
      </p:sp>
    </p:spTree>
    <p:extLst>
      <p:ext uri="{BB962C8B-B14F-4D97-AF65-F5344CB8AC3E}">
        <p14:creationId xmlns:p14="http://schemas.microsoft.com/office/powerpoint/2010/main" val="3546312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12</a:t>
            </a:fld>
            <a:endParaRPr lang="en-US" noProof="0"/>
          </a:p>
        </p:txBody>
      </p:sp>
    </p:spTree>
    <p:extLst>
      <p:ext uri="{BB962C8B-B14F-4D97-AF65-F5344CB8AC3E}">
        <p14:creationId xmlns:p14="http://schemas.microsoft.com/office/powerpoint/2010/main" val="889786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13</a:t>
            </a:fld>
            <a:endParaRPr lang="en-US" noProof="0"/>
          </a:p>
        </p:txBody>
      </p:sp>
    </p:spTree>
    <p:extLst>
      <p:ext uri="{BB962C8B-B14F-4D97-AF65-F5344CB8AC3E}">
        <p14:creationId xmlns:p14="http://schemas.microsoft.com/office/powerpoint/2010/main" val="137399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DDBACE-0F8F-43FD-98F0-DEE13552DADA}" type="slidenum">
              <a:rPr lang="en-US" smtClean="0"/>
              <a:t>15</a:t>
            </a:fld>
            <a:endParaRPr lang="en-US"/>
          </a:p>
        </p:txBody>
      </p:sp>
    </p:spTree>
    <p:extLst>
      <p:ext uri="{BB962C8B-B14F-4D97-AF65-F5344CB8AC3E}">
        <p14:creationId xmlns:p14="http://schemas.microsoft.com/office/powerpoint/2010/main" val="3841088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DDBACE-0F8F-43FD-98F0-DEE13552DADA}" type="slidenum">
              <a:rPr lang="en-US" smtClean="0"/>
              <a:t>16</a:t>
            </a:fld>
            <a:endParaRPr lang="en-US"/>
          </a:p>
        </p:txBody>
      </p:sp>
    </p:spTree>
    <p:extLst>
      <p:ext uri="{BB962C8B-B14F-4D97-AF65-F5344CB8AC3E}">
        <p14:creationId xmlns:p14="http://schemas.microsoft.com/office/powerpoint/2010/main" val="206762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a:p>
        </p:txBody>
      </p:sp>
    </p:spTree>
    <p:extLst>
      <p:ext uri="{BB962C8B-B14F-4D97-AF65-F5344CB8AC3E}">
        <p14:creationId xmlns:p14="http://schemas.microsoft.com/office/powerpoint/2010/main" val="147065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a:p>
        </p:txBody>
      </p:sp>
    </p:spTree>
    <p:extLst>
      <p:ext uri="{BB962C8B-B14F-4D97-AF65-F5344CB8AC3E}">
        <p14:creationId xmlns:p14="http://schemas.microsoft.com/office/powerpoint/2010/main" val="383660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a:p>
        </p:txBody>
      </p:sp>
    </p:spTree>
    <p:extLst>
      <p:ext uri="{BB962C8B-B14F-4D97-AF65-F5344CB8AC3E}">
        <p14:creationId xmlns:p14="http://schemas.microsoft.com/office/powerpoint/2010/main" val="697196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a:p>
        </p:txBody>
      </p:sp>
    </p:spTree>
    <p:extLst>
      <p:ext uri="{BB962C8B-B14F-4D97-AF65-F5344CB8AC3E}">
        <p14:creationId xmlns:p14="http://schemas.microsoft.com/office/powerpoint/2010/main" val="2312946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a:p>
        </p:txBody>
      </p:sp>
    </p:spTree>
    <p:extLst>
      <p:ext uri="{BB962C8B-B14F-4D97-AF65-F5344CB8AC3E}">
        <p14:creationId xmlns:p14="http://schemas.microsoft.com/office/powerpoint/2010/main" val="192115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7</a:t>
            </a:fld>
            <a:endParaRPr lang="en-US" noProof="0"/>
          </a:p>
        </p:txBody>
      </p:sp>
    </p:spTree>
    <p:extLst>
      <p:ext uri="{BB962C8B-B14F-4D97-AF65-F5344CB8AC3E}">
        <p14:creationId xmlns:p14="http://schemas.microsoft.com/office/powerpoint/2010/main" val="2424105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a:p>
        </p:txBody>
      </p:sp>
    </p:spTree>
    <p:extLst>
      <p:ext uri="{BB962C8B-B14F-4D97-AF65-F5344CB8AC3E}">
        <p14:creationId xmlns:p14="http://schemas.microsoft.com/office/powerpoint/2010/main" val="1080739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9</a:t>
            </a:fld>
            <a:endParaRPr lang="en-US" noProof="0"/>
          </a:p>
        </p:txBody>
      </p:sp>
    </p:spTree>
    <p:extLst>
      <p:ext uri="{BB962C8B-B14F-4D97-AF65-F5344CB8AC3E}">
        <p14:creationId xmlns:p14="http://schemas.microsoft.com/office/powerpoint/2010/main" val="25681606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a:t>Insert or Drag &amp; Drop </a:t>
            </a:r>
            <a:br>
              <a:rPr lang="en-US" noProof="0"/>
            </a:br>
            <a:r>
              <a:rPr lang="en-US" noProof="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endParaRPr lang="en-US" noProof="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a:p>
        </p:txBody>
      </p:sp>
      <p:pic>
        <p:nvPicPr>
          <p:cNvPr id="15" name="Pictur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US" noProof="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2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mailto:head@mossleyce.cheshire.sch.uk" TargetMode="External"/><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mailto:a.johnson@mossleyce.cheshire.sch.uk" TargetMode="External"/><Relationship Id="rId2" Type="http://schemas.openxmlformats.org/officeDocument/2006/relationships/hyperlink" Target="mailto:amccarty@mossleyce.cheshire.sch.uk" TargetMode="Externa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6096000" y="1855304"/>
            <a:ext cx="5174250" cy="3357121"/>
          </a:xfrm>
        </p:spPr>
        <p:txBody>
          <a:bodyPr/>
          <a:lstStyle/>
          <a:p>
            <a:r>
              <a:rPr lang="en-US" u="sng" dirty="0"/>
              <a:t>Meet  The  Teacher </a:t>
            </a:r>
          </a:p>
        </p:txBody>
      </p:sp>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p:txBody>
          <a:bodyPr/>
          <a:lstStyle/>
          <a:p>
            <a:pPr algn="ctr"/>
            <a:r>
              <a:rPr lang="en-US" sz="3200" dirty="0">
                <a:solidFill>
                  <a:srgbClr val="00B0F0"/>
                </a:solidFill>
              </a:rPr>
              <a:t>July 2026</a:t>
            </a:r>
          </a:p>
          <a:p>
            <a:pPr algn="ctr"/>
            <a:r>
              <a:rPr lang="en-US" sz="3200" dirty="0">
                <a:solidFill>
                  <a:srgbClr val="00B0F0"/>
                </a:solidFill>
              </a:rPr>
              <a:t>Year 2</a:t>
            </a:r>
          </a:p>
        </p:txBody>
      </p:sp>
      <p:sp>
        <p:nvSpPr>
          <p:cNvPr id="7" name="Oval 6">
            <a:extLst>
              <a:ext uri="{FF2B5EF4-FFF2-40B4-BE49-F238E27FC236}">
                <a16:creationId xmlns:a16="http://schemas.microsoft.com/office/drawing/2014/main" id="{DAE98AA7-EEC8-4349-B75F-8C7B0A80C3F3}"/>
              </a:ext>
              <a:ext uri="{C183D7F6-B498-43B3-948B-1728B52AA6E4}">
                <adec:decorative xmlns:adec="http://schemas.microsoft.com/office/drawing/2017/decorative" val="1"/>
              </a:ext>
            </a:extLst>
          </p:cNvPr>
          <p:cNvSpPr/>
          <p:nvPr/>
        </p:nvSpPr>
        <p:spPr>
          <a:xfrm>
            <a:off x="331094" y="2213600"/>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r="20018"/>
          <a:stretch/>
        </p:blipFill>
        <p:spPr bwMode="auto">
          <a:xfrm>
            <a:off x="7670800" y="159030"/>
            <a:ext cx="4377268" cy="10945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5967" r="5967"/>
          <a:stretch>
            <a:fillRect/>
          </a:stretch>
        </p:blipFill>
        <p:spPr>
          <a:xfrm>
            <a:off x="2482027" y="1420229"/>
            <a:ext cx="3476935" cy="3568866"/>
          </a:xfrm>
        </p:spPr>
      </p:pic>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ctrTitle"/>
          </p:nvPr>
        </p:nvSpPr>
        <p:spPr bwMode="gray">
          <a:xfrm>
            <a:off x="251012" y="196033"/>
            <a:ext cx="4294094" cy="720000"/>
          </a:xfrm>
        </p:spPr>
        <p:txBody>
          <a:bodyPr/>
          <a:lstStyle/>
          <a:p>
            <a:r>
              <a:rPr lang="en-US" dirty="0">
                <a:solidFill>
                  <a:schemeClr val="tx1"/>
                </a:solidFill>
              </a:rPr>
              <a:t>Maths overview</a:t>
            </a:r>
          </a:p>
        </p:txBody>
      </p:sp>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gray">
          <a:xfrm>
            <a:off x="7635241" y="2423513"/>
            <a:ext cx="4087450" cy="1415429"/>
          </a:xfrm>
        </p:spPr>
        <p:txBody>
          <a:bodyPr/>
          <a:lstStyle/>
          <a:p>
            <a:pPr algn="l"/>
            <a:r>
              <a:rPr lang="en-GB" b="0" i="0" dirty="0">
                <a:solidFill>
                  <a:srgbClr val="767676"/>
                </a:solidFill>
                <a:effectLst/>
                <a:latin typeface="Roboto" panose="020B0604020202020204" pitchFamily="2" charset="0"/>
              </a:rPr>
              <a:t> </a:t>
            </a:r>
            <a:endParaRPr lang="en-GB" b="0" i="0" dirty="0">
              <a:solidFill>
                <a:srgbClr val="444444"/>
              </a:solidFill>
              <a:effectLst/>
              <a:latin typeface="Roboto" panose="020B0604020202020204" pitchFamily="2" charset="0"/>
            </a:endParaRPr>
          </a:p>
        </p:txBody>
      </p:sp>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fld id="{B67B645E-C5E5-4727-B977-D372A0AA71D9}" type="slidenum">
              <a:rPr lang="en-US" smtClean="0"/>
              <a:pPr/>
              <a:t>10</a:t>
            </a:fld>
            <a:endParaRPr lang="en-US" dirty="0"/>
          </a:p>
        </p:txBody>
      </p:sp>
      <p:pic>
        <p:nvPicPr>
          <p:cNvPr id="7"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82592"/>
          <a:stretch/>
        </p:blipFill>
        <p:spPr bwMode="auto">
          <a:xfrm>
            <a:off x="10568012" y="5524204"/>
            <a:ext cx="1448936" cy="133379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6CACBD4A-FF91-4165-AF4A-CF6A253EB268}"/>
              </a:ext>
            </a:extLst>
          </p:cNvPr>
          <p:cNvGrpSpPr/>
          <p:nvPr/>
        </p:nvGrpSpPr>
        <p:grpSpPr>
          <a:xfrm>
            <a:off x="5462534" y="214797"/>
            <a:ext cx="4927560" cy="6458625"/>
            <a:chOff x="7264440" y="0"/>
            <a:chExt cx="4927560" cy="6458625"/>
          </a:xfrm>
        </p:grpSpPr>
        <p:pic>
          <p:nvPicPr>
            <p:cNvPr id="9" name="Picture 8">
              <a:extLst>
                <a:ext uri="{FF2B5EF4-FFF2-40B4-BE49-F238E27FC236}">
                  <a16:creationId xmlns:a16="http://schemas.microsoft.com/office/drawing/2014/main" id="{BBDB3E93-4E86-4F86-AAFA-694F0FE54B4D}"/>
                </a:ext>
              </a:extLst>
            </p:cNvPr>
            <p:cNvPicPr>
              <a:picLocks noChangeAspect="1"/>
            </p:cNvPicPr>
            <p:nvPr/>
          </p:nvPicPr>
          <p:blipFill>
            <a:blip r:embed="rId4"/>
            <a:stretch>
              <a:fillRect/>
            </a:stretch>
          </p:blipFill>
          <p:spPr>
            <a:xfrm>
              <a:off x="7264440" y="0"/>
              <a:ext cx="4927560" cy="5342965"/>
            </a:xfrm>
            <a:prstGeom prst="rect">
              <a:avLst/>
            </a:prstGeom>
          </p:spPr>
        </p:pic>
        <p:pic>
          <p:nvPicPr>
            <p:cNvPr id="11" name="Picture 10">
              <a:extLst>
                <a:ext uri="{FF2B5EF4-FFF2-40B4-BE49-F238E27FC236}">
                  <a16:creationId xmlns:a16="http://schemas.microsoft.com/office/drawing/2014/main" id="{EBC12D18-291C-48E0-9885-B5BA25C5076A}"/>
                </a:ext>
              </a:extLst>
            </p:cNvPr>
            <p:cNvPicPr>
              <a:picLocks noChangeAspect="1"/>
            </p:cNvPicPr>
            <p:nvPr/>
          </p:nvPicPr>
          <p:blipFill>
            <a:blip r:embed="rId5"/>
            <a:stretch>
              <a:fillRect/>
            </a:stretch>
          </p:blipFill>
          <p:spPr>
            <a:xfrm>
              <a:off x="7264440" y="5325358"/>
              <a:ext cx="4927560" cy="1133267"/>
            </a:xfrm>
            <a:prstGeom prst="rect">
              <a:avLst/>
            </a:prstGeom>
          </p:spPr>
        </p:pic>
      </p:grpSp>
    </p:spTree>
    <p:extLst>
      <p:ext uri="{BB962C8B-B14F-4D97-AF65-F5344CB8AC3E}">
        <p14:creationId xmlns:p14="http://schemas.microsoft.com/office/powerpoint/2010/main" val="883940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gray">
          <a:xfrm>
            <a:off x="7635241" y="2423513"/>
            <a:ext cx="4087450" cy="1415429"/>
          </a:xfrm>
        </p:spPr>
        <p:txBody>
          <a:bodyPr/>
          <a:lstStyle/>
          <a:p>
            <a:pPr algn="l"/>
            <a:r>
              <a:rPr lang="en-GB" b="0" i="0" dirty="0">
                <a:solidFill>
                  <a:srgbClr val="767676"/>
                </a:solidFill>
                <a:effectLst/>
                <a:latin typeface="Roboto" panose="020B0604020202020204" pitchFamily="2" charset="0"/>
              </a:rPr>
              <a:t> </a:t>
            </a:r>
            <a:endParaRPr lang="en-GB" b="0" i="0" dirty="0">
              <a:solidFill>
                <a:srgbClr val="444444"/>
              </a:solidFill>
              <a:effectLst/>
              <a:latin typeface="Roboto" panose="020B0604020202020204" pitchFamily="2" charset="0"/>
            </a:endParaRPr>
          </a:p>
        </p:txBody>
      </p:sp>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fld id="{B67B645E-C5E5-4727-B977-D372A0AA71D9}" type="slidenum">
              <a:rPr lang="en-US" smtClean="0"/>
              <a:pPr/>
              <a:t>11</a:t>
            </a:fld>
            <a:endParaRPr lang="en-US" dirty="0"/>
          </a:p>
        </p:txBody>
      </p:sp>
      <p:pic>
        <p:nvPicPr>
          <p:cNvPr id="7"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82592"/>
          <a:stretch/>
        </p:blipFill>
        <p:spPr bwMode="auto">
          <a:xfrm>
            <a:off x="10568012" y="5524204"/>
            <a:ext cx="1448936" cy="133379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2"/>
          <p:cNvSpPr txBox="1">
            <a:spLocks/>
          </p:cNvSpPr>
          <p:nvPr/>
        </p:nvSpPr>
        <p:spPr>
          <a:xfrm>
            <a:off x="249702" y="193316"/>
            <a:ext cx="6523883" cy="99763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pPr algn="l"/>
            <a:r>
              <a:rPr lang="en-GB" sz="4800" u="sng" dirty="0">
                <a:solidFill>
                  <a:schemeClr val="tx1"/>
                </a:solidFill>
              </a:rPr>
              <a:t>Mastering Number</a:t>
            </a:r>
            <a:endParaRPr lang="en-GB" dirty="0">
              <a:solidFill>
                <a:schemeClr val="tx1"/>
              </a:solidFill>
            </a:endParaRPr>
          </a:p>
        </p:txBody>
      </p:sp>
      <p:pic>
        <p:nvPicPr>
          <p:cNvPr id="1026" name="Picture 2" descr="About Us – Origin Maths Hub">
            <a:extLst>
              <a:ext uri="{FF2B5EF4-FFF2-40B4-BE49-F238E27FC236}">
                <a16:creationId xmlns:a16="http://schemas.microsoft.com/office/drawing/2014/main" id="{1FEDB990-0457-4276-8CCA-60725AF043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6311"/>
          <a:stretch/>
        </p:blipFill>
        <p:spPr bwMode="auto">
          <a:xfrm>
            <a:off x="7375377" y="935921"/>
            <a:ext cx="4607178" cy="14154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D01982D-3C50-4EB7-92CB-2738A06E7C4C}"/>
              </a:ext>
            </a:extLst>
          </p:cNvPr>
          <p:cNvSpPr txBox="1"/>
          <p:nvPr/>
        </p:nvSpPr>
        <p:spPr>
          <a:xfrm>
            <a:off x="469309" y="1335687"/>
            <a:ext cx="5353239" cy="2862322"/>
          </a:xfrm>
          <a:prstGeom prst="rect">
            <a:avLst/>
          </a:prstGeom>
          <a:noFill/>
        </p:spPr>
        <p:txBody>
          <a:bodyPr wrap="square">
            <a:spAutoFit/>
          </a:bodyPr>
          <a:lstStyle/>
          <a:p>
            <a:r>
              <a:rPr lang="en-US" b="0" i="0" dirty="0">
                <a:solidFill>
                  <a:srgbClr val="021639"/>
                </a:solidFill>
                <a:effectLst/>
                <a:latin typeface="DM Sans"/>
              </a:rPr>
              <a:t>We are using Mastering Number to strengthen children’s understanding of number and improve their fluency. Through short, regular sessions, </a:t>
            </a:r>
            <a:r>
              <a:rPr lang="en-US" dirty="0">
                <a:solidFill>
                  <a:srgbClr val="021639"/>
                </a:solidFill>
                <a:latin typeface="DM Sans"/>
              </a:rPr>
              <a:t>taught 4 times a week for 5-10 minutes and is in addition to maths lessons.</a:t>
            </a:r>
          </a:p>
          <a:p>
            <a:endParaRPr lang="en-US" b="0" i="0" dirty="0">
              <a:solidFill>
                <a:srgbClr val="021639"/>
              </a:solidFill>
              <a:effectLst/>
              <a:latin typeface="DM Sans"/>
            </a:endParaRPr>
          </a:p>
          <a:p>
            <a:r>
              <a:rPr lang="en-US" dirty="0">
                <a:solidFill>
                  <a:srgbClr val="021639"/>
                </a:solidFill>
                <a:latin typeface="DM Sans"/>
              </a:rPr>
              <a:t>C</a:t>
            </a:r>
            <a:r>
              <a:rPr lang="en-US" b="0" i="0" dirty="0">
                <a:solidFill>
                  <a:srgbClr val="021639"/>
                </a:solidFill>
                <a:effectLst/>
                <a:latin typeface="DM Sans"/>
              </a:rPr>
              <a:t>hildren practice key number facts and build confidence, accuracy and a deeper understanding of how numbers work. This gives them a strong foundation for success in maths.</a:t>
            </a:r>
          </a:p>
        </p:txBody>
      </p:sp>
      <p:pic>
        <p:nvPicPr>
          <p:cNvPr id="1028" name="Picture 4" descr="HE1367272 - Rekenrek Counting Frame from Hope Education | Hope">
            <a:extLst>
              <a:ext uri="{FF2B5EF4-FFF2-40B4-BE49-F238E27FC236}">
                <a16:creationId xmlns:a16="http://schemas.microsoft.com/office/drawing/2014/main" id="{16FF8016-DD9E-4BC7-81BC-142751F4AB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250" y="4616433"/>
            <a:ext cx="1677538" cy="16775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n Frames to Teach Number Sense">
            <a:extLst>
              <a:ext uri="{FF2B5EF4-FFF2-40B4-BE49-F238E27FC236}">
                <a16:creationId xmlns:a16="http://schemas.microsoft.com/office/drawing/2014/main" id="{F7BF3D56-ECDA-4514-89CD-59D61F50CC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734" y="4435861"/>
            <a:ext cx="2244772" cy="1949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719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gray">
          <a:xfrm>
            <a:off x="7635241" y="2423513"/>
            <a:ext cx="4087450" cy="1415429"/>
          </a:xfrm>
        </p:spPr>
        <p:txBody>
          <a:bodyPr/>
          <a:lstStyle/>
          <a:p>
            <a:pPr algn="l"/>
            <a:r>
              <a:rPr lang="en-GB" b="0" i="0" dirty="0">
                <a:solidFill>
                  <a:srgbClr val="767676"/>
                </a:solidFill>
                <a:effectLst/>
                <a:latin typeface="Roboto" panose="020B0604020202020204" pitchFamily="2" charset="0"/>
              </a:rPr>
              <a:t> </a:t>
            </a:r>
            <a:endParaRPr lang="en-GB" b="0" i="0" dirty="0">
              <a:solidFill>
                <a:srgbClr val="444444"/>
              </a:solidFill>
              <a:effectLst/>
              <a:latin typeface="Roboto" panose="020B0604020202020204" pitchFamily="2" charset="0"/>
            </a:endParaRPr>
          </a:p>
        </p:txBody>
      </p:sp>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fld id="{B67B645E-C5E5-4727-B977-D372A0AA71D9}" type="slidenum">
              <a:rPr lang="en-US" smtClean="0"/>
              <a:pPr/>
              <a:t>12</a:t>
            </a:fld>
            <a:endParaRPr lang="en-US" dirty="0"/>
          </a:p>
        </p:txBody>
      </p:sp>
      <p:pic>
        <p:nvPicPr>
          <p:cNvPr id="7"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82592"/>
          <a:stretch/>
        </p:blipFill>
        <p:spPr bwMode="auto">
          <a:xfrm>
            <a:off x="10568012" y="5524204"/>
            <a:ext cx="1448936" cy="133379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2"/>
          <p:cNvSpPr txBox="1">
            <a:spLocks/>
          </p:cNvSpPr>
          <p:nvPr/>
        </p:nvSpPr>
        <p:spPr>
          <a:xfrm>
            <a:off x="328114" y="489338"/>
            <a:ext cx="11081931" cy="432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pPr algn="l"/>
            <a:br>
              <a:rPr lang="en-GB" dirty="0"/>
            </a:br>
            <a:r>
              <a:rPr lang="en-GB" dirty="0">
                <a:solidFill>
                  <a:schemeClr val="tx1"/>
                </a:solidFill>
              </a:rPr>
              <a:t>Foundation Subjects</a:t>
            </a:r>
          </a:p>
        </p:txBody>
      </p:sp>
      <p:pic>
        <p:nvPicPr>
          <p:cNvPr id="2" name="Picture 1"/>
          <p:cNvPicPr>
            <a:picLocks noChangeAspect="1"/>
          </p:cNvPicPr>
          <p:nvPr/>
        </p:nvPicPr>
        <p:blipFill>
          <a:blip r:embed="rId4"/>
          <a:stretch>
            <a:fillRect/>
          </a:stretch>
        </p:blipFill>
        <p:spPr>
          <a:xfrm>
            <a:off x="9398045" y="261794"/>
            <a:ext cx="1894435" cy="1319088"/>
          </a:xfrm>
          <a:prstGeom prst="rect">
            <a:avLst/>
          </a:prstGeom>
        </p:spPr>
      </p:pic>
      <p:pic>
        <p:nvPicPr>
          <p:cNvPr id="3" name="Picture 2"/>
          <p:cNvPicPr>
            <a:picLocks noChangeAspect="1"/>
          </p:cNvPicPr>
          <p:nvPr/>
        </p:nvPicPr>
        <p:blipFill>
          <a:blip r:embed="rId5"/>
          <a:stretch>
            <a:fillRect/>
          </a:stretch>
        </p:blipFill>
        <p:spPr>
          <a:xfrm>
            <a:off x="6859768" y="1779889"/>
            <a:ext cx="5076554" cy="3559737"/>
          </a:xfrm>
          <a:prstGeom prst="rect">
            <a:avLst/>
          </a:prstGeom>
        </p:spPr>
      </p:pic>
      <p:sp>
        <p:nvSpPr>
          <p:cNvPr id="5" name="Rectangle 4"/>
          <p:cNvSpPr/>
          <p:nvPr/>
        </p:nvSpPr>
        <p:spPr>
          <a:xfrm>
            <a:off x="328114" y="1528432"/>
            <a:ext cx="5654675" cy="3539430"/>
          </a:xfrm>
          <a:prstGeom prst="rect">
            <a:avLst/>
          </a:prstGeom>
        </p:spPr>
        <p:txBody>
          <a:bodyPr wrap="square">
            <a:spAutoFit/>
          </a:bodyPr>
          <a:lstStyle/>
          <a:p>
            <a:pPr marL="342900" indent="-342900">
              <a:buFont typeface="Arial" panose="020B0604020202020204" pitchFamily="34" charset="0"/>
              <a:buChar char="•"/>
            </a:pPr>
            <a:r>
              <a:rPr lang="en-GB" sz="2800" dirty="0">
                <a:latin typeface="Calibri Light" panose="020F0302020204030204" pitchFamily="34" charset="0"/>
                <a:ea typeface="Calibri Light" panose="020F0302020204030204" pitchFamily="34" charset="0"/>
                <a:cs typeface="Calibri Light" panose="020F0302020204030204" pitchFamily="34" charset="0"/>
              </a:rPr>
              <a:t>You will find half termly information on Science, History, Geography, Art and D&amp;T on our webpage.</a:t>
            </a:r>
          </a:p>
          <a:p>
            <a:pPr marL="342900" indent="-342900">
              <a:buFont typeface="Arial" panose="020B0604020202020204" pitchFamily="34" charset="0"/>
              <a:buChar char="•"/>
            </a:pPr>
            <a:endParaRPr lang="en-GB" sz="28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2800" dirty="0">
                <a:latin typeface="Calibri Light" panose="020F0302020204030204" pitchFamily="34" charset="0"/>
                <a:ea typeface="Calibri Light" panose="020F0302020204030204" pitchFamily="34" charset="0"/>
                <a:cs typeface="Calibri Light" panose="020F0302020204030204" pitchFamily="34" charset="0"/>
              </a:rPr>
              <a:t>You will be able to read the knowledge organisers for each subject that we are doing for that half term. </a:t>
            </a:r>
          </a:p>
        </p:txBody>
      </p:sp>
    </p:spTree>
    <p:extLst>
      <p:ext uri="{BB962C8B-B14F-4D97-AF65-F5344CB8AC3E}">
        <p14:creationId xmlns:p14="http://schemas.microsoft.com/office/powerpoint/2010/main" val="173915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gray">
          <a:xfrm>
            <a:off x="7635241" y="2423513"/>
            <a:ext cx="4087450" cy="1415429"/>
          </a:xfrm>
        </p:spPr>
        <p:txBody>
          <a:bodyPr/>
          <a:lstStyle/>
          <a:p>
            <a:pPr algn="l"/>
            <a:r>
              <a:rPr lang="en-GB" b="0" i="0" dirty="0">
                <a:solidFill>
                  <a:srgbClr val="767676"/>
                </a:solidFill>
                <a:effectLst/>
                <a:latin typeface="Roboto" panose="020B0604020202020204" pitchFamily="2" charset="0"/>
              </a:rPr>
              <a:t> </a:t>
            </a:r>
            <a:endParaRPr lang="en-GB" b="0" i="0" dirty="0">
              <a:solidFill>
                <a:srgbClr val="444444"/>
              </a:solidFill>
              <a:effectLst/>
              <a:latin typeface="Roboto" panose="020B0604020202020204" pitchFamily="2" charset="0"/>
            </a:endParaRPr>
          </a:p>
        </p:txBody>
      </p:sp>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fld id="{B67B645E-C5E5-4727-B977-D372A0AA71D9}" type="slidenum">
              <a:rPr lang="en-US" smtClean="0"/>
              <a:pPr/>
              <a:t>13</a:t>
            </a:fld>
            <a:endParaRPr lang="en-US" dirty="0"/>
          </a:p>
        </p:txBody>
      </p:sp>
      <p:pic>
        <p:nvPicPr>
          <p:cNvPr id="7"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82592"/>
          <a:stretch/>
        </p:blipFill>
        <p:spPr bwMode="auto">
          <a:xfrm>
            <a:off x="10568012" y="5524204"/>
            <a:ext cx="1448936" cy="133379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2"/>
          <p:cNvSpPr txBox="1">
            <a:spLocks/>
          </p:cNvSpPr>
          <p:nvPr/>
        </p:nvSpPr>
        <p:spPr>
          <a:xfrm>
            <a:off x="210549" y="221639"/>
            <a:ext cx="11081931" cy="432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pPr algn="l"/>
            <a:br>
              <a:rPr lang="en-GB" dirty="0"/>
            </a:br>
            <a:r>
              <a:rPr lang="en-GB" sz="4000" dirty="0">
                <a:solidFill>
                  <a:schemeClr val="tx1"/>
                </a:solidFill>
              </a:rPr>
              <a:t>What can you do to help?</a:t>
            </a:r>
          </a:p>
        </p:txBody>
      </p:sp>
      <p:sp>
        <p:nvSpPr>
          <p:cNvPr id="6" name="Rectangle 5"/>
          <p:cNvSpPr/>
          <p:nvPr/>
        </p:nvSpPr>
        <p:spPr>
          <a:xfrm>
            <a:off x="141112" y="869069"/>
            <a:ext cx="6096000" cy="5724644"/>
          </a:xfrm>
          <a:prstGeom prst="rect">
            <a:avLst/>
          </a:prstGeom>
        </p:spPr>
        <p:txBody>
          <a:bodyPr>
            <a:spAutoFit/>
          </a:bodyPr>
          <a:lstStyle/>
          <a:p>
            <a:r>
              <a:rPr lang="en-GB" sz="2400" b="1" dirty="0"/>
              <a:t>Homework</a:t>
            </a:r>
            <a:r>
              <a:rPr lang="en-GB" b="1" dirty="0"/>
              <a:t> </a:t>
            </a:r>
          </a:p>
          <a:p>
            <a:endParaRPr lang="en-GB" b="1" dirty="0"/>
          </a:p>
          <a:p>
            <a:r>
              <a:rPr lang="en-GB" dirty="0"/>
              <a:t>Weekly maths and spelling activities will be set on a Friday and collected the following Friday. </a:t>
            </a:r>
          </a:p>
          <a:p>
            <a:endParaRPr lang="en-GB" dirty="0"/>
          </a:p>
          <a:p>
            <a:r>
              <a:rPr lang="en-GB" dirty="0"/>
              <a:t>Maths activities are either linked to our current learning in lessons or times tables.</a:t>
            </a:r>
          </a:p>
          <a:p>
            <a:endParaRPr lang="en-GB" dirty="0"/>
          </a:p>
          <a:p>
            <a:r>
              <a:rPr lang="en-GB" dirty="0"/>
              <a:t>Spelling activities will mirror our spelling rule for the week. The children will have 10 words to practise each week and be tested on 5 each Friday.</a:t>
            </a:r>
          </a:p>
          <a:p>
            <a:endParaRPr lang="en-GB" dirty="0"/>
          </a:p>
          <a:p>
            <a:r>
              <a:rPr lang="en-GB" dirty="0"/>
              <a:t>Read regularly with your child—anything from school books to newspapers—and ask questions about what they've read. We ask that as you should be reading at least 3 times a week.</a:t>
            </a:r>
          </a:p>
          <a:p>
            <a:endParaRPr lang="en-GB" dirty="0"/>
          </a:p>
          <a:p>
            <a:r>
              <a:rPr lang="en-GB" dirty="0"/>
              <a:t>Practise phonics by revisiting familiar sounds in books to build fluency and confidence.</a:t>
            </a:r>
          </a:p>
          <a:p>
            <a:endParaRPr lang="en-GB" dirty="0"/>
          </a:p>
          <a:p>
            <a:endParaRPr lang="en-GB" dirty="0"/>
          </a:p>
        </p:txBody>
      </p:sp>
      <p:sp>
        <p:nvSpPr>
          <p:cNvPr id="10" name="Subtitle 3">
            <a:extLst>
              <a:ext uri="{FF2B5EF4-FFF2-40B4-BE49-F238E27FC236}">
                <a16:creationId xmlns:a16="http://schemas.microsoft.com/office/drawing/2014/main" id="{8E41F722-BA6E-4DCA-864E-876ECDFB5336}"/>
              </a:ext>
            </a:extLst>
          </p:cNvPr>
          <p:cNvSpPr txBox="1">
            <a:spLocks/>
          </p:cNvSpPr>
          <p:nvPr/>
        </p:nvSpPr>
        <p:spPr bwMode="gray">
          <a:xfrm>
            <a:off x="8832321" y="2443514"/>
            <a:ext cx="4087450" cy="1415429"/>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rgbClr val="767676"/>
                </a:solidFill>
                <a:latin typeface="Roboto" panose="020B0604020202020204" pitchFamily="2" charset="0"/>
              </a:rPr>
              <a:t> </a:t>
            </a:r>
            <a:endParaRPr lang="en-GB" dirty="0">
              <a:solidFill>
                <a:srgbClr val="444444"/>
              </a:solidFill>
              <a:latin typeface="Roboto" panose="020B0604020202020204" pitchFamily="2" charset="0"/>
            </a:endParaRPr>
          </a:p>
        </p:txBody>
      </p:sp>
      <p:sp>
        <p:nvSpPr>
          <p:cNvPr id="11" name="Slide Number Placeholder 24">
            <a:extLst>
              <a:ext uri="{FF2B5EF4-FFF2-40B4-BE49-F238E27FC236}">
                <a16:creationId xmlns:a16="http://schemas.microsoft.com/office/drawing/2014/main" id="{247BA36B-90FB-47C0-BAF0-6F1E2FA5C763}"/>
              </a:ext>
            </a:extLst>
          </p:cNvPr>
          <p:cNvSpPr txBox="1">
            <a:spLocks/>
          </p:cNvSpPr>
          <p:nvPr/>
        </p:nvSpPr>
        <p:spPr>
          <a:xfrm>
            <a:off x="12926028" y="6405423"/>
            <a:ext cx="288000" cy="288000"/>
          </a:xfrm>
          <a:prstGeom prst="ellipse">
            <a:avLst/>
          </a:prstGeom>
          <a:solidFill>
            <a:schemeClr val="tx1"/>
          </a:solidFill>
        </p:spPr>
        <p:txBody>
          <a:bodyPr lIns="0" tIns="0" rIns="0" bIns="0" anchor="ctr"/>
          <a:lstStyle>
            <a:defPPr>
              <a:defRPr lang="en-US"/>
            </a:defPPr>
            <a:lvl1pPr marL="0" algn="ctr" defTabSz="914400" rtl="0" eaLnBrk="1" latinLnBrk="0" hangingPunct="1">
              <a:defRPr lang="en-ZA"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7B645E-C5E5-4727-B977-D372A0AA71D9}" type="slidenum">
              <a:rPr lang="en-US" smtClean="0"/>
              <a:pPr/>
              <a:t>13</a:t>
            </a:fld>
            <a:endParaRPr lang="en-US" dirty="0"/>
          </a:p>
        </p:txBody>
      </p:sp>
      <p:pic>
        <p:nvPicPr>
          <p:cNvPr id="14" name="Picture 13"/>
          <p:cNvPicPr>
            <a:picLocks noChangeAspect="1"/>
          </p:cNvPicPr>
          <p:nvPr/>
        </p:nvPicPr>
        <p:blipFill>
          <a:blip r:embed="rId4"/>
          <a:stretch>
            <a:fillRect/>
          </a:stretch>
        </p:blipFill>
        <p:spPr>
          <a:xfrm>
            <a:off x="7535818" y="2786898"/>
            <a:ext cx="2528785" cy="899854"/>
          </a:xfrm>
          <a:prstGeom prst="rect">
            <a:avLst/>
          </a:prstGeom>
        </p:spPr>
      </p:pic>
      <p:pic>
        <p:nvPicPr>
          <p:cNvPr id="15" name="Picture 14"/>
          <p:cNvPicPr>
            <a:picLocks noChangeAspect="1"/>
          </p:cNvPicPr>
          <p:nvPr/>
        </p:nvPicPr>
        <p:blipFill>
          <a:blip r:embed="rId5"/>
          <a:stretch>
            <a:fillRect/>
          </a:stretch>
        </p:blipFill>
        <p:spPr>
          <a:xfrm>
            <a:off x="6921702" y="3835771"/>
            <a:ext cx="2387168" cy="1258689"/>
          </a:xfrm>
          <a:prstGeom prst="rect">
            <a:avLst/>
          </a:prstGeom>
        </p:spPr>
      </p:pic>
      <p:pic>
        <p:nvPicPr>
          <p:cNvPr id="16" name="Picture 15"/>
          <p:cNvPicPr>
            <a:picLocks noChangeAspect="1"/>
          </p:cNvPicPr>
          <p:nvPr/>
        </p:nvPicPr>
        <p:blipFill>
          <a:blip r:embed="rId6"/>
          <a:stretch>
            <a:fillRect/>
          </a:stretch>
        </p:blipFill>
        <p:spPr>
          <a:xfrm>
            <a:off x="8186095" y="1546892"/>
            <a:ext cx="2716356" cy="1052664"/>
          </a:xfrm>
          <a:prstGeom prst="rect">
            <a:avLst/>
          </a:prstGeom>
        </p:spPr>
      </p:pic>
      <p:pic>
        <p:nvPicPr>
          <p:cNvPr id="17" name="Picture 16"/>
          <p:cNvPicPr>
            <a:picLocks noChangeAspect="1"/>
          </p:cNvPicPr>
          <p:nvPr/>
        </p:nvPicPr>
        <p:blipFill>
          <a:blip r:embed="rId7"/>
          <a:stretch>
            <a:fillRect/>
          </a:stretch>
        </p:blipFill>
        <p:spPr>
          <a:xfrm>
            <a:off x="7905561" y="5290024"/>
            <a:ext cx="1927020" cy="1258689"/>
          </a:xfrm>
          <a:prstGeom prst="rect">
            <a:avLst/>
          </a:prstGeom>
        </p:spPr>
      </p:pic>
      <p:pic>
        <p:nvPicPr>
          <p:cNvPr id="18" name="Picture 17"/>
          <p:cNvPicPr>
            <a:picLocks noChangeAspect="1"/>
          </p:cNvPicPr>
          <p:nvPr/>
        </p:nvPicPr>
        <p:blipFill>
          <a:blip r:embed="rId8"/>
          <a:stretch>
            <a:fillRect/>
          </a:stretch>
        </p:blipFill>
        <p:spPr>
          <a:xfrm>
            <a:off x="8908174" y="143684"/>
            <a:ext cx="3283826" cy="1192633"/>
          </a:xfrm>
          <a:prstGeom prst="rect">
            <a:avLst/>
          </a:prstGeom>
        </p:spPr>
      </p:pic>
      <p:pic>
        <p:nvPicPr>
          <p:cNvPr id="19" name="Picture 18">
            <a:extLst>
              <a:ext uri="{FF2B5EF4-FFF2-40B4-BE49-F238E27FC236}">
                <a16:creationId xmlns:a16="http://schemas.microsoft.com/office/drawing/2014/main" id="{33B75E25-4F49-4388-B461-5F0B94006148}"/>
              </a:ext>
            </a:extLst>
          </p:cNvPr>
          <p:cNvPicPr>
            <a:picLocks noChangeAspect="1"/>
          </p:cNvPicPr>
          <p:nvPr/>
        </p:nvPicPr>
        <p:blipFill>
          <a:blip r:embed="rId9"/>
          <a:stretch>
            <a:fillRect/>
          </a:stretch>
        </p:blipFill>
        <p:spPr>
          <a:xfrm>
            <a:off x="10286525" y="4178873"/>
            <a:ext cx="1747975" cy="2650660"/>
          </a:xfrm>
          <a:prstGeom prst="rect">
            <a:avLst/>
          </a:prstGeom>
        </p:spPr>
      </p:pic>
    </p:spTree>
    <p:extLst>
      <p:ext uri="{BB962C8B-B14F-4D97-AF65-F5344CB8AC3E}">
        <p14:creationId xmlns:p14="http://schemas.microsoft.com/office/powerpoint/2010/main" val="2022425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D9D72-0882-4041-9DDE-45FC62231AC9}"/>
              </a:ext>
            </a:extLst>
          </p:cNvPr>
          <p:cNvSpPr>
            <a:spLocks noGrp="1"/>
          </p:cNvSpPr>
          <p:nvPr>
            <p:ph type="title"/>
          </p:nvPr>
        </p:nvSpPr>
        <p:spPr>
          <a:xfrm>
            <a:off x="224818" y="313219"/>
            <a:ext cx="7142633" cy="2078699"/>
          </a:xfrm>
        </p:spPr>
        <p:txBody>
          <a:bodyPr/>
          <a:lstStyle/>
          <a:p>
            <a:pPr algn="l"/>
            <a:r>
              <a:rPr lang="en-GB" dirty="0"/>
              <a:t>Assessment </a:t>
            </a:r>
            <a:br>
              <a:rPr lang="en-GB" dirty="0"/>
            </a:br>
            <a:br>
              <a:rPr lang="en-GB" dirty="0"/>
            </a:br>
            <a:endParaRPr lang="en-GB" dirty="0"/>
          </a:p>
        </p:txBody>
      </p:sp>
      <p:sp>
        <p:nvSpPr>
          <p:cNvPr id="3" name="Slide Number Placeholder 2">
            <a:extLst>
              <a:ext uri="{FF2B5EF4-FFF2-40B4-BE49-F238E27FC236}">
                <a16:creationId xmlns:a16="http://schemas.microsoft.com/office/drawing/2014/main" id="{93B38B14-0915-407C-AF7F-A3DD295DBCC0}"/>
              </a:ext>
            </a:extLst>
          </p:cNvPr>
          <p:cNvSpPr>
            <a:spLocks noGrp="1"/>
          </p:cNvSpPr>
          <p:nvPr>
            <p:ph type="sldNum" sz="quarter" idx="11"/>
          </p:nvPr>
        </p:nvSpPr>
        <p:spPr/>
        <p:txBody>
          <a:bodyPr/>
          <a:lstStyle/>
          <a:p>
            <a:fld id="{B67B645E-C5E5-4727-B977-D372A0AA71D9}" type="slidenum">
              <a:rPr lang="en-US" noProof="0" smtClean="0"/>
              <a:pPr/>
              <a:t>14</a:t>
            </a:fld>
            <a:endParaRPr lang="en-US" noProof="0"/>
          </a:p>
        </p:txBody>
      </p:sp>
      <p:pic>
        <p:nvPicPr>
          <p:cNvPr id="8" name="Picture 7">
            <a:extLst>
              <a:ext uri="{FF2B5EF4-FFF2-40B4-BE49-F238E27FC236}">
                <a16:creationId xmlns:a16="http://schemas.microsoft.com/office/drawing/2014/main" id="{B7C27E29-8A09-4753-B23C-906F35FAE4BD}"/>
              </a:ext>
            </a:extLst>
          </p:cNvPr>
          <p:cNvPicPr>
            <a:picLocks noChangeAspect="1"/>
          </p:cNvPicPr>
          <p:nvPr/>
        </p:nvPicPr>
        <p:blipFill>
          <a:blip r:embed="rId2"/>
          <a:stretch>
            <a:fillRect/>
          </a:stretch>
        </p:blipFill>
        <p:spPr>
          <a:xfrm>
            <a:off x="10654244" y="5760625"/>
            <a:ext cx="1322947" cy="1097375"/>
          </a:xfrm>
          <a:prstGeom prst="rect">
            <a:avLst/>
          </a:prstGeom>
        </p:spPr>
      </p:pic>
      <p:sp>
        <p:nvSpPr>
          <p:cNvPr id="9" name="Rectangle 8"/>
          <p:cNvSpPr/>
          <p:nvPr/>
        </p:nvSpPr>
        <p:spPr>
          <a:xfrm>
            <a:off x="386458" y="1739764"/>
            <a:ext cx="10929259" cy="3816429"/>
          </a:xfrm>
          <a:prstGeom prst="rect">
            <a:avLst/>
          </a:prstGeom>
        </p:spPr>
        <p:txBody>
          <a:bodyPr wrap="square">
            <a:spAutoFit/>
          </a:bodyPr>
          <a:lstStyle/>
          <a:p>
            <a:endParaRPr lang="en-GB" sz="2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2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We have assessment points at the end of each of three terms (Reading fluency, reading comprehension, maths arithmetic and reasoning/problem solving and </a:t>
            </a:r>
            <a:r>
              <a:rPr lang="en-GB" sz="2200" dirty="0" err="1">
                <a:solidFill>
                  <a:schemeClr val="bg1"/>
                </a:solidFill>
                <a:latin typeface="Calibri Light" panose="020F0302020204030204" pitchFamily="34" charset="0"/>
                <a:ea typeface="Calibri Light" panose="020F0302020204030204" pitchFamily="34" charset="0"/>
                <a:cs typeface="Calibri Light" panose="020F0302020204030204" pitchFamily="34" charset="0"/>
              </a:rPr>
              <a:t>SPaG</a:t>
            </a:r>
            <a:r>
              <a:rPr lang="en-GB" sz="2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a:t>
            </a:r>
          </a:p>
          <a:p>
            <a:pPr marL="342900" indent="-342900">
              <a:buFont typeface="Arial" panose="020B0604020202020204" pitchFamily="34" charset="0"/>
              <a:buChar char="•"/>
            </a:pPr>
            <a:endParaRPr lang="en-GB" sz="2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2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These will be kept low key as part of everyday activities, alongside continual teacher assessment.</a:t>
            </a:r>
          </a:p>
          <a:p>
            <a:endParaRPr lang="en-GB" sz="2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2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These assessments are used to support teacher assessments, supporting the tracking of progress and end of the year assessments.</a:t>
            </a:r>
          </a:p>
          <a:p>
            <a:endParaRPr lang="en-GB" sz="2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2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If your child is resitting the Phonics screening check, it usually takes place in June.</a:t>
            </a:r>
          </a:p>
        </p:txBody>
      </p:sp>
    </p:spTree>
    <p:extLst>
      <p:ext uri="{BB962C8B-B14F-4D97-AF65-F5344CB8AC3E}">
        <p14:creationId xmlns:p14="http://schemas.microsoft.com/office/powerpoint/2010/main" val="2862691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a:xfrm>
            <a:off x="5061284" y="565294"/>
            <a:ext cx="6575140" cy="2078699"/>
          </a:xfrm>
        </p:spPr>
        <p:txBody>
          <a:bodyPr/>
          <a:lstStyle/>
          <a:p>
            <a:r>
              <a:rPr lang="en-US" dirty="0"/>
              <a:t>The Mossley Way</a:t>
            </a:r>
          </a:p>
        </p:txBody>
      </p:sp>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11"/>
          </p:nvPr>
        </p:nvSpPr>
        <p:spPr/>
        <p:txBody>
          <a:bodyPr/>
          <a:lstStyle/>
          <a:p>
            <a:fld id="{B67B645E-C5E5-4727-B977-D372A0AA71D9}" type="slidenum">
              <a:rPr lang="en-US" smtClean="0"/>
              <a:pPr/>
              <a:t>15</a:t>
            </a:fld>
            <a:endParaRPr lang="en-US" dirty="0"/>
          </a:p>
        </p:txBody>
      </p:sp>
      <p:pic>
        <p:nvPicPr>
          <p:cNvPr id="16"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82592"/>
          <a:stretch/>
        </p:blipFill>
        <p:spPr bwMode="auto">
          <a:xfrm>
            <a:off x="10568012" y="5524204"/>
            <a:ext cx="1160936" cy="13337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8324" y="428178"/>
            <a:ext cx="4632960" cy="5632311"/>
          </a:xfrm>
          <a:prstGeom prst="rect">
            <a:avLst/>
          </a:prstGeom>
        </p:spPr>
        <p:txBody>
          <a:bodyPr wrap="square">
            <a:spAutoFit/>
          </a:bodyPr>
          <a:lstStyle/>
          <a:p>
            <a:pPr marL="342900" indent="-342900">
              <a:buFont typeface="Arial" panose="020B0604020202020204" pitchFamily="34" charset="0"/>
              <a:buChar char="•"/>
            </a:pPr>
            <a:r>
              <a:rPr lang="en-GB" altLang="en-US" sz="2400" dirty="0">
                <a:solidFill>
                  <a:schemeClr val="bg1"/>
                </a:solidFill>
              </a:rPr>
              <a:t>Underpinned by the behaviour principles and our Christian values.</a:t>
            </a:r>
          </a:p>
          <a:p>
            <a:pPr marL="342900" indent="-342900">
              <a:buFont typeface="Arial" panose="020B0604020202020204" pitchFamily="34" charset="0"/>
              <a:buChar char="•"/>
            </a:pPr>
            <a:endParaRPr lang="en-GB" altLang="en-US" sz="2400" dirty="0">
              <a:solidFill>
                <a:schemeClr val="bg1"/>
              </a:solidFill>
            </a:endParaRPr>
          </a:p>
          <a:p>
            <a:pPr marL="342900" indent="-342900">
              <a:buFont typeface="Arial" panose="020B0604020202020204" pitchFamily="34" charset="0"/>
              <a:buChar char="•"/>
            </a:pPr>
            <a:r>
              <a:rPr lang="en-GB" altLang="en-US" sz="2400" dirty="0">
                <a:solidFill>
                  <a:schemeClr val="bg1"/>
                </a:solidFill>
              </a:rPr>
              <a:t>Will offer consistency for all children.</a:t>
            </a:r>
          </a:p>
          <a:p>
            <a:pPr marL="342900" indent="-342900">
              <a:buFont typeface="Arial" panose="020B0604020202020204" pitchFamily="34" charset="0"/>
              <a:buChar char="•"/>
            </a:pPr>
            <a:endParaRPr lang="en-GB" altLang="en-US" sz="2400" dirty="0">
              <a:solidFill>
                <a:schemeClr val="bg1"/>
              </a:solidFill>
            </a:endParaRPr>
          </a:p>
          <a:p>
            <a:pPr marL="342900" indent="-342900">
              <a:buFont typeface="Arial" panose="020B0604020202020204" pitchFamily="34" charset="0"/>
              <a:buChar char="•"/>
            </a:pPr>
            <a:r>
              <a:rPr lang="en-GB" altLang="en-US" sz="2400" dirty="0">
                <a:solidFill>
                  <a:schemeClr val="bg1"/>
                </a:solidFill>
              </a:rPr>
              <a:t>Support children in feeling proud to be a part of the Mossley family.</a:t>
            </a:r>
          </a:p>
          <a:p>
            <a:pPr marL="342900" indent="-342900">
              <a:buFont typeface="Arial" panose="020B0604020202020204" pitchFamily="34" charset="0"/>
              <a:buChar char="•"/>
            </a:pPr>
            <a:endParaRPr lang="en-GB" altLang="en-US" sz="2400" dirty="0">
              <a:solidFill>
                <a:schemeClr val="bg1"/>
              </a:solidFill>
            </a:endParaRPr>
          </a:p>
          <a:p>
            <a:pPr marL="342900" indent="-342900">
              <a:buFont typeface="Arial" panose="020B0604020202020204" pitchFamily="34" charset="0"/>
              <a:buChar char="•"/>
            </a:pPr>
            <a:r>
              <a:rPr lang="en-GB" altLang="en-US" sz="2400" dirty="0">
                <a:solidFill>
                  <a:schemeClr val="bg1"/>
                </a:solidFill>
              </a:rPr>
              <a:t>Lifelong learning and preparation for the wider world.</a:t>
            </a:r>
          </a:p>
          <a:p>
            <a:pPr marL="342900" indent="-342900">
              <a:buFont typeface="Arial" panose="020B0604020202020204" pitchFamily="34" charset="0"/>
              <a:buChar char="•"/>
            </a:pPr>
            <a:endParaRPr lang="en-GB" altLang="en-US" sz="2400" dirty="0">
              <a:solidFill>
                <a:schemeClr val="bg1"/>
              </a:solidFill>
            </a:endParaRPr>
          </a:p>
          <a:p>
            <a:pPr marL="342900" indent="-342900">
              <a:buFont typeface="Arial" panose="020B0604020202020204" pitchFamily="34" charset="0"/>
              <a:buChar char="•"/>
            </a:pPr>
            <a:r>
              <a:rPr lang="en-GB" altLang="en-US" sz="2400" dirty="0">
                <a:solidFill>
                  <a:schemeClr val="bg1"/>
                </a:solidFill>
              </a:rPr>
              <a:t>Maximise learning time.</a:t>
            </a:r>
          </a:p>
        </p:txBody>
      </p:sp>
      <p:sp>
        <p:nvSpPr>
          <p:cNvPr id="6" name="TextBox 5">
            <a:extLst>
              <a:ext uri="{FF2B5EF4-FFF2-40B4-BE49-F238E27FC236}">
                <a16:creationId xmlns:a16="http://schemas.microsoft.com/office/drawing/2014/main" id="{801FA514-A483-4163-A1A5-F81244904805}"/>
              </a:ext>
            </a:extLst>
          </p:cNvPr>
          <p:cNvSpPr txBox="1"/>
          <p:nvPr/>
        </p:nvSpPr>
        <p:spPr>
          <a:xfrm>
            <a:off x="7003406" y="2550555"/>
            <a:ext cx="4779899" cy="3046988"/>
          </a:xfrm>
          <a:prstGeom prst="rect">
            <a:avLst/>
          </a:prstGeom>
          <a:noFill/>
        </p:spPr>
        <p:txBody>
          <a:bodyPr wrap="none" rtlCol="0">
            <a:spAutoFit/>
          </a:bodyPr>
          <a:lstStyle/>
          <a:p>
            <a:pPr algn="ctr"/>
            <a:r>
              <a:rPr lang="en-GB" sz="3200" b="1" dirty="0">
                <a:solidFill>
                  <a:schemeClr val="bg1"/>
                </a:solidFill>
              </a:rPr>
              <a:t>Our Behaviour Principles</a:t>
            </a:r>
          </a:p>
          <a:p>
            <a:pPr marL="514350" indent="-514350" algn="ctr">
              <a:buFont typeface="+mj-lt"/>
              <a:buAutoNum type="arabicPeriod"/>
            </a:pPr>
            <a:r>
              <a:rPr lang="en-GB" sz="3200" b="1" dirty="0">
                <a:solidFill>
                  <a:schemeClr val="bg1"/>
                </a:solidFill>
              </a:rPr>
              <a:t>Be kind and considerate</a:t>
            </a:r>
          </a:p>
          <a:p>
            <a:pPr marL="514350" indent="-514350" algn="ctr">
              <a:buFont typeface="+mj-lt"/>
              <a:buAutoNum type="arabicPeriod"/>
            </a:pPr>
            <a:r>
              <a:rPr lang="en-GB" sz="3200" b="1" dirty="0">
                <a:solidFill>
                  <a:schemeClr val="bg1"/>
                </a:solidFill>
              </a:rPr>
              <a:t>Be respectful</a:t>
            </a:r>
          </a:p>
          <a:p>
            <a:pPr marL="514350" indent="-514350" algn="ctr">
              <a:buFont typeface="+mj-lt"/>
              <a:buAutoNum type="arabicPeriod"/>
            </a:pPr>
            <a:r>
              <a:rPr lang="en-GB" sz="3200" b="1" dirty="0">
                <a:solidFill>
                  <a:schemeClr val="bg1"/>
                </a:solidFill>
              </a:rPr>
              <a:t>Be resilient</a:t>
            </a:r>
          </a:p>
          <a:p>
            <a:pPr marL="514350" indent="-514350" algn="ctr">
              <a:buFont typeface="+mj-lt"/>
              <a:buAutoNum type="arabicPeriod"/>
            </a:pPr>
            <a:r>
              <a:rPr lang="en-GB" sz="3200" b="1" dirty="0">
                <a:solidFill>
                  <a:schemeClr val="bg1"/>
                </a:solidFill>
              </a:rPr>
              <a:t>Be honest</a:t>
            </a:r>
          </a:p>
          <a:p>
            <a:pPr marL="514350" indent="-514350" algn="ctr">
              <a:buFont typeface="+mj-lt"/>
              <a:buAutoNum type="arabicPeriod"/>
            </a:pPr>
            <a:r>
              <a:rPr lang="en-GB" sz="3200" b="1" dirty="0">
                <a:solidFill>
                  <a:schemeClr val="bg1"/>
                </a:solidFill>
              </a:rPr>
              <a:t>Be helpful</a:t>
            </a:r>
          </a:p>
        </p:txBody>
      </p:sp>
    </p:spTree>
    <p:extLst>
      <p:ext uri="{BB962C8B-B14F-4D97-AF65-F5344CB8AC3E}">
        <p14:creationId xmlns:p14="http://schemas.microsoft.com/office/powerpoint/2010/main" val="3335938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11"/>
          </p:nvPr>
        </p:nvSpPr>
        <p:spPr/>
        <p:txBody>
          <a:bodyPr/>
          <a:lstStyle/>
          <a:p>
            <a:fld id="{B67B645E-C5E5-4727-B977-D372A0AA71D9}" type="slidenum">
              <a:rPr lang="en-US" smtClean="0"/>
              <a:pPr/>
              <a:t>16</a:t>
            </a:fld>
            <a:endParaRPr lang="en-US" dirty="0"/>
          </a:p>
        </p:txBody>
      </p:sp>
      <p:pic>
        <p:nvPicPr>
          <p:cNvPr id="16"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82592"/>
          <a:stretch/>
        </p:blipFill>
        <p:spPr bwMode="auto">
          <a:xfrm>
            <a:off x="10568012" y="5524204"/>
            <a:ext cx="1160936" cy="13337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0297" y="556749"/>
            <a:ext cx="6096000" cy="5355312"/>
          </a:xfrm>
          <a:prstGeom prst="rect">
            <a:avLst/>
          </a:prstGeom>
        </p:spPr>
        <p:txBody>
          <a:bodyPr>
            <a:spAutoFit/>
          </a:bodyPr>
          <a:lstStyle/>
          <a:p>
            <a:r>
              <a:rPr lang="en-GB"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Behaviour</a:t>
            </a:r>
          </a:p>
          <a:p>
            <a:endParaRPr lang="en-GB"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Children are involved in making class rules to ensure that everyone understands how we behave at </a:t>
            </a:r>
            <a:r>
              <a:rPr lang="en-GB" dirty="0" err="1">
                <a:solidFill>
                  <a:schemeClr val="bg1"/>
                </a:solidFill>
                <a:latin typeface="Calibri Light" panose="020F0302020204030204" pitchFamily="34" charset="0"/>
                <a:ea typeface="Calibri Light" panose="020F0302020204030204" pitchFamily="34" charset="0"/>
                <a:cs typeface="Calibri Light" panose="020F0302020204030204" pitchFamily="34" charset="0"/>
              </a:rPr>
              <a:t>Mossley</a:t>
            </a:r>
            <a:r>
              <a:rPr lang="en-GB"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a:t>
            </a:r>
          </a:p>
          <a:p>
            <a:endParaRPr lang="en-GB"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If any issues arise that we need to discuss with you then you will be contacted. The behaviour policy is on the website.</a:t>
            </a:r>
          </a:p>
          <a:p>
            <a:pPr marL="285750" indent="-285750">
              <a:buFont typeface="Arial" panose="020B0604020202020204" pitchFamily="34" charset="0"/>
              <a:buChar char="•"/>
            </a:pPr>
            <a:endParaRPr lang="en-GB" dirty="0">
              <a:solidFill>
                <a:schemeClr val="bg1"/>
              </a:solidFill>
              <a:latin typeface="HfW precursive bold" panose="00000500000000000000" pitchFamily="2" charset="0"/>
            </a:endParaRPr>
          </a:p>
          <a:p>
            <a:pPr marL="285750" indent="-285750">
              <a:buFont typeface="Arial" panose="020B0604020202020204" pitchFamily="34" charset="0"/>
              <a:buChar char="•"/>
            </a:pPr>
            <a:endParaRPr lang="en-GB"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r>
              <a:rPr lang="en-GB"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Expectations</a:t>
            </a:r>
          </a:p>
          <a:p>
            <a:endParaRPr lang="en-GB"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All clothing and belongings to be clearly named </a:t>
            </a:r>
            <a:r>
              <a:rPr lang="en-GB" dirty="0" err="1">
                <a:solidFill>
                  <a:schemeClr val="bg1"/>
                </a:solidFill>
                <a:latin typeface="Calibri Light" panose="020F0302020204030204" pitchFamily="34" charset="0"/>
                <a:ea typeface="Calibri Light" panose="020F0302020204030204" pitchFamily="34" charset="0"/>
                <a:cs typeface="Calibri Light" panose="020F0302020204030204" pitchFamily="34" charset="0"/>
              </a:rPr>
              <a:t>eg</a:t>
            </a:r>
            <a:r>
              <a:rPr lang="en-GB"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 lunchbox, snack boxes, water bottles, caps.</a:t>
            </a:r>
          </a:p>
          <a:p>
            <a:endParaRPr lang="en-GB"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Children to come into school in the correct uniform </a:t>
            </a:r>
            <a:r>
              <a:rPr lang="en-GB" dirty="0" err="1">
                <a:solidFill>
                  <a:schemeClr val="bg1"/>
                </a:solidFill>
                <a:latin typeface="Calibri Light" panose="020F0302020204030204" pitchFamily="34" charset="0"/>
                <a:ea typeface="Calibri Light" panose="020F0302020204030204" pitchFamily="34" charset="0"/>
                <a:cs typeface="Calibri Light" panose="020F0302020204030204" pitchFamily="34" charset="0"/>
              </a:rPr>
              <a:t>eg</a:t>
            </a:r>
            <a:r>
              <a:rPr lang="en-GB"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 only trainers on PE days. Jewellery should not be worn, apart from small stud earrings, but please remove on PE days or tape over if can’t be taken out. Hair to be tied up if longer than shoulder length. </a:t>
            </a:r>
          </a:p>
        </p:txBody>
      </p:sp>
      <p:pic>
        <p:nvPicPr>
          <p:cNvPr id="4" name="Picture 3" descr="A screenshot of a cell phone&#10;&#10;Description automatically generated">
            <a:extLst>
              <a:ext uri="{FF2B5EF4-FFF2-40B4-BE49-F238E27FC236}">
                <a16:creationId xmlns:a16="http://schemas.microsoft.com/office/drawing/2014/main" id="{92C45B8C-C913-F531-812E-3A5B41CE002D}"/>
              </a:ext>
            </a:extLst>
          </p:cNvPr>
          <p:cNvPicPr>
            <a:picLocks noChangeAspect="1"/>
          </p:cNvPicPr>
          <p:nvPr/>
        </p:nvPicPr>
        <p:blipFill>
          <a:blip r:embed="rId4"/>
          <a:stretch>
            <a:fillRect/>
          </a:stretch>
        </p:blipFill>
        <p:spPr>
          <a:xfrm>
            <a:off x="7133281" y="963863"/>
            <a:ext cx="3708400" cy="4394200"/>
          </a:xfrm>
          <a:prstGeom prst="rect">
            <a:avLst/>
          </a:prstGeom>
        </p:spPr>
      </p:pic>
    </p:spTree>
    <p:extLst>
      <p:ext uri="{BB962C8B-B14F-4D97-AF65-F5344CB8AC3E}">
        <p14:creationId xmlns:p14="http://schemas.microsoft.com/office/powerpoint/2010/main" val="3113318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8753" y="2009482"/>
            <a:ext cx="4867815" cy="2078699"/>
          </a:xfrm>
        </p:spPr>
        <p:txBody>
          <a:bodyPr/>
          <a:lstStyle/>
          <a:p>
            <a:r>
              <a:rPr lang="en-GB" dirty="0"/>
              <a:t>Mossley Missions</a:t>
            </a:r>
          </a:p>
        </p:txBody>
      </p:sp>
      <p:pic>
        <p:nvPicPr>
          <p:cNvPr id="9" name="Picture 8"/>
          <p:cNvPicPr>
            <a:picLocks noChangeAspect="1"/>
          </p:cNvPicPr>
          <p:nvPr/>
        </p:nvPicPr>
        <p:blipFill>
          <a:blip r:embed="rId2"/>
          <a:stretch>
            <a:fillRect/>
          </a:stretch>
        </p:blipFill>
        <p:spPr>
          <a:xfrm>
            <a:off x="10659435" y="5555642"/>
            <a:ext cx="1444877" cy="1335140"/>
          </a:xfrm>
          <a:prstGeom prst="rect">
            <a:avLst/>
          </a:prstGeom>
        </p:spPr>
      </p:pic>
      <p:sp>
        <p:nvSpPr>
          <p:cNvPr id="10" name="TextBox 9">
            <a:extLst>
              <a:ext uri="{FF2B5EF4-FFF2-40B4-BE49-F238E27FC236}">
                <a16:creationId xmlns:a16="http://schemas.microsoft.com/office/drawing/2014/main" id="{BADB9A1E-463E-8E23-4A01-96D778C345A4}"/>
              </a:ext>
            </a:extLst>
          </p:cNvPr>
          <p:cNvSpPr txBox="1"/>
          <p:nvPr/>
        </p:nvSpPr>
        <p:spPr>
          <a:xfrm>
            <a:off x="258017" y="734818"/>
            <a:ext cx="5703513" cy="5016758"/>
          </a:xfrm>
          <a:prstGeom prst="rect">
            <a:avLst/>
          </a:prstGeom>
          <a:noFill/>
        </p:spPr>
        <p:txBody>
          <a:bodyPr wrap="square">
            <a:spAutoFit/>
          </a:bodyPr>
          <a:lstStyle/>
          <a:p>
            <a:r>
              <a:rPr lang="en-GB" sz="2000" dirty="0">
                <a:solidFill>
                  <a:schemeClr val="bg1"/>
                </a:solidFill>
              </a:rPr>
              <a:t>Will continue to run on ClassDojo under the portfolio section – please submit any photos as a Mossley Missions portfolio.</a:t>
            </a:r>
          </a:p>
          <a:p>
            <a:pPr marL="457200" indent="-457200">
              <a:buFont typeface="Arial" panose="020B0604020202020204" pitchFamily="34" charset="0"/>
              <a:buChar char="•"/>
            </a:pPr>
            <a:endParaRPr lang="en-GB" sz="2000" dirty="0">
              <a:solidFill>
                <a:schemeClr val="bg1"/>
              </a:solidFill>
            </a:endParaRPr>
          </a:p>
          <a:p>
            <a:r>
              <a:rPr lang="en-GB" sz="2000" dirty="0">
                <a:solidFill>
                  <a:schemeClr val="bg1"/>
                </a:solidFill>
              </a:rPr>
              <a:t>Whole school initiative to encourage personal development for all children.</a:t>
            </a:r>
          </a:p>
          <a:p>
            <a:endParaRPr lang="en-GB" sz="2000" dirty="0">
              <a:solidFill>
                <a:schemeClr val="bg1"/>
              </a:solidFill>
            </a:endParaRPr>
          </a:p>
          <a:p>
            <a:r>
              <a:rPr lang="en-GB" sz="2000" dirty="0">
                <a:solidFill>
                  <a:schemeClr val="bg1"/>
                </a:solidFill>
              </a:rPr>
              <a:t>Includes activities linking to Personal Development.</a:t>
            </a:r>
          </a:p>
          <a:p>
            <a:endParaRPr lang="en-GB" sz="2000" dirty="0">
              <a:solidFill>
                <a:schemeClr val="bg1"/>
              </a:solidFill>
            </a:endParaRPr>
          </a:p>
          <a:p>
            <a:r>
              <a:rPr lang="en-GB" sz="2000" dirty="0">
                <a:solidFill>
                  <a:schemeClr val="bg1"/>
                </a:solidFill>
              </a:rPr>
              <a:t>Activities to be completed at home with either a drawing, photo or video of the activity.</a:t>
            </a:r>
          </a:p>
          <a:p>
            <a:endParaRPr lang="en-GB" sz="2000" dirty="0">
              <a:solidFill>
                <a:schemeClr val="bg1"/>
              </a:solidFill>
            </a:endParaRPr>
          </a:p>
          <a:p>
            <a:r>
              <a:rPr lang="en-GB" sz="2000" dirty="0">
                <a:solidFill>
                  <a:schemeClr val="bg1"/>
                </a:solidFill>
              </a:rPr>
              <a:t>Some activities (EG camping out) will be able to be covered at school.</a:t>
            </a:r>
          </a:p>
          <a:p>
            <a:endParaRPr lang="en-GB" sz="2000" dirty="0">
              <a:solidFill>
                <a:schemeClr val="bg1"/>
              </a:solidFill>
            </a:endParaRPr>
          </a:p>
          <a:p>
            <a:r>
              <a:rPr lang="en-GB" sz="2000" dirty="0">
                <a:solidFill>
                  <a:schemeClr val="bg1"/>
                </a:solidFill>
              </a:rPr>
              <a:t>This will replace our ‘show and tell’.</a:t>
            </a:r>
          </a:p>
        </p:txBody>
      </p:sp>
    </p:spTree>
    <p:extLst>
      <p:ext uri="{BB962C8B-B14F-4D97-AF65-F5344CB8AC3E}">
        <p14:creationId xmlns:p14="http://schemas.microsoft.com/office/powerpoint/2010/main" val="1478563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67B645E-C5E5-4727-B977-D372A0AA71D9}" type="slidenum">
              <a:rPr lang="en-US" noProof="0" smtClean="0"/>
              <a:pPr/>
              <a:t>18</a:t>
            </a:fld>
            <a:endParaRPr lang="en-US" noProof="0"/>
          </a:p>
        </p:txBody>
      </p:sp>
      <p:pic>
        <p:nvPicPr>
          <p:cNvPr id="8" name="Picture 7"/>
          <p:cNvPicPr>
            <a:picLocks noChangeAspect="1"/>
          </p:cNvPicPr>
          <p:nvPr/>
        </p:nvPicPr>
        <p:blipFill>
          <a:blip r:embed="rId2"/>
          <a:stretch>
            <a:fillRect/>
          </a:stretch>
        </p:blipFill>
        <p:spPr>
          <a:xfrm>
            <a:off x="10724147" y="5760625"/>
            <a:ext cx="1362353" cy="1097375"/>
          </a:xfrm>
          <a:prstGeom prst="rect">
            <a:avLst/>
          </a:prstGeom>
        </p:spPr>
      </p:pic>
      <p:sp>
        <p:nvSpPr>
          <p:cNvPr id="11" name="Title 1"/>
          <p:cNvSpPr>
            <a:spLocks noGrp="1"/>
          </p:cNvSpPr>
          <p:nvPr>
            <p:ph type="title"/>
          </p:nvPr>
        </p:nvSpPr>
        <p:spPr>
          <a:xfrm>
            <a:off x="399748" y="551429"/>
            <a:ext cx="11329200" cy="432000"/>
          </a:xfrm>
        </p:spPr>
        <p:txBody>
          <a:bodyPr/>
          <a:lstStyle/>
          <a:p>
            <a:pPr algn="l"/>
            <a:r>
              <a:rPr lang="en-GB" sz="4800" dirty="0"/>
              <a:t>Residential (</a:t>
            </a:r>
            <a:r>
              <a:rPr lang="en-GB" sz="4800" dirty="0" err="1"/>
              <a:t>MossFest</a:t>
            </a:r>
            <a:r>
              <a:rPr lang="en-GB" sz="4800" dirty="0"/>
              <a:t>)</a:t>
            </a:r>
          </a:p>
        </p:txBody>
      </p:sp>
      <p:sp>
        <p:nvSpPr>
          <p:cNvPr id="12" name="Slide Number Placeholder 2"/>
          <p:cNvSpPr txBox="1">
            <a:spLocks/>
          </p:cNvSpPr>
          <p:nvPr/>
        </p:nvSpPr>
        <p:spPr>
          <a:xfrm>
            <a:off x="11728948" y="7156131"/>
            <a:ext cx="288000" cy="288000"/>
          </a:xfrm>
          <a:prstGeom prst="ellipse">
            <a:avLst/>
          </a:prstGeom>
          <a:solidFill>
            <a:schemeClr val="tx1"/>
          </a:solidFill>
        </p:spPr>
        <p:txBody>
          <a:bodyPr lIns="0" tIns="0" rIns="0" bIns="0" anchor="ctr"/>
          <a:lstStyle>
            <a:defPPr>
              <a:defRPr lang="en-US"/>
            </a:defPPr>
            <a:lvl1pPr marL="0" algn="ctr" defTabSz="914400" rtl="0" eaLnBrk="1" latinLnBrk="0" hangingPunct="1">
              <a:defRPr lang="en-ZA"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7B645E-C5E5-4727-B977-D372A0AA71D9}" type="slidenum">
              <a:rPr lang="en-US" smtClean="0"/>
              <a:pPr/>
              <a:t>18</a:t>
            </a:fld>
            <a:endParaRPr lang="en-US"/>
          </a:p>
        </p:txBody>
      </p:sp>
      <p:sp>
        <p:nvSpPr>
          <p:cNvPr id="13" name="TextBox 12"/>
          <p:cNvSpPr txBox="1"/>
          <p:nvPr/>
        </p:nvSpPr>
        <p:spPr>
          <a:xfrm>
            <a:off x="284496" y="1041111"/>
            <a:ext cx="6900075" cy="4893647"/>
          </a:xfrm>
          <a:prstGeom prst="rect">
            <a:avLst/>
          </a:prstGeom>
          <a:noFill/>
        </p:spPr>
        <p:txBody>
          <a:bodyPr wrap="square" rtlCol="0">
            <a:spAutoFit/>
          </a:bodyPr>
          <a:lstStyle/>
          <a:p>
            <a:endParaRPr lang="en-GB" sz="2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2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Year 2 residential – 1</a:t>
            </a:r>
            <a:r>
              <a:rPr lang="en-GB" sz="2400" baseline="300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st</a:t>
            </a:r>
            <a:r>
              <a:rPr lang="en-GB" sz="2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  – 2</a:t>
            </a:r>
            <a:r>
              <a:rPr lang="en-GB" sz="2400" baseline="300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nd</a:t>
            </a:r>
            <a:r>
              <a:rPr lang="en-GB" sz="2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 July</a:t>
            </a:r>
          </a:p>
          <a:p>
            <a:endParaRPr lang="en-GB" sz="2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2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On site activities provided</a:t>
            </a:r>
          </a:p>
          <a:p>
            <a:pPr marL="285750" indent="-285750">
              <a:buFont typeface="Arial" panose="020B0604020202020204" pitchFamily="34" charset="0"/>
              <a:buChar char="•"/>
            </a:pPr>
            <a:endParaRPr lang="en-GB" sz="2400" dirty="0">
              <a:solidFill>
                <a:schemeClr val="bg1"/>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The cost will be around £50 on parent pay and payments can be made little and often from now until the end of the school year. We will let you know when the payment is live.</a:t>
            </a:r>
          </a:p>
          <a:p>
            <a:endParaRPr lang="en-GB" sz="2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We will provide another meeting closer to the time with further details. Any questions about payment please contact the school office.</a:t>
            </a:r>
          </a:p>
        </p:txBody>
      </p:sp>
      <p:pic>
        <p:nvPicPr>
          <p:cNvPr id="14"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427" y="2537542"/>
            <a:ext cx="3708820" cy="166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447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67B645E-C5E5-4727-B977-D372A0AA71D9}" type="slidenum">
              <a:rPr lang="en-US" noProof="0" smtClean="0"/>
              <a:pPr/>
              <a:t>19</a:t>
            </a:fld>
            <a:endParaRPr lang="en-US" noProof="0"/>
          </a:p>
        </p:txBody>
      </p:sp>
      <p:pic>
        <p:nvPicPr>
          <p:cNvPr id="8" name="Picture 7"/>
          <p:cNvPicPr>
            <a:picLocks noChangeAspect="1"/>
          </p:cNvPicPr>
          <p:nvPr/>
        </p:nvPicPr>
        <p:blipFill>
          <a:blip r:embed="rId2"/>
          <a:stretch>
            <a:fillRect/>
          </a:stretch>
        </p:blipFill>
        <p:spPr>
          <a:xfrm>
            <a:off x="10724147" y="5760625"/>
            <a:ext cx="1362353" cy="1097375"/>
          </a:xfrm>
          <a:prstGeom prst="rect">
            <a:avLst/>
          </a:prstGeom>
        </p:spPr>
      </p:pic>
      <p:sp>
        <p:nvSpPr>
          <p:cNvPr id="11" name="Title 1"/>
          <p:cNvSpPr>
            <a:spLocks noGrp="1"/>
          </p:cNvSpPr>
          <p:nvPr>
            <p:ph type="title"/>
          </p:nvPr>
        </p:nvSpPr>
        <p:spPr>
          <a:xfrm>
            <a:off x="399748" y="551429"/>
            <a:ext cx="11329200" cy="432000"/>
          </a:xfrm>
        </p:spPr>
        <p:txBody>
          <a:bodyPr/>
          <a:lstStyle/>
          <a:p>
            <a:pPr algn="l"/>
            <a:r>
              <a:rPr lang="en-GB" sz="4800" dirty="0"/>
              <a:t>Other visits/trips</a:t>
            </a:r>
          </a:p>
        </p:txBody>
      </p:sp>
      <p:sp>
        <p:nvSpPr>
          <p:cNvPr id="12" name="Slide Number Placeholder 2"/>
          <p:cNvSpPr txBox="1">
            <a:spLocks/>
          </p:cNvSpPr>
          <p:nvPr/>
        </p:nvSpPr>
        <p:spPr>
          <a:xfrm>
            <a:off x="11728948" y="7156131"/>
            <a:ext cx="288000" cy="288000"/>
          </a:xfrm>
          <a:prstGeom prst="ellipse">
            <a:avLst/>
          </a:prstGeom>
          <a:solidFill>
            <a:schemeClr val="tx1"/>
          </a:solidFill>
        </p:spPr>
        <p:txBody>
          <a:bodyPr lIns="0" tIns="0" rIns="0" bIns="0" anchor="ctr"/>
          <a:lstStyle>
            <a:defPPr>
              <a:defRPr lang="en-US"/>
            </a:defPPr>
            <a:lvl1pPr marL="0" algn="ctr" defTabSz="914400" rtl="0" eaLnBrk="1" latinLnBrk="0" hangingPunct="1">
              <a:defRPr lang="en-ZA"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7B645E-C5E5-4727-B977-D372A0AA71D9}" type="slidenum">
              <a:rPr lang="en-US" smtClean="0"/>
              <a:pPr/>
              <a:t>19</a:t>
            </a:fld>
            <a:endParaRPr lang="en-US"/>
          </a:p>
        </p:txBody>
      </p:sp>
      <p:sp>
        <p:nvSpPr>
          <p:cNvPr id="13" name="TextBox 12"/>
          <p:cNvSpPr txBox="1"/>
          <p:nvPr/>
        </p:nvSpPr>
        <p:spPr>
          <a:xfrm>
            <a:off x="284497" y="1041111"/>
            <a:ext cx="5094328" cy="4893647"/>
          </a:xfrm>
          <a:prstGeom prst="rect">
            <a:avLst/>
          </a:prstGeom>
          <a:noFill/>
        </p:spPr>
        <p:txBody>
          <a:bodyPr wrap="square" rtlCol="0">
            <a:spAutoFit/>
          </a:bodyPr>
          <a:lstStyle/>
          <a:p>
            <a:endParaRPr lang="en-GB" sz="2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endParaRPr lang="en-GB" sz="2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2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Whole school visit to the Pantomime. More details to follow about this closer to the time.</a:t>
            </a:r>
          </a:p>
          <a:p>
            <a:pPr marL="342900" indent="-342900">
              <a:buFont typeface="Arial" panose="020B0604020202020204" pitchFamily="34" charset="0"/>
              <a:buChar char="•"/>
            </a:pPr>
            <a:endParaRPr lang="en-GB" sz="2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2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The cost is £23.50 and is live on parent pay now to begin paying off the balance.</a:t>
            </a:r>
          </a:p>
          <a:p>
            <a:pPr marL="342900" indent="-342900">
              <a:buFont typeface="Arial" panose="020B0604020202020204" pitchFamily="34" charset="0"/>
              <a:buChar char="•"/>
            </a:pPr>
            <a:endParaRPr lang="en-GB" sz="2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endParaRPr lang="en-GB" sz="2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2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Class educational trips.</a:t>
            </a:r>
          </a:p>
          <a:p>
            <a:pPr marL="342900" indent="-342900">
              <a:buFont typeface="Arial" panose="020B0604020202020204" pitchFamily="34" charset="0"/>
              <a:buChar char="•"/>
            </a:pPr>
            <a:endParaRPr lang="en-GB" sz="2400" dirty="0">
              <a:solidFill>
                <a:schemeClr val="bg1"/>
              </a:solidFill>
              <a:latin typeface="HfW precursive" panose="00000500000000000000" pitchFamily="2" charset="0"/>
            </a:endParaRPr>
          </a:p>
        </p:txBody>
      </p:sp>
    </p:spTree>
    <p:extLst>
      <p:ext uri="{BB962C8B-B14F-4D97-AF65-F5344CB8AC3E}">
        <p14:creationId xmlns:p14="http://schemas.microsoft.com/office/powerpoint/2010/main" val="1240348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4E224D4-CF4C-4EC1-B54B-3738143F6391}"/>
              </a:ext>
              <a:ext uri="{C183D7F6-B498-43B3-948B-1728B52AA6E4}">
                <adec:decorative xmlns:adec="http://schemas.microsoft.com/office/drawing/2017/decorative" val="1"/>
              </a:ext>
            </a:extLst>
          </p:cNvPr>
          <p:cNvSpPr/>
          <p:nvPr/>
        </p:nvSpPr>
        <p:spPr>
          <a:xfrm rot="10800000">
            <a:off x="9220655" y="606225"/>
            <a:ext cx="2106487" cy="207869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bwMode="gray">
          <a:xfrm>
            <a:off x="5791200" y="3133725"/>
            <a:ext cx="5479049" cy="2078700"/>
          </a:xfrm>
        </p:spPr>
        <p:txBody>
          <a:bodyPr/>
          <a:lstStyle/>
          <a:p>
            <a:r>
              <a:rPr lang="en-US" dirty="0"/>
              <a:t>Welcome and Introductions</a:t>
            </a:r>
          </a:p>
        </p:txBody>
      </p:sp>
      <p:pic>
        <p:nvPicPr>
          <p:cNvPr id="6"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82592"/>
          <a:stretch/>
        </p:blipFill>
        <p:spPr bwMode="auto">
          <a:xfrm>
            <a:off x="9797545" y="1098295"/>
            <a:ext cx="952705" cy="10945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1052" y="473242"/>
            <a:ext cx="4981074" cy="369332"/>
          </a:xfrm>
          <a:prstGeom prst="rect">
            <a:avLst/>
          </a:prstGeom>
          <a:noFill/>
        </p:spPr>
        <p:txBody>
          <a:bodyPr wrap="square" rtlCol="0">
            <a:spAutoFit/>
          </a:bodyPr>
          <a:lstStyle/>
          <a:p>
            <a:r>
              <a:rPr lang="en-GB" dirty="0"/>
              <a:t>Names, roles and photos of staff</a:t>
            </a:r>
          </a:p>
        </p:txBody>
      </p:sp>
      <p:sp>
        <p:nvSpPr>
          <p:cNvPr id="7" name="Content Placeholder 5">
            <a:extLst>
              <a:ext uri="{FF2B5EF4-FFF2-40B4-BE49-F238E27FC236}">
                <a16:creationId xmlns:a16="http://schemas.microsoft.com/office/drawing/2014/main" id="{03161DAB-3A3E-48FC-9143-482C63BB1C02}"/>
              </a:ext>
            </a:extLst>
          </p:cNvPr>
          <p:cNvSpPr txBox="1">
            <a:spLocks/>
          </p:cNvSpPr>
          <p:nvPr/>
        </p:nvSpPr>
        <p:spPr>
          <a:xfrm>
            <a:off x="213361" y="2668397"/>
            <a:ext cx="7974168" cy="4103826"/>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b="1" u="sng" noProof="1">
                <a:solidFill>
                  <a:schemeClr val="bg1"/>
                </a:solidFill>
                <a:latin typeface="HfW precursive" panose="00000500000000000000" pitchFamily="2" charset="0"/>
              </a:rPr>
              <a:t>Teachers</a:t>
            </a:r>
          </a:p>
          <a:p>
            <a:pPr lvl="1"/>
            <a:r>
              <a:rPr lang="en-US" sz="2800" noProof="1">
                <a:solidFill>
                  <a:schemeClr val="bg1"/>
                </a:solidFill>
                <a:latin typeface="HfW precursive" panose="00000500000000000000" pitchFamily="2" charset="0"/>
              </a:rPr>
              <a:t>Miss McCarty</a:t>
            </a:r>
          </a:p>
          <a:p>
            <a:pPr lvl="1"/>
            <a:r>
              <a:rPr lang="en-US" sz="2800" noProof="1">
                <a:solidFill>
                  <a:schemeClr val="bg1"/>
                </a:solidFill>
                <a:latin typeface="HfW precursive" panose="00000500000000000000" pitchFamily="2" charset="0"/>
              </a:rPr>
              <a:t>Mr Johnson </a:t>
            </a:r>
          </a:p>
          <a:p>
            <a:pPr marL="266700" lvl="1" indent="0">
              <a:buFont typeface="Arial" panose="020B0604020202020204" pitchFamily="34" charset="0"/>
              <a:buNone/>
            </a:pPr>
            <a:endParaRPr lang="en-US" sz="2800" noProof="1">
              <a:solidFill>
                <a:schemeClr val="bg1"/>
              </a:solidFill>
              <a:latin typeface="HfW precursive" panose="00000500000000000000" pitchFamily="2" charset="0"/>
            </a:endParaRPr>
          </a:p>
          <a:p>
            <a:pPr marL="266700" lvl="1" indent="0">
              <a:buFont typeface="Arial" panose="020B0604020202020204" pitchFamily="34" charset="0"/>
              <a:buNone/>
            </a:pPr>
            <a:r>
              <a:rPr lang="en-US" sz="2800" b="1" u="sng" noProof="1">
                <a:solidFill>
                  <a:schemeClr val="bg1"/>
                </a:solidFill>
                <a:latin typeface="HfW precursive" panose="00000500000000000000" pitchFamily="2" charset="0"/>
              </a:rPr>
              <a:t>Learning Assistants </a:t>
            </a:r>
            <a:endParaRPr lang="en-US" sz="2800" noProof="1">
              <a:solidFill>
                <a:schemeClr val="bg1"/>
              </a:solidFill>
              <a:latin typeface="HfW precursive" panose="00000500000000000000" pitchFamily="2" charset="0"/>
            </a:endParaRPr>
          </a:p>
          <a:p>
            <a:pPr lvl="1"/>
            <a:r>
              <a:rPr lang="en-US" sz="2800" noProof="1">
                <a:solidFill>
                  <a:schemeClr val="bg1"/>
                </a:solidFill>
                <a:latin typeface="HfW precursive" panose="00000500000000000000" pitchFamily="2" charset="0"/>
              </a:rPr>
              <a:t>Mrs Watson</a:t>
            </a:r>
          </a:p>
          <a:p>
            <a:pPr lvl="1"/>
            <a:r>
              <a:rPr lang="en-US" sz="2800" b="1" noProof="1">
                <a:solidFill>
                  <a:schemeClr val="bg1"/>
                </a:solidFill>
                <a:latin typeface="HfW precursive" panose="00000500000000000000" pitchFamily="2" charset="0"/>
              </a:rPr>
              <a:t>Miss Worrall </a:t>
            </a:r>
            <a:endParaRPr lang="en-US" sz="2800" b="1" noProof="1"/>
          </a:p>
          <a:p>
            <a:pPr marL="266700" lvl="1" indent="0">
              <a:buFont typeface="Arial" panose="020B0604020202020204" pitchFamily="34" charset="0"/>
              <a:buNone/>
            </a:pPr>
            <a:endParaRPr lang="en-US" sz="2800" b="1" u="sng" noProof="1"/>
          </a:p>
          <a:p>
            <a:pPr marL="266700" lvl="1" indent="0">
              <a:buFont typeface="Arial" panose="020B0604020202020204" pitchFamily="34" charset="0"/>
              <a:buNone/>
            </a:pPr>
            <a:endParaRPr lang="en-US" sz="2800" noProof="1"/>
          </a:p>
          <a:p>
            <a:pPr marL="266700" lvl="1" indent="0">
              <a:buFont typeface="Arial" panose="020B0604020202020204" pitchFamily="34" charset="0"/>
              <a:buNone/>
            </a:pPr>
            <a:endParaRPr lang="en-US" noProof="1"/>
          </a:p>
        </p:txBody>
      </p:sp>
      <p:pic>
        <p:nvPicPr>
          <p:cNvPr id="8" name="Picture 7" descr="A collage of two people&#10;&#10;Description automatically generated">
            <a:extLst>
              <a:ext uri="{FF2B5EF4-FFF2-40B4-BE49-F238E27FC236}">
                <a16:creationId xmlns:a16="http://schemas.microsoft.com/office/drawing/2014/main" id="{9D7530BF-BA18-C514-A837-D786363FB826}"/>
              </a:ext>
            </a:extLst>
          </p:cNvPr>
          <p:cNvPicPr>
            <a:picLocks noChangeAspect="1"/>
          </p:cNvPicPr>
          <p:nvPr/>
        </p:nvPicPr>
        <p:blipFill rotWithShape="1">
          <a:blip r:embed="rId4"/>
          <a:srcRect l="22465" r="52435"/>
          <a:stretch/>
        </p:blipFill>
        <p:spPr>
          <a:xfrm>
            <a:off x="268244" y="281662"/>
            <a:ext cx="2148385" cy="2174155"/>
          </a:xfrm>
          <a:prstGeom prst="rect">
            <a:avLst/>
          </a:prstGeom>
        </p:spPr>
      </p:pic>
      <p:pic>
        <p:nvPicPr>
          <p:cNvPr id="2050" name="Picture 2">
            <a:extLst>
              <a:ext uri="{FF2B5EF4-FFF2-40B4-BE49-F238E27FC236}">
                <a16:creationId xmlns:a16="http://schemas.microsoft.com/office/drawing/2014/main" id="{89CC9B94-A429-4D61-A4EE-73BDD478AA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3626" y="281661"/>
            <a:ext cx="1630616" cy="2174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33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221020-690E-2266-F1F8-932B69B4BA98}"/>
              </a:ext>
            </a:extLst>
          </p:cNvPr>
          <p:cNvSpPr>
            <a:spLocks noGrp="1"/>
          </p:cNvSpPr>
          <p:nvPr>
            <p:ph type="sldNum" sz="quarter" idx="11"/>
          </p:nvPr>
        </p:nvSpPr>
        <p:spPr/>
        <p:txBody>
          <a:bodyPr/>
          <a:lstStyle/>
          <a:p>
            <a:fld id="{B67B645E-C5E5-4727-B977-D372A0AA71D9}" type="slidenum">
              <a:rPr lang="en-US" noProof="0" smtClean="0"/>
              <a:pPr/>
              <a:t>20</a:t>
            </a:fld>
            <a:endParaRPr lang="en-US" noProof="0"/>
          </a:p>
        </p:txBody>
      </p:sp>
      <p:sp>
        <p:nvSpPr>
          <p:cNvPr id="9" name="TextBox 8">
            <a:extLst>
              <a:ext uri="{FF2B5EF4-FFF2-40B4-BE49-F238E27FC236}">
                <a16:creationId xmlns:a16="http://schemas.microsoft.com/office/drawing/2014/main" id="{70A3F5D7-6381-04D6-79CF-9467148830C1}"/>
              </a:ext>
            </a:extLst>
          </p:cNvPr>
          <p:cNvSpPr txBox="1"/>
          <p:nvPr/>
        </p:nvSpPr>
        <p:spPr>
          <a:xfrm>
            <a:off x="139088" y="2671958"/>
            <a:ext cx="11589860" cy="3801041"/>
          </a:xfrm>
          <a:prstGeom prst="rect">
            <a:avLst/>
          </a:prstGeom>
          <a:noFill/>
        </p:spPr>
        <p:txBody>
          <a:bodyPr wrap="square">
            <a:spAutoFit/>
          </a:bodyPr>
          <a:lstStyle/>
          <a:p>
            <a:pPr marL="215900" indent="-107950">
              <a:spcAft>
                <a:spcPts val="600"/>
              </a:spcAft>
            </a:pPr>
            <a:r>
              <a:rPr lang="en-US" sz="1800" dirty="0">
                <a:solidFill>
                  <a:schemeClr val="bg1"/>
                </a:solidFill>
                <a:effectLst/>
                <a:latin typeface="Arial" panose="020B0604020202020204" pitchFamily="34" charset="0"/>
                <a:ea typeface="MS Mincho" panose="02020609040205080304" pitchFamily="49" charset="-128"/>
              </a:rPr>
              <a:t>Pupils in Foundation Stage or KS1 </a:t>
            </a:r>
            <a:endParaRPr lang="en-GB" sz="1800" dirty="0">
              <a:solidFill>
                <a:schemeClr val="bg1"/>
              </a:solidFill>
              <a:effectLst/>
              <a:latin typeface="Arial" panose="020B0604020202020204" pitchFamily="34" charset="0"/>
              <a:ea typeface="MS Mincho" panose="02020609040205080304" pitchFamily="49" charset="-128"/>
            </a:endParaRPr>
          </a:p>
          <a:p>
            <a:pPr marL="215900" indent="-107950">
              <a:spcAft>
                <a:spcPts val="600"/>
              </a:spcAft>
            </a:pPr>
            <a:r>
              <a:rPr lang="en-US" sz="1800" dirty="0">
                <a:solidFill>
                  <a:schemeClr val="bg1"/>
                </a:solidFill>
                <a:effectLst/>
                <a:latin typeface="Arial" panose="020B0604020202020204" pitchFamily="34" charset="0"/>
                <a:ea typeface="MS Mincho" panose="02020609040205080304" pitchFamily="49" charset="-128"/>
              </a:rPr>
              <a:t>Our agreed school policy is that no pupil in Foundation Stage or Key Stage 1 should walk to or from school on their own or be left on their own on the school premises either before or after school. In addition we will only hand over pupils to named adults or older siblings provided they are 14 years old or above. </a:t>
            </a:r>
            <a:endParaRPr lang="en-GB" sz="1800" dirty="0">
              <a:solidFill>
                <a:schemeClr val="bg1"/>
              </a:solidFill>
              <a:effectLst/>
              <a:latin typeface="Arial" panose="020B0604020202020204" pitchFamily="34" charset="0"/>
              <a:ea typeface="MS Mincho" panose="02020609040205080304" pitchFamily="49" charset="-128"/>
            </a:endParaRPr>
          </a:p>
          <a:p>
            <a:pPr marL="215900" indent="-107950">
              <a:spcAft>
                <a:spcPts val="600"/>
              </a:spcAft>
            </a:pPr>
            <a:r>
              <a:rPr lang="en-US" sz="1800" dirty="0">
                <a:solidFill>
                  <a:schemeClr val="bg1"/>
                </a:solidFill>
                <a:effectLst/>
                <a:latin typeface="Arial" panose="020B0604020202020204" pitchFamily="34" charset="0"/>
                <a:ea typeface="MS Mincho" panose="02020609040205080304" pitchFamily="49" charset="-128"/>
              </a:rPr>
              <a:t>Pupils will not be handed over to other adults unless the school has been informed by the parent that they have made this arrangement. </a:t>
            </a:r>
            <a:endParaRPr lang="en-GB" sz="1800" dirty="0">
              <a:solidFill>
                <a:schemeClr val="bg1"/>
              </a:solidFill>
              <a:effectLst/>
              <a:latin typeface="Arial" panose="020B0604020202020204" pitchFamily="34" charset="0"/>
              <a:ea typeface="MS Mincho" panose="02020609040205080304" pitchFamily="49" charset="-128"/>
            </a:endParaRPr>
          </a:p>
          <a:p>
            <a:pPr marL="215900" indent="-107950">
              <a:spcAft>
                <a:spcPts val="600"/>
              </a:spcAft>
            </a:pPr>
            <a:r>
              <a:rPr lang="en-US" sz="1800" dirty="0">
                <a:solidFill>
                  <a:schemeClr val="bg1"/>
                </a:solidFill>
                <a:effectLst/>
                <a:latin typeface="Arial" panose="020B0604020202020204" pitchFamily="34" charset="0"/>
                <a:ea typeface="MS Mincho" panose="02020609040205080304" pitchFamily="49" charset="-128"/>
              </a:rPr>
              <a:t>We also ask that you keep us informed of any changes in arrangements, preferably by email/dojo or by contacting the school office. If no one turns up to collect a child in these year groups they will be kept in school and parents contacted. We will not allow older brothers or sisters in school to collect younger siblings. </a:t>
            </a:r>
          </a:p>
          <a:p>
            <a:pPr marL="215900" indent="-107950">
              <a:spcAft>
                <a:spcPts val="600"/>
              </a:spcAft>
            </a:pPr>
            <a:r>
              <a:rPr lang="en-US" dirty="0">
                <a:solidFill>
                  <a:schemeClr val="bg1"/>
                </a:solidFill>
                <a:latin typeface="Arial" panose="020B0604020202020204" pitchFamily="34" charset="0"/>
                <a:ea typeface="MS Mincho" panose="02020609040205080304" pitchFamily="49" charset="-128"/>
              </a:rPr>
              <a:t>If it’s a last minute change to collection arrangements please contact the school office as we may not pick up a dojo/email within the same school day before the children are collected. </a:t>
            </a:r>
          </a:p>
          <a:p>
            <a:pPr marL="215900" indent="-107950">
              <a:spcAft>
                <a:spcPts val="600"/>
              </a:spcAft>
            </a:pPr>
            <a:r>
              <a:rPr lang="en-US" dirty="0">
                <a:solidFill>
                  <a:schemeClr val="bg1"/>
                </a:solidFill>
                <a:latin typeface="Arial" panose="020B0604020202020204" pitchFamily="34" charset="0"/>
                <a:ea typeface="MS Mincho" panose="02020609040205080304" pitchFamily="49" charset="-128"/>
              </a:rPr>
              <a:t>Start time is 8.50am, if you are running late and the door is closed you will need to go through the school office. </a:t>
            </a:r>
            <a:endParaRPr lang="en-GB" sz="1800" dirty="0">
              <a:solidFill>
                <a:schemeClr val="bg1"/>
              </a:solidFill>
              <a:effectLst/>
              <a:latin typeface="Arial" panose="020B0604020202020204" pitchFamily="34" charset="0"/>
              <a:ea typeface="MS Mincho" panose="02020609040205080304" pitchFamily="49" charset="-128"/>
            </a:endParaRPr>
          </a:p>
        </p:txBody>
      </p:sp>
      <p:sp>
        <p:nvSpPr>
          <p:cNvPr id="10" name="Title 1">
            <a:extLst>
              <a:ext uri="{FF2B5EF4-FFF2-40B4-BE49-F238E27FC236}">
                <a16:creationId xmlns:a16="http://schemas.microsoft.com/office/drawing/2014/main" id="{9B9D1D12-9E43-5EBC-2551-2337B2F153DF}"/>
              </a:ext>
            </a:extLst>
          </p:cNvPr>
          <p:cNvSpPr>
            <a:spLocks noGrp="1"/>
          </p:cNvSpPr>
          <p:nvPr>
            <p:ph type="title"/>
          </p:nvPr>
        </p:nvSpPr>
        <p:spPr>
          <a:xfrm>
            <a:off x="316523" y="304800"/>
            <a:ext cx="8440615" cy="1449308"/>
          </a:xfrm>
        </p:spPr>
        <p:txBody>
          <a:bodyPr/>
          <a:lstStyle/>
          <a:p>
            <a:r>
              <a:rPr lang="en-GB" dirty="0"/>
              <a:t>Collection and drop off policy</a:t>
            </a:r>
          </a:p>
        </p:txBody>
      </p:sp>
      <p:sp>
        <p:nvSpPr>
          <p:cNvPr id="11" name="Rectangle 10">
            <a:extLst>
              <a:ext uri="{FF2B5EF4-FFF2-40B4-BE49-F238E27FC236}">
                <a16:creationId xmlns:a16="http://schemas.microsoft.com/office/drawing/2014/main" id="{0E39A652-135A-E93A-BFA7-66171D4A7448}"/>
              </a:ext>
            </a:extLst>
          </p:cNvPr>
          <p:cNvSpPr/>
          <p:nvPr/>
        </p:nvSpPr>
        <p:spPr>
          <a:xfrm>
            <a:off x="139088" y="1840961"/>
            <a:ext cx="9854083" cy="830997"/>
          </a:xfrm>
          <a:prstGeom prst="rect">
            <a:avLst/>
          </a:prstGeom>
        </p:spPr>
        <p:txBody>
          <a:bodyPr wrap="square">
            <a:spAutoFit/>
          </a:bodyPr>
          <a:lstStyle/>
          <a:p>
            <a:r>
              <a:rPr lang="en-GB" sz="2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A policy is on the website and will be sent out clarifying arrangements for Collection and drop off.</a:t>
            </a:r>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86811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34243-DC5B-433A-9BC6-996E854722BD}"/>
              </a:ext>
            </a:extLst>
          </p:cNvPr>
          <p:cNvSpPr>
            <a:spLocks noGrp="1"/>
          </p:cNvSpPr>
          <p:nvPr>
            <p:ph type="title"/>
          </p:nvPr>
        </p:nvSpPr>
        <p:spPr>
          <a:xfrm>
            <a:off x="239883" y="2942968"/>
            <a:ext cx="5363058" cy="2109389"/>
          </a:xfrm>
        </p:spPr>
        <p:txBody>
          <a:bodyPr/>
          <a:lstStyle/>
          <a:p>
            <a:pPr algn="l"/>
            <a:r>
              <a:rPr lang="en-GB" sz="2400" dirty="0"/>
              <a:t>If  your child is absent please call school in the morning and leave a message</a:t>
            </a:r>
            <a:br>
              <a:rPr lang="en-GB" sz="3600" dirty="0"/>
            </a:br>
            <a:r>
              <a:rPr lang="en-GB" altLang="en-US" sz="3600" dirty="0"/>
              <a:t>. </a:t>
            </a:r>
            <a:br>
              <a:rPr lang="en-GB" altLang="en-US" sz="3600" dirty="0"/>
            </a:br>
            <a:r>
              <a:rPr lang="en-GB" altLang="en-US" sz="2400" dirty="0"/>
              <a:t>Children are not  to return to school until 48 hours after last bout of sickness and diarrhoea</a:t>
            </a:r>
            <a:endParaRPr lang="en-GB" sz="2400" dirty="0"/>
          </a:p>
        </p:txBody>
      </p:sp>
      <p:sp>
        <p:nvSpPr>
          <p:cNvPr id="3" name="Slide Number Placeholder 2">
            <a:extLst>
              <a:ext uri="{FF2B5EF4-FFF2-40B4-BE49-F238E27FC236}">
                <a16:creationId xmlns:a16="http://schemas.microsoft.com/office/drawing/2014/main" id="{8927D8E8-7DCE-4AF3-896E-C1EF141CB746}"/>
              </a:ext>
            </a:extLst>
          </p:cNvPr>
          <p:cNvSpPr>
            <a:spLocks noGrp="1"/>
          </p:cNvSpPr>
          <p:nvPr>
            <p:ph type="sldNum" sz="quarter" idx="11"/>
          </p:nvPr>
        </p:nvSpPr>
        <p:spPr/>
        <p:txBody>
          <a:bodyPr/>
          <a:lstStyle/>
          <a:p>
            <a:fld id="{B67B645E-C5E5-4727-B977-D372A0AA71D9}" type="slidenum">
              <a:rPr lang="en-US" noProof="0" smtClean="0"/>
              <a:pPr/>
              <a:t>21</a:t>
            </a:fld>
            <a:endParaRPr lang="en-US" noProof="0"/>
          </a:p>
        </p:txBody>
      </p:sp>
      <p:pic>
        <p:nvPicPr>
          <p:cNvPr id="8" name="Picture 7">
            <a:extLst>
              <a:ext uri="{FF2B5EF4-FFF2-40B4-BE49-F238E27FC236}">
                <a16:creationId xmlns:a16="http://schemas.microsoft.com/office/drawing/2014/main" id="{8AC71F65-8502-4F60-9C64-9734AD3F1249}"/>
              </a:ext>
            </a:extLst>
          </p:cNvPr>
          <p:cNvPicPr>
            <a:picLocks noChangeAspect="1"/>
          </p:cNvPicPr>
          <p:nvPr/>
        </p:nvPicPr>
        <p:blipFill>
          <a:blip r:embed="rId2"/>
          <a:stretch>
            <a:fillRect/>
          </a:stretch>
        </p:blipFill>
        <p:spPr>
          <a:xfrm>
            <a:off x="10572071" y="5522860"/>
            <a:ext cx="1444877" cy="1335140"/>
          </a:xfrm>
          <a:prstGeom prst="rect">
            <a:avLst/>
          </a:prstGeom>
        </p:spPr>
      </p:pic>
      <p:sp>
        <p:nvSpPr>
          <p:cNvPr id="6" name="Title 1">
            <a:extLst>
              <a:ext uri="{FF2B5EF4-FFF2-40B4-BE49-F238E27FC236}">
                <a16:creationId xmlns:a16="http://schemas.microsoft.com/office/drawing/2014/main" id="{F57130E7-60D7-4DE5-B78E-C1C290E5505D}"/>
              </a:ext>
            </a:extLst>
          </p:cNvPr>
          <p:cNvSpPr txBox="1">
            <a:spLocks/>
          </p:cNvSpPr>
          <p:nvPr/>
        </p:nvSpPr>
        <p:spPr>
          <a:xfrm>
            <a:off x="5084992" y="1425906"/>
            <a:ext cx="6415067" cy="2078699"/>
          </a:xfrm>
          <a:prstGeom prst="rect">
            <a:avLst/>
          </a:prstGeom>
        </p:spPr>
        <p:txBody>
          <a:bodyPr vert="horz" lIns="0" tIns="0" rIns="0" bIns="0" rtlCol="0" anchor="b">
            <a:noAutofit/>
          </a:bodyPr>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GB" dirty="0"/>
              <a:t>Absence  and attendance </a:t>
            </a:r>
          </a:p>
        </p:txBody>
      </p:sp>
    </p:spTree>
    <p:extLst>
      <p:ext uri="{BB962C8B-B14F-4D97-AF65-F5344CB8AC3E}">
        <p14:creationId xmlns:p14="http://schemas.microsoft.com/office/powerpoint/2010/main" val="1151547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3D466-D4C6-434B-872C-D13D10C5A0E9}"/>
              </a:ext>
            </a:extLst>
          </p:cNvPr>
          <p:cNvSpPr>
            <a:spLocks noGrp="1"/>
          </p:cNvSpPr>
          <p:nvPr>
            <p:ph type="title"/>
          </p:nvPr>
        </p:nvSpPr>
        <p:spPr>
          <a:xfrm>
            <a:off x="97353" y="1240753"/>
            <a:ext cx="6979308" cy="3464870"/>
          </a:xfrm>
        </p:spPr>
        <p:txBody>
          <a:bodyPr/>
          <a:lstStyle/>
          <a:p>
            <a:br>
              <a:rPr lang="en-GB" dirty="0"/>
            </a:br>
            <a:br>
              <a:rPr lang="en-GB" dirty="0"/>
            </a:br>
            <a:br>
              <a:rPr lang="en-GB" dirty="0"/>
            </a:br>
            <a:br>
              <a:rPr lang="en-GB" dirty="0"/>
            </a:br>
            <a:br>
              <a:rPr lang="en-GB" dirty="0"/>
            </a:br>
            <a:endParaRPr lang="en-GB" dirty="0"/>
          </a:p>
        </p:txBody>
      </p:sp>
      <p:sp>
        <p:nvSpPr>
          <p:cNvPr id="3" name="Slide Number Placeholder 2">
            <a:extLst>
              <a:ext uri="{FF2B5EF4-FFF2-40B4-BE49-F238E27FC236}">
                <a16:creationId xmlns:a16="http://schemas.microsoft.com/office/drawing/2014/main" id="{C039857C-9AB3-484F-A5D0-B23371EBB03E}"/>
              </a:ext>
            </a:extLst>
          </p:cNvPr>
          <p:cNvSpPr>
            <a:spLocks noGrp="1"/>
          </p:cNvSpPr>
          <p:nvPr>
            <p:ph type="sldNum" sz="quarter" idx="11"/>
          </p:nvPr>
        </p:nvSpPr>
        <p:spPr/>
        <p:txBody>
          <a:bodyPr/>
          <a:lstStyle/>
          <a:p>
            <a:fld id="{B67B645E-C5E5-4727-B977-D372A0AA71D9}" type="slidenum">
              <a:rPr lang="en-US" noProof="0" smtClean="0"/>
              <a:pPr/>
              <a:t>22</a:t>
            </a:fld>
            <a:endParaRPr lang="en-US" noProof="0"/>
          </a:p>
        </p:txBody>
      </p:sp>
      <p:pic>
        <p:nvPicPr>
          <p:cNvPr id="8" name="Picture 7">
            <a:extLst>
              <a:ext uri="{FF2B5EF4-FFF2-40B4-BE49-F238E27FC236}">
                <a16:creationId xmlns:a16="http://schemas.microsoft.com/office/drawing/2014/main" id="{2E3B37DF-C0CD-4B12-86D2-CC17FEBB59AC}"/>
              </a:ext>
            </a:extLst>
          </p:cNvPr>
          <p:cNvPicPr>
            <a:picLocks noChangeAspect="1"/>
          </p:cNvPicPr>
          <p:nvPr/>
        </p:nvPicPr>
        <p:blipFill>
          <a:blip r:embed="rId2"/>
          <a:stretch>
            <a:fillRect/>
          </a:stretch>
        </p:blipFill>
        <p:spPr>
          <a:xfrm>
            <a:off x="10572071" y="5466538"/>
            <a:ext cx="1444877" cy="1335140"/>
          </a:xfrm>
          <a:prstGeom prst="rect">
            <a:avLst/>
          </a:prstGeom>
        </p:spPr>
      </p:pic>
      <p:sp>
        <p:nvSpPr>
          <p:cNvPr id="10" name="Title 1"/>
          <p:cNvSpPr txBox="1">
            <a:spLocks/>
          </p:cNvSpPr>
          <p:nvPr/>
        </p:nvSpPr>
        <p:spPr>
          <a:xfrm>
            <a:off x="365759" y="649598"/>
            <a:ext cx="11329200" cy="432000"/>
          </a:xfrm>
          <a:prstGeom prst="rect">
            <a:avLst/>
          </a:prstGeom>
        </p:spPr>
        <p:txBody>
          <a:bodyPr vert="horz" lIns="0" tIns="0" rIns="0" bIns="0" rtlCol="0" anchor="b">
            <a:noAutofit/>
          </a:bodyPr>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pPr algn="l"/>
            <a:r>
              <a:rPr lang="en-GB" altLang="en-US" u="sng" dirty="0"/>
              <a:t>Everything Else</a:t>
            </a:r>
            <a:endParaRPr lang="en-GB" u="sng" dirty="0"/>
          </a:p>
        </p:txBody>
      </p:sp>
      <p:sp>
        <p:nvSpPr>
          <p:cNvPr id="11" name="Slide Number Placeholder 2"/>
          <p:cNvSpPr txBox="1">
            <a:spLocks/>
          </p:cNvSpPr>
          <p:nvPr/>
        </p:nvSpPr>
        <p:spPr>
          <a:xfrm>
            <a:off x="11728948" y="6385422"/>
            <a:ext cx="288000" cy="288000"/>
          </a:xfrm>
          <a:prstGeom prst="ellipse">
            <a:avLst/>
          </a:prstGeom>
          <a:solidFill>
            <a:schemeClr val="tx1"/>
          </a:solidFill>
        </p:spPr>
        <p:txBody>
          <a:bodyPr lIns="0" tIns="0" rIns="0" bIns="0" anchor="ctr"/>
          <a:lstStyle>
            <a:defPPr>
              <a:defRPr lang="en-US"/>
            </a:defPPr>
            <a:lvl1pPr marL="0" algn="ctr" defTabSz="914400" rtl="0" eaLnBrk="1" latinLnBrk="0" hangingPunct="1">
              <a:defRPr lang="en-ZA"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7B645E-C5E5-4727-B977-D372A0AA71D9}" type="slidenum">
              <a:rPr lang="en-US" smtClean="0"/>
              <a:pPr/>
              <a:t>22</a:t>
            </a:fld>
            <a:endParaRPr lang="en-US"/>
          </a:p>
        </p:txBody>
      </p:sp>
      <p:sp>
        <p:nvSpPr>
          <p:cNvPr id="12" name="Rectangle 11"/>
          <p:cNvSpPr/>
          <p:nvPr/>
        </p:nvSpPr>
        <p:spPr>
          <a:xfrm>
            <a:off x="258183" y="1240753"/>
            <a:ext cx="9457509" cy="4801314"/>
          </a:xfrm>
          <a:prstGeom prst="rect">
            <a:avLst/>
          </a:prstGeom>
        </p:spPr>
        <p:txBody>
          <a:bodyPr wrap="square">
            <a:spAutoFit/>
          </a:bodyPr>
          <a:lstStyle/>
          <a:p>
            <a:pPr marL="285750" indent="-285750">
              <a:lnSpc>
                <a:spcPct val="90000"/>
              </a:lnSpc>
              <a:buFont typeface="Arial" panose="020B0604020202020204" pitchFamily="34" charset="0"/>
              <a:buChar char="•"/>
              <a:defRPr/>
            </a:pPr>
            <a:r>
              <a:rPr lang="en-GB" altLang="en-US" sz="2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Allergies and medicines – up to date forms </a:t>
            </a:r>
          </a:p>
          <a:p>
            <a:pPr>
              <a:lnSpc>
                <a:spcPct val="90000"/>
              </a:lnSpc>
              <a:defRPr/>
            </a:pPr>
            <a:r>
              <a:rPr lang="en-GB" altLang="en-US" sz="2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   signed at office.</a:t>
            </a:r>
          </a:p>
          <a:p>
            <a:pPr>
              <a:lnSpc>
                <a:spcPct val="90000"/>
              </a:lnSpc>
              <a:defRPr/>
            </a:pPr>
            <a:endParaRPr lang="en-GB" altLang="en-US" sz="2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nSpc>
                <a:spcPct val="90000"/>
              </a:lnSpc>
              <a:buFont typeface="Arial" panose="020B0604020202020204" pitchFamily="34" charset="0"/>
              <a:buChar char="•"/>
              <a:defRPr/>
            </a:pPr>
            <a:r>
              <a:rPr lang="en-GB" altLang="en-US" sz="2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Children in KS1 are not required to have a pencil case.</a:t>
            </a:r>
          </a:p>
          <a:p>
            <a:pPr marL="285750" indent="-285750">
              <a:lnSpc>
                <a:spcPct val="90000"/>
              </a:lnSpc>
              <a:buFont typeface="Arial" panose="020B0604020202020204" pitchFamily="34" charset="0"/>
              <a:buChar char="•"/>
              <a:defRPr/>
            </a:pPr>
            <a:endParaRPr lang="en-GB" altLang="en-US" sz="2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nSpc>
                <a:spcPct val="90000"/>
              </a:lnSpc>
              <a:buFont typeface="Arial" panose="020B0604020202020204" pitchFamily="34" charset="0"/>
              <a:buChar char="•"/>
              <a:defRPr/>
            </a:pPr>
            <a:r>
              <a:rPr lang="en-GB" altLang="en-US" sz="2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Please leave toys at home!</a:t>
            </a:r>
          </a:p>
          <a:p>
            <a:pPr marL="285750" indent="-285750">
              <a:lnSpc>
                <a:spcPct val="90000"/>
              </a:lnSpc>
              <a:buFont typeface="Arial" panose="020B0604020202020204" pitchFamily="34" charset="0"/>
              <a:buChar char="•"/>
              <a:defRPr/>
            </a:pPr>
            <a:endParaRPr lang="en-GB" altLang="en-US" sz="2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nSpc>
                <a:spcPct val="90000"/>
              </a:lnSpc>
              <a:buFont typeface="Arial" panose="020B0604020202020204" pitchFamily="34" charset="0"/>
              <a:buChar char="•"/>
              <a:defRPr/>
            </a:pPr>
            <a:r>
              <a:rPr lang="en-GB" altLang="en-US" sz="2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Parent helpers! If you would like to be involved on a regular or ad hoc basis please register your interest with Mrs Harrison by emailing </a:t>
            </a:r>
            <a:r>
              <a:rPr lang="en-GB" altLang="en-US" sz="2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head@mossleyce.cheshire.sch.uk</a:t>
            </a:r>
            <a:endParaRPr lang="en-GB" altLang="en-US" sz="2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nSpc>
                <a:spcPct val="90000"/>
              </a:lnSpc>
              <a:buFont typeface="Arial" panose="020B0604020202020204" pitchFamily="34" charset="0"/>
              <a:buChar char="•"/>
              <a:defRPr/>
            </a:pPr>
            <a:endParaRPr lang="en-GB" altLang="en-US" sz="2800" dirty="0">
              <a:solidFill>
                <a:schemeClr val="bg1"/>
              </a:solidFill>
              <a:latin typeface="HfW precursive" panose="00000500000000000000" pitchFamily="2" charset="0"/>
            </a:endParaRPr>
          </a:p>
          <a:p>
            <a:pPr>
              <a:lnSpc>
                <a:spcPct val="90000"/>
              </a:lnSpc>
              <a:defRPr/>
            </a:pPr>
            <a:endParaRPr lang="en-GB" altLang="en-US" sz="3200" dirty="0">
              <a:latin typeface="+mj-lt"/>
            </a:endParaRPr>
          </a:p>
        </p:txBody>
      </p:sp>
    </p:spTree>
    <p:extLst>
      <p:ext uri="{BB962C8B-B14F-4D97-AF65-F5344CB8AC3E}">
        <p14:creationId xmlns:p14="http://schemas.microsoft.com/office/powerpoint/2010/main" val="2785999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A2A8-D386-4072-966A-2D6B82CB4016}"/>
              </a:ext>
            </a:extLst>
          </p:cNvPr>
          <p:cNvSpPr>
            <a:spLocks noGrp="1"/>
          </p:cNvSpPr>
          <p:nvPr>
            <p:ph type="title"/>
          </p:nvPr>
        </p:nvSpPr>
        <p:spPr>
          <a:xfrm>
            <a:off x="199863" y="-241528"/>
            <a:ext cx="3350161" cy="1371082"/>
          </a:xfrm>
        </p:spPr>
        <p:txBody>
          <a:bodyPr/>
          <a:lstStyle/>
          <a:p>
            <a:r>
              <a:rPr lang="en-GB" dirty="0"/>
              <a:t>Contact</a:t>
            </a:r>
          </a:p>
        </p:txBody>
      </p:sp>
      <p:sp>
        <p:nvSpPr>
          <p:cNvPr id="3" name="Slide Number Placeholder 2">
            <a:extLst>
              <a:ext uri="{FF2B5EF4-FFF2-40B4-BE49-F238E27FC236}">
                <a16:creationId xmlns:a16="http://schemas.microsoft.com/office/drawing/2014/main" id="{17F7FFAF-52B5-4296-A41D-CFB2CA0EAE83}"/>
              </a:ext>
            </a:extLst>
          </p:cNvPr>
          <p:cNvSpPr>
            <a:spLocks noGrp="1"/>
          </p:cNvSpPr>
          <p:nvPr>
            <p:ph type="sldNum" sz="quarter" idx="11"/>
          </p:nvPr>
        </p:nvSpPr>
        <p:spPr/>
        <p:txBody>
          <a:bodyPr/>
          <a:lstStyle/>
          <a:p>
            <a:fld id="{B67B645E-C5E5-4727-B977-D372A0AA71D9}" type="slidenum">
              <a:rPr lang="en-US" noProof="0" smtClean="0"/>
              <a:pPr/>
              <a:t>23</a:t>
            </a:fld>
            <a:endParaRPr lang="en-US" noProof="0"/>
          </a:p>
        </p:txBody>
      </p:sp>
      <p:sp>
        <p:nvSpPr>
          <p:cNvPr id="8" name="TextBox 7">
            <a:extLst>
              <a:ext uri="{FF2B5EF4-FFF2-40B4-BE49-F238E27FC236}">
                <a16:creationId xmlns:a16="http://schemas.microsoft.com/office/drawing/2014/main" id="{B6FC97C3-1401-429A-8763-270AF27547C0}"/>
              </a:ext>
            </a:extLst>
          </p:cNvPr>
          <p:cNvSpPr txBox="1"/>
          <p:nvPr/>
        </p:nvSpPr>
        <p:spPr>
          <a:xfrm>
            <a:off x="859172" y="1367876"/>
            <a:ext cx="6372291" cy="4154984"/>
          </a:xfrm>
          <a:prstGeom prst="rect">
            <a:avLst/>
          </a:prstGeom>
          <a:noFill/>
        </p:spPr>
        <p:txBody>
          <a:bodyPr wrap="square" rtlCol="0">
            <a:spAutoFit/>
          </a:bodyPr>
          <a:lstStyle/>
          <a:p>
            <a:r>
              <a:rPr lang="en-GB" sz="2400" dirty="0">
                <a:solidFill>
                  <a:schemeClr val="bg1">
                    <a:lumMod val="95000"/>
                  </a:schemeClr>
                </a:solidFill>
                <a:latin typeface="HfW precursive" panose="00000500000000000000" pitchFamily="2" charset="0"/>
              </a:rPr>
              <a:t>Email addresses are on the website</a:t>
            </a:r>
          </a:p>
          <a:p>
            <a:endParaRPr lang="en-GB" sz="2400" dirty="0">
              <a:solidFill>
                <a:schemeClr val="bg1">
                  <a:lumMod val="95000"/>
                </a:schemeClr>
              </a:solidFill>
            </a:endParaRPr>
          </a:p>
          <a:p>
            <a:r>
              <a:rPr lang="en-GB" sz="2400" u="sng" dirty="0">
                <a:solidFill>
                  <a:schemeClr val="bg1"/>
                </a:solidFill>
                <a:hlinkClick r:id="rId2"/>
              </a:rPr>
              <a:t>amccarty</a:t>
            </a:r>
            <a:r>
              <a:rPr lang="en-GB" sz="2400" b="0" i="0" u="sng" dirty="0">
                <a:solidFill>
                  <a:schemeClr val="bg1"/>
                </a:solidFill>
                <a:effectLst/>
                <a:hlinkClick r:id="rId2"/>
              </a:rPr>
              <a:t>@mossleyce.cheshire.sch.uk</a:t>
            </a:r>
            <a:endParaRPr lang="en-GB" sz="2400" dirty="0">
              <a:solidFill>
                <a:schemeClr val="bg1"/>
              </a:solidFill>
            </a:endParaRPr>
          </a:p>
          <a:p>
            <a:endParaRPr lang="en-GB" sz="2400" dirty="0">
              <a:solidFill>
                <a:schemeClr val="bg1"/>
              </a:solidFill>
            </a:endParaRPr>
          </a:p>
          <a:p>
            <a:r>
              <a:rPr lang="en-GB" sz="2400" b="0" i="0" u="sng" dirty="0">
                <a:solidFill>
                  <a:schemeClr val="bg1"/>
                </a:solidFill>
                <a:effectLst/>
                <a:hlinkClick r:id="rId3">
                  <a:extLst>
                    <a:ext uri="{A12FA001-AC4F-418D-AE19-62706E023703}">
                      <ahyp:hlinkClr xmlns:ahyp="http://schemas.microsoft.com/office/drawing/2018/hyperlinkcolor" val="tx"/>
                    </a:ext>
                  </a:extLst>
                </a:hlinkClick>
              </a:rPr>
              <a:t>a.johnson@mossleyce.cheshire.sch.uk</a:t>
            </a:r>
            <a:r>
              <a:rPr lang="en-GB" sz="2400" u="sng" dirty="0">
                <a:solidFill>
                  <a:schemeClr val="bg1"/>
                </a:solidFill>
              </a:rPr>
              <a:t> </a:t>
            </a:r>
            <a:endParaRPr lang="en-GB" sz="2400" b="0" i="0" u="sng" dirty="0">
              <a:solidFill>
                <a:schemeClr val="bg1"/>
              </a:solidFill>
              <a:effectLst/>
            </a:endParaRPr>
          </a:p>
          <a:p>
            <a:endParaRPr lang="en-GB" sz="2400" dirty="0">
              <a:solidFill>
                <a:schemeClr val="bg1"/>
              </a:solidFill>
              <a:latin typeface="HfW precursive" panose="00000500000000000000" pitchFamily="2" charset="0"/>
            </a:endParaRPr>
          </a:p>
          <a:p>
            <a:r>
              <a:rPr lang="en-GB" sz="2400" dirty="0">
                <a:solidFill>
                  <a:schemeClr val="bg1">
                    <a:lumMod val="95000"/>
                  </a:schemeClr>
                </a:solidFill>
                <a:latin typeface="HfW precursive" panose="00000500000000000000" pitchFamily="2" charset="0"/>
              </a:rPr>
              <a:t>Class Dojo</a:t>
            </a:r>
          </a:p>
          <a:p>
            <a:r>
              <a:rPr lang="en-GB" sz="2400" dirty="0">
                <a:solidFill>
                  <a:schemeClr val="bg1">
                    <a:lumMod val="95000"/>
                  </a:schemeClr>
                </a:solidFill>
                <a:latin typeface="HfW precursive" panose="00000500000000000000" pitchFamily="2" charset="0"/>
              </a:rPr>
              <a:t>Phone call</a:t>
            </a:r>
          </a:p>
          <a:p>
            <a:r>
              <a:rPr lang="en-GB" sz="2400" dirty="0">
                <a:solidFill>
                  <a:schemeClr val="bg1">
                    <a:lumMod val="95000"/>
                  </a:schemeClr>
                </a:solidFill>
                <a:latin typeface="HfW precursive" panose="00000500000000000000" pitchFamily="2" charset="0"/>
              </a:rPr>
              <a:t>Parents’ evenings</a:t>
            </a:r>
          </a:p>
          <a:p>
            <a:r>
              <a:rPr lang="en-GB" sz="2400" dirty="0">
                <a:solidFill>
                  <a:schemeClr val="bg1">
                    <a:lumMod val="95000"/>
                  </a:schemeClr>
                </a:solidFill>
                <a:latin typeface="HfW precursive" panose="00000500000000000000" pitchFamily="2" charset="0"/>
              </a:rPr>
              <a:t>Open door policy</a:t>
            </a:r>
          </a:p>
          <a:p>
            <a:endParaRPr lang="en-GB" sz="2400" dirty="0">
              <a:solidFill>
                <a:schemeClr val="bg1">
                  <a:lumMod val="95000"/>
                </a:schemeClr>
              </a:solidFill>
            </a:endParaRPr>
          </a:p>
        </p:txBody>
      </p:sp>
      <p:pic>
        <p:nvPicPr>
          <p:cNvPr id="9" name="Picture 8">
            <a:extLst>
              <a:ext uri="{FF2B5EF4-FFF2-40B4-BE49-F238E27FC236}">
                <a16:creationId xmlns:a16="http://schemas.microsoft.com/office/drawing/2014/main" id="{EA727BB9-AB20-4EAA-BEBC-139CA16CE2C1}"/>
              </a:ext>
            </a:extLst>
          </p:cNvPr>
          <p:cNvPicPr>
            <a:picLocks noChangeAspect="1"/>
          </p:cNvPicPr>
          <p:nvPr/>
        </p:nvPicPr>
        <p:blipFill>
          <a:blip r:embed="rId4"/>
          <a:stretch>
            <a:fillRect/>
          </a:stretch>
        </p:blipFill>
        <p:spPr>
          <a:xfrm>
            <a:off x="10572071" y="5522860"/>
            <a:ext cx="1444877" cy="1335140"/>
          </a:xfrm>
          <a:prstGeom prst="rect">
            <a:avLst/>
          </a:prstGeom>
        </p:spPr>
      </p:pic>
    </p:spTree>
    <p:extLst>
      <p:ext uri="{BB962C8B-B14F-4D97-AF65-F5344CB8AC3E}">
        <p14:creationId xmlns:p14="http://schemas.microsoft.com/office/powerpoint/2010/main" val="624434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42A39-9946-4469-AA34-A166422705AA}"/>
              </a:ext>
            </a:extLst>
          </p:cNvPr>
          <p:cNvSpPr>
            <a:spLocks noGrp="1"/>
          </p:cNvSpPr>
          <p:nvPr>
            <p:ph type="title"/>
          </p:nvPr>
        </p:nvSpPr>
        <p:spPr>
          <a:xfrm>
            <a:off x="108082" y="-361913"/>
            <a:ext cx="4793714" cy="2078699"/>
          </a:xfrm>
        </p:spPr>
        <p:txBody>
          <a:bodyPr/>
          <a:lstStyle/>
          <a:p>
            <a:r>
              <a:rPr lang="en-GB" dirty="0"/>
              <a:t>Questions?</a:t>
            </a:r>
          </a:p>
        </p:txBody>
      </p:sp>
      <p:sp>
        <p:nvSpPr>
          <p:cNvPr id="3" name="Slide Number Placeholder 2">
            <a:extLst>
              <a:ext uri="{FF2B5EF4-FFF2-40B4-BE49-F238E27FC236}">
                <a16:creationId xmlns:a16="http://schemas.microsoft.com/office/drawing/2014/main" id="{79026FEB-4106-4C30-AF20-9DCDB6CC134D}"/>
              </a:ext>
            </a:extLst>
          </p:cNvPr>
          <p:cNvSpPr>
            <a:spLocks noGrp="1"/>
          </p:cNvSpPr>
          <p:nvPr>
            <p:ph type="sldNum" sz="quarter" idx="11"/>
          </p:nvPr>
        </p:nvSpPr>
        <p:spPr/>
        <p:txBody>
          <a:bodyPr/>
          <a:lstStyle/>
          <a:p>
            <a:fld id="{B67B645E-C5E5-4727-B977-D372A0AA71D9}" type="slidenum">
              <a:rPr lang="en-US" noProof="0" smtClean="0"/>
              <a:pPr/>
              <a:t>24</a:t>
            </a:fld>
            <a:endParaRPr lang="en-US" noProof="0"/>
          </a:p>
        </p:txBody>
      </p:sp>
      <p:pic>
        <p:nvPicPr>
          <p:cNvPr id="9" name="Picture 8">
            <a:extLst>
              <a:ext uri="{FF2B5EF4-FFF2-40B4-BE49-F238E27FC236}">
                <a16:creationId xmlns:a16="http://schemas.microsoft.com/office/drawing/2014/main" id="{36AB0213-4AEF-4188-B760-F22550CA9783}"/>
              </a:ext>
            </a:extLst>
          </p:cNvPr>
          <p:cNvPicPr>
            <a:picLocks noChangeAspect="1"/>
          </p:cNvPicPr>
          <p:nvPr/>
        </p:nvPicPr>
        <p:blipFill>
          <a:blip r:embed="rId2"/>
          <a:stretch>
            <a:fillRect/>
          </a:stretch>
        </p:blipFill>
        <p:spPr>
          <a:xfrm>
            <a:off x="10572071" y="5497257"/>
            <a:ext cx="1444877" cy="1335140"/>
          </a:xfrm>
          <a:prstGeom prst="rect">
            <a:avLst/>
          </a:prstGeom>
        </p:spPr>
      </p:pic>
    </p:spTree>
    <p:extLst>
      <p:ext uri="{BB962C8B-B14F-4D97-AF65-F5344CB8AC3E}">
        <p14:creationId xmlns:p14="http://schemas.microsoft.com/office/powerpoint/2010/main" val="346388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ctrTitle"/>
          </p:nvPr>
        </p:nvSpPr>
        <p:spPr bwMode="gray">
          <a:xfrm>
            <a:off x="7859470" y="572463"/>
            <a:ext cx="3863221" cy="720000"/>
          </a:xfrm>
        </p:spPr>
        <p:txBody>
          <a:bodyPr/>
          <a:lstStyle/>
          <a:p>
            <a:r>
              <a:rPr lang="en-US" dirty="0"/>
              <a:t>Timetable</a:t>
            </a:r>
          </a:p>
        </p:txBody>
      </p:sp>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gray">
          <a:xfrm>
            <a:off x="7635241" y="2423513"/>
            <a:ext cx="4087450" cy="1415429"/>
          </a:xfrm>
        </p:spPr>
        <p:txBody>
          <a:bodyPr/>
          <a:lstStyle/>
          <a:p>
            <a:pPr algn="l"/>
            <a:r>
              <a:rPr lang="en-GB" b="0" i="0" dirty="0">
                <a:solidFill>
                  <a:srgbClr val="767676"/>
                </a:solidFill>
                <a:effectLst/>
                <a:latin typeface="Roboto" panose="020B0604020202020204" pitchFamily="2" charset="0"/>
              </a:rPr>
              <a:t> </a:t>
            </a:r>
            <a:endParaRPr lang="en-GB" b="0" i="0" dirty="0">
              <a:solidFill>
                <a:srgbClr val="444444"/>
              </a:solidFill>
              <a:effectLst/>
              <a:latin typeface="Roboto" panose="020B0604020202020204" pitchFamily="2" charset="0"/>
            </a:endParaRPr>
          </a:p>
        </p:txBody>
      </p:sp>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fld id="{B67B645E-C5E5-4727-B977-D372A0AA71D9}" type="slidenum">
              <a:rPr lang="en-US" smtClean="0"/>
              <a:pPr/>
              <a:t>3</a:t>
            </a:fld>
            <a:endParaRPr lang="en-US" dirty="0"/>
          </a:p>
        </p:txBody>
      </p:sp>
      <p:pic>
        <p:nvPicPr>
          <p:cNvPr id="7"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82592"/>
          <a:stretch/>
        </p:blipFill>
        <p:spPr bwMode="auto">
          <a:xfrm>
            <a:off x="10568012" y="5524204"/>
            <a:ext cx="1448936" cy="1333796"/>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5"/>
          <p:cNvSpPr>
            <a:spLocks noGrp="1"/>
          </p:cNvSpPr>
          <p:nvPr>
            <p:ph type="pic" sz="quarter" idx="10"/>
          </p:nvPr>
        </p:nvSpPr>
        <p:spPr/>
      </p:sp>
      <p:pic>
        <p:nvPicPr>
          <p:cNvPr id="5" name="Picture 4">
            <a:extLst>
              <a:ext uri="{FF2B5EF4-FFF2-40B4-BE49-F238E27FC236}">
                <a16:creationId xmlns:a16="http://schemas.microsoft.com/office/drawing/2014/main" id="{2B2C0848-D7CA-41FF-A9F6-7946CC760D5F}"/>
              </a:ext>
            </a:extLst>
          </p:cNvPr>
          <p:cNvPicPr>
            <a:picLocks noChangeAspect="1"/>
          </p:cNvPicPr>
          <p:nvPr/>
        </p:nvPicPr>
        <p:blipFill>
          <a:blip r:embed="rId4"/>
          <a:stretch>
            <a:fillRect/>
          </a:stretch>
        </p:blipFill>
        <p:spPr>
          <a:xfrm>
            <a:off x="0" y="393081"/>
            <a:ext cx="9324714" cy="6149788"/>
          </a:xfrm>
          <a:prstGeom prst="rect">
            <a:avLst/>
          </a:prstGeom>
        </p:spPr>
      </p:pic>
    </p:spTree>
    <p:extLst>
      <p:ext uri="{BB962C8B-B14F-4D97-AF65-F5344CB8AC3E}">
        <p14:creationId xmlns:p14="http://schemas.microsoft.com/office/powerpoint/2010/main" val="453750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ctrTitle"/>
          </p:nvPr>
        </p:nvSpPr>
        <p:spPr bwMode="gray">
          <a:xfrm>
            <a:off x="7859470" y="572463"/>
            <a:ext cx="3863221" cy="720000"/>
          </a:xfrm>
        </p:spPr>
        <p:txBody>
          <a:bodyPr/>
          <a:lstStyle/>
          <a:p>
            <a:r>
              <a:rPr lang="en-US" dirty="0"/>
              <a:t>P.E Day</a:t>
            </a:r>
          </a:p>
        </p:txBody>
      </p:sp>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gray">
          <a:xfrm>
            <a:off x="7635241" y="2423513"/>
            <a:ext cx="4087450" cy="1415429"/>
          </a:xfrm>
        </p:spPr>
        <p:txBody>
          <a:bodyPr/>
          <a:lstStyle/>
          <a:p>
            <a:pPr algn="l"/>
            <a:r>
              <a:rPr lang="en-GB" b="0" i="0" dirty="0">
                <a:solidFill>
                  <a:srgbClr val="767676"/>
                </a:solidFill>
                <a:effectLst/>
                <a:latin typeface="Roboto" panose="020B0604020202020204" pitchFamily="2" charset="0"/>
              </a:rPr>
              <a:t> </a:t>
            </a:r>
            <a:endParaRPr lang="en-GB" b="0" i="0" dirty="0">
              <a:solidFill>
                <a:srgbClr val="444444"/>
              </a:solidFill>
              <a:effectLst/>
              <a:latin typeface="Roboto" panose="020B0604020202020204" pitchFamily="2" charset="0"/>
            </a:endParaRPr>
          </a:p>
        </p:txBody>
      </p:sp>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fld id="{B67B645E-C5E5-4727-B977-D372A0AA71D9}" type="slidenum">
              <a:rPr lang="en-US" smtClean="0"/>
              <a:pPr/>
              <a:t>4</a:t>
            </a:fld>
            <a:endParaRPr lang="en-US" dirty="0"/>
          </a:p>
        </p:txBody>
      </p:sp>
      <p:pic>
        <p:nvPicPr>
          <p:cNvPr id="7"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82592"/>
          <a:stretch/>
        </p:blipFill>
        <p:spPr bwMode="auto">
          <a:xfrm>
            <a:off x="10568012" y="5524204"/>
            <a:ext cx="1448936" cy="133379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3"/>
          </p:nvPr>
        </p:nvSpPr>
        <p:spPr>
          <a:xfrm>
            <a:off x="359048" y="1109491"/>
            <a:ext cx="4953181" cy="3549594"/>
          </a:xfrm>
        </p:spPr>
        <p:txBody>
          <a:bodyPr/>
          <a:lstStyle/>
          <a:p>
            <a:r>
              <a:rPr lang="en-GB" sz="2400" dirty="0">
                <a:latin typeface="Calibri Light" panose="020F0302020204030204" pitchFamily="34" charset="0"/>
                <a:ea typeface="Calibri Light" panose="020F0302020204030204" pitchFamily="34" charset="0"/>
                <a:cs typeface="Calibri Light" panose="020F0302020204030204" pitchFamily="34" charset="0"/>
              </a:rPr>
              <a:t>Year 2 PE Tuesday</a:t>
            </a:r>
          </a:p>
          <a:p>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r>
              <a:rPr lang="en-GB" sz="2400" dirty="0">
                <a:latin typeface="Calibri Light" panose="020F0302020204030204" pitchFamily="34" charset="0"/>
                <a:ea typeface="Calibri Light" panose="020F0302020204030204" pitchFamily="34" charset="0"/>
                <a:cs typeface="Calibri Light" panose="020F0302020204030204" pitchFamily="34" charset="0"/>
              </a:rPr>
              <a:t>Children required to come to school wearing their PE kit (Blue top and shorts).</a:t>
            </a:r>
          </a:p>
          <a:p>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r>
              <a:rPr lang="en-GB" sz="2400" dirty="0">
                <a:latin typeface="Calibri Light" panose="020F0302020204030204" pitchFamily="34" charset="0"/>
                <a:ea typeface="Calibri Light" panose="020F0302020204030204" pitchFamily="34" charset="0"/>
                <a:cs typeface="Calibri Light" panose="020F0302020204030204" pitchFamily="34" charset="0"/>
              </a:rPr>
              <a:t>Mr </a:t>
            </a:r>
            <a:r>
              <a:rPr lang="en-GB" sz="2400" dirty="0" err="1">
                <a:latin typeface="Calibri Light" panose="020F0302020204030204" pitchFamily="34" charset="0"/>
                <a:ea typeface="Calibri Light" panose="020F0302020204030204" pitchFamily="34" charset="0"/>
                <a:cs typeface="Calibri Light" panose="020F0302020204030204" pitchFamily="34" charset="0"/>
              </a:rPr>
              <a:t>Dodds</a:t>
            </a:r>
            <a:r>
              <a:rPr lang="en-GB" sz="2400" dirty="0">
                <a:latin typeface="Calibri Light" panose="020F0302020204030204" pitchFamily="34" charset="0"/>
                <a:ea typeface="Calibri Light" panose="020F0302020204030204" pitchFamily="34" charset="0"/>
                <a:cs typeface="Calibri Light" panose="020F0302020204030204" pitchFamily="34" charset="0"/>
              </a:rPr>
              <a:t> and Miss Smith to lead PE lessons.</a:t>
            </a:r>
          </a:p>
        </p:txBody>
      </p:sp>
      <p:pic>
        <p:nvPicPr>
          <p:cNvPr id="5" name="Picture 4"/>
          <p:cNvPicPr>
            <a:picLocks noChangeAspect="1"/>
          </p:cNvPicPr>
          <p:nvPr/>
        </p:nvPicPr>
        <p:blipFill>
          <a:blip r:embed="rId4"/>
          <a:stretch>
            <a:fillRect/>
          </a:stretch>
        </p:blipFill>
        <p:spPr>
          <a:xfrm>
            <a:off x="7066725" y="1784321"/>
            <a:ext cx="4705350" cy="3248025"/>
          </a:xfrm>
          <a:prstGeom prst="rect">
            <a:avLst/>
          </a:prstGeom>
        </p:spPr>
      </p:pic>
    </p:spTree>
    <p:extLst>
      <p:ext uri="{BB962C8B-B14F-4D97-AF65-F5344CB8AC3E}">
        <p14:creationId xmlns:p14="http://schemas.microsoft.com/office/powerpoint/2010/main" val="445539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gray">
          <a:xfrm>
            <a:off x="7635241" y="2423513"/>
            <a:ext cx="4087450" cy="1415429"/>
          </a:xfrm>
        </p:spPr>
        <p:txBody>
          <a:bodyPr/>
          <a:lstStyle/>
          <a:p>
            <a:pPr algn="l"/>
            <a:r>
              <a:rPr lang="en-GB" b="0" i="0" dirty="0">
                <a:solidFill>
                  <a:srgbClr val="767676"/>
                </a:solidFill>
                <a:effectLst/>
                <a:latin typeface="Roboto" panose="020B0604020202020204" pitchFamily="2" charset="0"/>
              </a:rPr>
              <a:t> </a:t>
            </a:r>
            <a:endParaRPr lang="en-GB" b="0" i="0" dirty="0">
              <a:solidFill>
                <a:srgbClr val="444444"/>
              </a:solidFill>
              <a:effectLst/>
              <a:latin typeface="Roboto" panose="020B0604020202020204" pitchFamily="2" charset="0"/>
            </a:endParaRPr>
          </a:p>
        </p:txBody>
      </p:sp>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fld id="{B67B645E-C5E5-4727-B977-D372A0AA71D9}" type="slidenum">
              <a:rPr lang="en-US" smtClean="0"/>
              <a:pPr/>
              <a:t>5</a:t>
            </a:fld>
            <a:endParaRPr lang="en-US" dirty="0"/>
          </a:p>
        </p:txBody>
      </p:sp>
      <p:pic>
        <p:nvPicPr>
          <p:cNvPr id="7"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82592"/>
          <a:stretch/>
        </p:blipFill>
        <p:spPr bwMode="auto">
          <a:xfrm>
            <a:off x="10575780" y="5456185"/>
            <a:ext cx="1448936" cy="1333796"/>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4"/>
          <p:cNvPicPr>
            <a:picLocks noChangeAspect="1"/>
          </p:cNvPicPr>
          <p:nvPr/>
        </p:nvPicPr>
        <p:blipFill>
          <a:blip r:embed="rId4"/>
          <a:stretch>
            <a:fillRect/>
          </a:stretch>
        </p:blipFill>
        <p:spPr>
          <a:xfrm>
            <a:off x="7475425" y="1280606"/>
            <a:ext cx="4065565" cy="1527167"/>
          </a:xfrm>
          <a:prstGeom prst="rect">
            <a:avLst/>
          </a:prstGeom>
        </p:spPr>
      </p:pic>
      <p:sp>
        <p:nvSpPr>
          <p:cNvPr id="9" name="Title 2"/>
          <p:cNvSpPr txBox="1">
            <a:spLocks/>
          </p:cNvSpPr>
          <p:nvPr/>
        </p:nvSpPr>
        <p:spPr>
          <a:xfrm>
            <a:off x="-327109" y="1229995"/>
            <a:ext cx="11329200" cy="432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br>
              <a:rPr lang="en-GB" dirty="0"/>
            </a:br>
            <a:r>
              <a:rPr lang="en-GB" sz="4800" dirty="0"/>
              <a:t>English</a:t>
            </a:r>
            <a:br>
              <a:rPr lang="en-GB" dirty="0"/>
            </a:br>
            <a:endParaRPr lang="en-GB" dirty="0"/>
          </a:p>
        </p:txBody>
      </p:sp>
      <p:sp>
        <p:nvSpPr>
          <p:cNvPr id="10" name="Slide Number Placeholder 3"/>
          <p:cNvSpPr txBox="1">
            <a:spLocks/>
          </p:cNvSpPr>
          <p:nvPr/>
        </p:nvSpPr>
        <p:spPr>
          <a:xfrm>
            <a:off x="11728948" y="6385422"/>
            <a:ext cx="288000" cy="288000"/>
          </a:xfrm>
          <a:prstGeom prst="ellipse">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7B645E-C5E5-4727-B977-D372A0AA71D9}" type="slidenum">
              <a:rPr lang="en-US" smtClean="0"/>
              <a:pPr algn="ctr"/>
              <a:t>5</a:t>
            </a:fld>
            <a:endParaRPr lang="en-US"/>
          </a:p>
        </p:txBody>
      </p:sp>
      <p:sp>
        <p:nvSpPr>
          <p:cNvPr id="11" name="Rectangle 10"/>
          <p:cNvSpPr/>
          <p:nvPr/>
        </p:nvSpPr>
        <p:spPr>
          <a:xfrm>
            <a:off x="187214" y="587847"/>
            <a:ext cx="6370340" cy="4154984"/>
          </a:xfrm>
          <a:prstGeom prst="rect">
            <a:avLst/>
          </a:prstGeom>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ea typeface="Calibri Light" panose="020F0302020204030204" pitchFamily="34" charset="0"/>
                <a:cs typeface="Calibri Light" panose="020F0302020204030204" pitchFamily="34" charset="0"/>
              </a:rPr>
              <a:t>Main English lesson each day taught through Pathways to Write Scheme and PKC Scheme.</a:t>
            </a:r>
          </a:p>
          <a:p>
            <a:pPr marL="285750" indent="-285750">
              <a:buFont typeface="Arial" panose="020B0604020202020204" pitchFamily="34" charset="0"/>
              <a:buChar char="•"/>
            </a:pPr>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ea typeface="Calibri Light" panose="020F0302020204030204" pitchFamily="34" charset="0"/>
                <a:cs typeface="Calibri Light" panose="020F0302020204030204" pitchFamily="34" charset="0"/>
              </a:rPr>
              <a:t>All units are linked to high-quality texts to ensure engaging and purposeful lessons.</a:t>
            </a:r>
          </a:p>
          <a:p>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ea typeface="Calibri Light" panose="020F0302020204030204" pitchFamily="34" charset="0"/>
                <a:cs typeface="Calibri Light" panose="020F0302020204030204" pitchFamily="34" charset="0"/>
              </a:rPr>
              <a:t>Units of work aim to develop vocabulary, reading and writing skills through the mastery approach and include strategies to develop Greater Depth writers.</a:t>
            </a:r>
          </a:p>
          <a:p>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3" name="Picture 12"/>
          <p:cNvPicPr>
            <a:picLocks noChangeAspect="1"/>
          </p:cNvPicPr>
          <p:nvPr/>
        </p:nvPicPr>
        <p:blipFill>
          <a:blip r:embed="rId5"/>
          <a:stretch>
            <a:fillRect/>
          </a:stretch>
        </p:blipFill>
        <p:spPr>
          <a:xfrm>
            <a:off x="9508207" y="3131227"/>
            <a:ext cx="2402505" cy="1896434"/>
          </a:xfrm>
          <a:prstGeom prst="rect">
            <a:avLst/>
          </a:prstGeom>
        </p:spPr>
      </p:pic>
      <p:pic>
        <p:nvPicPr>
          <p:cNvPr id="14" name="Picture 13"/>
          <p:cNvPicPr>
            <a:picLocks noChangeAspect="1"/>
          </p:cNvPicPr>
          <p:nvPr/>
        </p:nvPicPr>
        <p:blipFill>
          <a:blip r:embed="rId6"/>
          <a:stretch>
            <a:fillRect/>
          </a:stretch>
        </p:blipFill>
        <p:spPr>
          <a:xfrm>
            <a:off x="6834161" y="3365069"/>
            <a:ext cx="2486025" cy="1428750"/>
          </a:xfrm>
          <a:prstGeom prst="rect">
            <a:avLst/>
          </a:prstGeom>
        </p:spPr>
      </p:pic>
    </p:spTree>
    <p:extLst>
      <p:ext uri="{BB962C8B-B14F-4D97-AF65-F5344CB8AC3E}">
        <p14:creationId xmlns:p14="http://schemas.microsoft.com/office/powerpoint/2010/main" val="257665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gray">
          <a:xfrm>
            <a:off x="7635241" y="2423513"/>
            <a:ext cx="4087450" cy="1415429"/>
          </a:xfrm>
        </p:spPr>
        <p:txBody>
          <a:bodyPr/>
          <a:lstStyle/>
          <a:p>
            <a:pPr algn="l"/>
            <a:r>
              <a:rPr lang="en-GB" b="0" i="0" dirty="0">
                <a:solidFill>
                  <a:srgbClr val="767676"/>
                </a:solidFill>
                <a:effectLst/>
                <a:latin typeface="Roboto" panose="020B0604020202020204" pitchFamily="2" charset="0"/>
              </a:rPr>
              <a:t> </a:t>
            </a:r>
            <a:endParaRPr lang="en-GB" b="0" i="0" dirty="0">
              <a:solidFill>
                <a:srgbClr val="444444"/>
              </a:solidFill>
              <a:effectLst/>
              <a:latin typeface="Roboto" panose="020B0604020202020204" pitchFamily="2" charset="0"/>
            </a:endParaRPr>
          </a:p>
        </p:txBody>
      </p:sp>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fld id="{B67B645E-C5E5-4727-B977-D372A0AA71D9}" type="slidenum">
              <a:rPr lang="en-US" smtClean="0"/>
              <a:pPr/>
              <a:t>6</a:t>
            </a:fld>
            <a:endParaRPr lang="en-US" dirty="0"/>
          </a:p>
        </p:txBody>
      </p:sp>
      <p:pic>
        <p:nvPicPr>
          <p:cNvPr id="7"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82592"/>
          <a:stretch/>
        </p:blipFill>
        <p:spPr bwMode="auto">
          <a:xfrm>
            <a:off x="10575780" y="5456185"/>
            <a:ext cx="1448936" cy="1333796"/>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4"/>
          <p:cNvPicPr>
            <a:picLocks noChangeAspect="1"/>
          </p:cNvPicPr>
          <p:nvPr/>
        </p:nvPicPr>
        <p:blipFill>
          <a:blip r:embed="rId4"/>
          <a:stretch>
            <a:fillRect/>
          </a:stretch>
        </p:blipFill>
        <p:spPr>
          <a:xfrm>
            <a:off x="5769822" y="4650769"/>
            <a:ext cx="4065565" cy="1527167"/>
          </a:xfrm>
          <a:prstGeom prst="rect">
            <a:avLst/>
          </a:prstGeom>
        </p:spPr>
      </p:pic>
      <p:sp>
        <p:nvSpPr>
          <p:cNvPr id="9" name="Title 2"/>
          <p:cNvSpPr txBox="1">
            <a:spLocks/>
          </p:cNvSpPr>
          <p:nvPr/>
        </p:nvSpPr>
        <p:spPr>
          <a:xfrm>
            <a:off x="-327109" y="1229995"/>
            <a:ext cx="11329200" cy="432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en-GB" dirty="0"/>
              <a:t>English</a:t>
            </a:r>
            <a:br>
              <a:rPr lang="en-GB" dirty="0"/>
            </a:br>
            <a:endParaRPr lang="en-GB" dirty="0"/>
          </a:p>
        </p:txBody>
      </p:sp>
      <p:sp>
        <p:nvSpPr>
          <p:cNvPr id="10" name="Slide Number Placeholder 3"/>
          <p:cNvSpPr txBox="1">
            <a:spLocks/>
          </p:cNvSpPr>
          <p:nvPr/>
        </p:nvSpPr>
        <p:spPr>
          <a:xfrm>
            <a:off x="11728948" y="6385422"/>
            <a:ext cx="288000" cy="288000"/>
          </a:xfrm>
          <a:prstGeom prst="ellipse">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7B645E-C5E5-4727-B977-D372A0AA71D9}" type="slidenum">
              <a:rPr lang="en-US" smtClean="0"/>
              <a:pPr algn="ctr"/>
              <a:t>6</a:t>
            </a:fld>
            <a:endParaRPr lang="en-US"/>
          </a:p>
        </p:txBody>
      </p:sp>
      <p:sp>
        <p:nvSpPr>
          <p:cNvPr id="11" name="Rectangle 10"/>
          <p:cNvSpPr/>
          <p:nvPr/>
        </p:nvSpPr>
        <p:spPr>
          <a:xfrm>
            <a:off x="216243" y="683662"/>
            <a:ext cx="6096000" cy="3231654"/>
          </a:xfrm>
          <a:prstGeom prst="rect">
            <a:avLst/>
          </a:prstGeom>
        </p:spPr>
        <p:txBody>
          <a:bodyPr>
            <a:spAutoFit/>
          </a:bodyPr>
          <a:lstStyle/>
          <a:p>
            <a:pPr lvl="0">
              <a:defRPr/>
            </a:pPr>
            <a:r>
              <a:rPr lang="en-GB" sz="3600" u="sng"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Vocabulary</a:t>
            </a:r>
          </a:p>
          <a:p>
            <a:pPr lvl="0">
              <a:defRPr/>
            </a:pPr>
            <a:endParaRPr lang="en-GB"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endParaRPr>
          </a:p>
          <a:p>
            <a:pPr lvl="0">
              <a:defRPr/>
            </a:pPr>
            <a:r>
              <a:rPr lang="en-GB"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We teach vocabulary through each English sessions.</a:t>
            </a:r>
          </a:p>
          <a:p>
            <a:pPr lvl="0">
              <a:defRPr/>
            </a:pPr>
            <a:endParaRPr lang="en-GB"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endParaRPr>
          </a:p>
          <a:p>
            <a:pPr lvl="0">
              <a:defRPr/>
            </a:pPr>
            <a:r>
              <a:rPr lang="en-GB"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We explore the definitions and how we can use these words in sentences, encouraging children to apply them in their writing.  </a:t>
            </a:r>
          </a:p>
        </p:txBody>
      </p:sp>
      <p:sp>
        <p:nvSpPr>
          <p:cNvPr id="14" name="Subtitle 3">
            <a:extLst>
              <a:ext uri="{FF2B5EF4-FFF2-40B4-BE49-F238E27FC236}">
                <a16:creationId xmlns:a16="http://schemas.microsoft.com/office/drawing/2014/main" id="{8E41F722-BA6E-4DCA-864E-876ECDFB5336}"/>
              </a:ext>
            </a:extLst>
          </p:cNvPr>
          <p:cNvSpPr txBox="1">
            <a:spLocks/>
          </p:cNvSpPr>
          <p:nvPr/>
        </p:nvSpPr>
        <p:spPr bwMode="gray">
          <a:xfrm>
            <a:off x="7635241" y="2423513"/>
            <a:ext cx="4087450" cy="1415429"/>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rgbClr val="767676"/>
                </a:solidFill>
                <a:latin typeface="Roboto" panose="020B0604020202020204" pitchFamily="2" charset="0"/>
              </a:rPr>
              <a:t> </a:t>
            </a:r>
            <a:endParaRPr lang="en-GB" dirty="0">
              <a:solidFill>
                <a:srgbClr val="444444"/>
              </a:solidFill>
              <a:latin typeface="Roboto" panose="020B0604020202020204" pitchFamily="2" charset="0"/>
            </a:endParaRPr>
          </a:p>
        </p:txBody>
      </p:sp>
      <p:pic>
        <p:nvPicPr>
          <p:cNvPr id="15" name="Picture 14"/>
          <p:cNvPicPr>
            <a:picLocks noChangeAspect="1"/>
          </p:cNvPicPr>
          <p:nvPr/>
        </p:nvPicPr>
        <p:blipFill>
          <a:blip r:embed="rId5"/>
          <a:stretch>
            <a:fillRect/>
          </a:stretch>
        </p:blipFill>
        <p:spPr>
          <a:xfrm>
            <a:off x="572895" y="4428464"/>
            <a:ext cx="4860064" cy="2055442"/>
          </a:xfrm>
          <a:prstGeom prst="rect">
            <a:avLst/>
          </a:prstGeom>
        </p:spPr>
      </p:pic>
      <p:pic>
        <p:nvPicPr>
          <p:cNvPr id="2" name="Picture 1"/>
          <p:cNvPicPr>
            <a:picLocks noChangeAspect="1"/>
          </p:cNvPicPr>
          <p:nvPr/>
        </p:nvPicPr>
        <p:blipFill>
          <a:blip r:embed="rId6"/>
          <a:stretch>
            <a:fillRect/>
          </a:stretch>
        </p:blipFill>
        <p:spPr>
          <a:xfrm>
            <a:off x="10172251" y="1388177"/>
            <a:ext cx="1647825" cy="3562350"/>
          </a:xfrm>
          <a:prstGeom prst="rect">
            <a:avLst/>
          </a:prstGeom>
        </p:spPr>
      </p:pic>
      <p:pic>
        <p:nvPicPr>
          <p:cNvPr id="3" name="Picture 2"/>
          <p:cNvPicPr>
            <a:picLocks noChangeAspect="1"/>
          </p:cNvPicPr>
          <p:nvPr/>
        </p:nvPicPr>
        <p:blipFill>
          <a:blip r:embed="rId7"/>
          <a:stretch>
            <a:fillRect/>
          </a:stretch>
        </p:blipFill>
        <p:spPr>
          <a:xfrm>
            <a:off x="7053524" y="2186683"/>
            <a:ext cx="2486025" cy="1428750"/>
          </a:xfrm>
          <a:prstGeom prst="rect">
            <a:avLst/>
          </a:prstGeom>
        </p:spPr>
      </p:pic>
    </p:spTree>
    <p:extLst>
      <p:ext uri="{BB962C8B-B14F-4D97-AF65-F5344CB8AC3E}">
        <p14:creationId xmlns:p14="http://schemas.microsoft.com/office/powerpoint/2010/main" val="423029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4294967295"/>
          </p:nvPr>
        </p:nvSpPr>
        <p:spPr>
          <a:xfrm>
            <a:off x="11728948" y="6385422"/>
            <a:ext cx="288000" cy="288000"/>
          </a:xfrm>
          <a:prstGeom prst="ellipse">
            <a:avLst/>
          </a:prstGeom>
        </p:spPr>
        <p:txBody>
          <a:bodyPr/>
          <a:lstStyle/>
          <a:p>
            <a:pPr algn="ctr"/>
            <a:fld id="{B67B645E-C5E5-4727-B977-D372A0AA71D9}" type="slidenum">
              <a:rPr lang="en-US" noProof="0" smtClean="0"/>
              <a:pPr algn="ctr"/>
              <a:t>7</a:t>
            </a:fld>
            <a:endParaRPr lang="en-US" noProof="0"/>
          </a:p>
        </p:txBody>
      </p:sp>
      <p:sp>
        <p:nvSpPr>
          <p:cNvPr id="19" name="Rectangle 18"/>
          <p:cNvSpPr/>
          <p:nvPr/>
        </p:nvSpPr>
        <p:spPr>
          <a:xfrm>
            <a:off x="209006" y="54684"/>
            <a:ext cx="4878809" cy="646331"/>
          </a:xfrm>
          <a:prstGeom prst="rect">
            <a:avLst/>
          </a:prstGeom>
        </p:spPr>
        <p:txBody>
          <a:bodyPr wrap="square">
            <a:spAutoFit/>
          </a:bodyPr>
          <a:lstStyle/>
          <a:p>
            <a:r>
              <a:rPr lang="en-GB" sz="3600" b="1" u="sng" dirty="0"/>
              <a:t>Phonics / Spelling</a:t>
            </a:r>
          </a:p>
        </p:txBody>
      </p:sp>
      <p:sp>
        <p:nvSpPr>
          <p:cNvPr id="6" name="Title 2"/>
          <p:cNvSpPr txBox="1">
            <a:spLocks/>
          </p:cNvSpPr>
          <p:nvPr/>
        </p:nvSpPr>
        <p:spPr>
          <a:xfrm>
            <a:off x="-730520" y="797255"/>
            <a:ext cx="11329200" cy="432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en-GB" dirty="0"/>
              <a:t>English</a:t>
            </a:r>
            <a:br>
              <a:rPr lang="en-GB" dirty="0"/>
            </a:br>
            <a:endParaRPr lang="en-GB" dirty="0"/>
          </a:p>
        </p:txBody>
      </p:sp>
      <p:pic>
        <p:nvPicPr>
          <p:cNvPr id="7" name="Picture 6"/>
          <p:cNvPicPr>
            <a:picLocks noChangeAspect="1"/>
          </p:cNvPicPr>
          <p:nvPr/>
        </p:nvPicPr>
        <p:blipFill>
          <a:blip r:embed="rId3"/>
          <a:stretch>
            <a:fillRect/>
          </a:stretch>
        </p:blipFill>
        <p:spPr>
          <a:xfrm>
            <a:off x="8613105" y="1445995"/>
            <a:ext cx="2751500" cy="1042096"/>
          </a:xfrm>
          <a:prstGeom prst="rect">
            <a:avLst/>
          </a:prstGeom>
        </p:spPr>
      </p:pic>
      <p:pic>
        <p:nvPicPr>
          <p:cNvPr id="8" name="Picture 7"/>
          <p:cNvPicPr>
            <a:picLocks noChangeAspect="1"/>
          </p:cNvPicPr>
          <p:nvPr/>
        </p:nvPicPr>
        <p:blipFill rotWithShape="1">
          <a:blip r:embed="rId4"/>
          <a:srcRect l="2332" t="4347" r="1845"/>
          <a:stretch/>
        </p:blipFill>
        <p:spPr>
          <a:xfrm>
            <a:off x="8233397" y="2719954"/>
            <a:ext cx="3510916" cy="3232728"/>
          </a:xfrm>
          <a:prstGeom prst="rect">
            <a:avLst/>
          </a:prstGeom>
        </p:spPr>
      </p:pic>
      <p:sp>
        <p:nvSpPr>
          <p:cNvPr id="3" name="Subtitle 2">
            <a:extLst>
              <a:ext uri="{FF2B5EF4-FFF2-40B4-BE49-F238E27FC236}">
                <a16:creationId xmlns:a16="http://schemas.microsoft.com/office/drawing/2014/main" id="{56D47A7E-F82A-42BF-8BAB-26DCD93F4F74}"/>
              </a:ext>
            </a:extLst>
          </p:cNvPr>
          <p:cNvSpPr>
            <a:spLocks noGrp="1"/>
          </p:cNvSpPr>
          <p:nvPr>
            <p:ph type="subTitle" idx="1"/>
          </p:nvPr>
        </p:nvSpPr>
        <p:spPr/>
        <p:txBody>
          <a:bodyPr/>
          <a:lstStyle/>
          <a:p>
            <a:endParaRPr lang="en-GB"/>
          </a:p>
        </p:txBody>
      </p:sp>
      <p:sp>
        <p:nvSpPr>
          <p:cNvPr id="4" name="Rectangle 2">
            <a:extLst>
              <a:ext uri="{FF2B5EF4-FFF2-40B4-BE49-F238E27FC236}">
                <a16:creationId xmlns:a16="http://schemas.microsoft.com/office/drawing/2014/main" id="{45245374-7124-42C6-8C0A-46225CBE62E2}"/>
              </a:ext>
            </a:extLst>
          </p:cNvPr>
          <p:cNvSpPr>
            <a:spLocks noChangeArrowheads="1"/>
          </p:cNvSpPr>
          <p:nvPr/>
        </p:nvSpPr>
        <p:spPr bwMode="auto">
          <a:xfrm>
            <a:off x="289688" y="1367754"/>
            <a:ext cx="5806312"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Phonics will continue in Year 2 through the FFT programme, revisiting previously taught sounds.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dirty="0">
                <a:latin typeface="Calibri Light" panose="020F0302020204030204" pitchFamily="34" charset="0"/>
                <a:ea typeface="Calibri Light" panose="020F0302020204030204" pitchFamily="34" charset="0"/>
                <a:cs typeface="Calibri Light" panose="020F0302020204030204" pitchFamily="34" charset="0"/>
              </a:rPr>
              <a:t>In year 2, we begin </a:t>
            </a:r>
            <a:r>
              <a:rPr kumimoji="0" lang="en-GB" altLang="en-US" sz="1800" b="0" i="0" u="none" strike="noStrike" cap="none" normalizeH="0" baseline="0" dirty="0">
                <a:ln>
                  <a:noFill/>
                </a:ln>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exploring new spellings, and introducing specific spelling patterns.</a:t>
            </a:r>
          </a:p>
          <a:p>
            <a:pPr lvl="0" eaLnBrk="0" fontAlgn="base" hangingPunct="0">
              <a:spcBef>
                <a:spcPct val="0"/>
              </a:spcBef>
              <a:spcAft>
                <a:spcPct val="0"/>
              </a:spcAft>
            </a:pPr>
            <a:endParaRPr lang="en-GB" altLang="en-US" dirty="0">
              <a:latin typeface="Calibri Light" panose="020F0302020204030204" pitchFamily="34" charset="0"/>
              <a:ea typeface="Calibri Light" panose="020F0302020204030204" pitchFamily="34" charset="0"/>
              <a:cs typeface="Calibri Light" panose="020F0302020204030204" pitchFamily="34" charset="0"/>
            </a:endParaRPr>
          </a:p>
          <a:p>
            <a:pPr lvl="0" eaLnBrk="0" fontAlgn="base" hangingPunct="0">
              <a:spcBef>
                <a:spcPct val="0"/>
              </a:spcBef>
              <a:spcAft>
                <a:spcPct val="0"/>
              </a:spcAft>
            </a:pPr>
            <a:r>
              <a:rPr lang="en-GB" altLang="en-US" dirty="0">
                <a:latin typeface="Calibri Light" panose="020F0302020204030204" pitchFamily="34" charset="0"/>
                <a:ea typeface="Calibri Light" panose="020F0302020204030204" pitchFamily="34" charset="0"/>
                <a:cs typeface="Calibri Light" panose="020F0302020204030204" pitchFamily="34" charset="0"/>
              </a:rPr>
              <a:t>Continue practising high-frequency and common exception words at home – these will be provided at the beginning of the academic year.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Children resitting the phonics screening check will receive targeted support in small groups. The screening usually takes place in June.</a:t>
            </a:r>
          </a:p>
        </p:txBody>
      </p:sp>
    </p:spTree>
    <p:extLst>
      <p:ext uri="{BB962C8B-B14F-4D97-AF65-F5344CB8AC3E}">
        <p14:creationId xmlns:p14="http://schemas.microsoft.com/office/powerpoint/2010/main" val="2734640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txBox="1">
            <a:spLocks/>
          </p:cNvSpPr>
          <p:nvPr/>
        </p:nvSpPr>
        <p:spPr>
          <a:xfrm>
            <a:off x="209006" y="326651"/>
            <a:ext cx="5839097" cy="432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pPr algn="l"/>
            <a:endParaRPr lang="en-GB" dirty="0">
              <a:solidFill>
                <a:schemeClr val="tx1"/>
              </a:solidFill>
            </a:endParaRPr>
          </a:p>
        </p:txBody>
      </p:sp>
      <p:sp>
        <p:nvSpPr>
          <p:cNvPr id="16" name="Slide Number Placeholder 3"/>
          <p:cNvSpPr>
            <a:spLocks noGrp="1"/>
          </p:cNvSpPr>
          <p:nvPr>
            <p:ph type="sldNum" sz="quarter" idx="4294967295"/>
          </p:nvPr>
        </p:nvSpPr>
        <p:spPr>
          <a:xfrm>
            <a:off x="11728948" y="6385422"/>
            <a:ext cx="288000" cy="288000"/>
          </a:xfrm>
          <a:prstGeom prst="ellipse">
            <a:avLst/>
          </a:prstGeom>
        </p:spPr>
        <p:txBody>
          <a:bodyPr/>
          <a:lstStyle/>
          <a:p>
            <a:pPr algn="ctr"/>
            <a:fld id="{B67B645E-C5E5-4727-B977-D372A0AA71D9}" type="slidenum">
              <a:rPr lang="en-US" noProof="0" smtClean="0"/>
              <a:pPr algn="ctr"/>
              <a:t>8</a:t>
            </a:fld>
            <a:endParaRPr lang="en-US" noProof="0"/>
          </a:p>
        </p:txBody>
      </p:sp>
      <p:sp>
        <p:nvSpPr>
          <p:cNvPr id="7" name="Content Placeholder 1"/>
          <p:cNvSpPr>
            <a:spLocks noGrp="1"/>
          </p:cNvSpPr>
          <p:nvPr>
            <p:ph idx="1"/>
          </p:nvPr>
        </p:nvSpPr>
        <p:spPr>
          <a:xfrm>
            <a:off x="206883" y="951250"/>
            <a:ext cx="5839098" cy="5906750"/>
          </a:xfrm>
        </p:spPr>
        <p:txBody>
          <a:bodyPr/>
          <a:lstStyle/>
          <a:p>
            <a:pPr algn="l">
              <a:lnSpc>
                <a:spcPct val="100000"/>
              </a:lnSpc>
            </a:pPr>
            <a:endParaRPr lang="en-GB" sz="1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l">
              <a:lnSpc>
                <a:spcPct val="100000"/>
              </a:lnSpc>
              <a:buFont typeface="Arial" panose="020B0604020202020204" pitchFamily="34" charset="0"/>
              <a:buChar char="•"/>
            </a:pPr>
            <a:r>
              <a:rPr lang="en-GB"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Reading packs will be sent home with reading books and a reading record each week.</a:t>
            </a:r>
            <a:r>
              <a:rPr lang="en-GB" sz="18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 As in Year 1, the reading books are in line with the phonics programme so children will continue through these phases from Year 1 into 2 and we will continue to monitor this.</a:t>
            </a:r>
          </a:p>
          <a:p>
            <a:pPr marL="285750" indent="-285750" algn="l">
              <a:lnSpc>
                <a:spcPct val="100000"/>
              </a:lnSpc>
              <a:buFont typeface="Arial" panose="020B0604020202020204" pitchFamily="34" charset="0"/>
              <a:buChar char="•"/>
            </a:pPr>
            <a:r>
              <a:rPr lang="en-GB"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When you hear your child read, please record it in their reading records and number each one. </a:t>
            </a:r>
            <a:endParaRPr lang="en-GB" sz="18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l">
              <a:lnSpc>
                <a:spcPct val="100000"/>
              </a:lnSpc>
              <a:buFont typeface="Arial" panose="020B0604020202020204" pitchFamily="34" charset="0"/>
              <a:buChar char="•"/>
            </a:pPr>
            <a:r>
              <a:rPr lang="en-GB" sz="18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Continuing with the </a:t>
            </a:r>
            <a:r>
              <a:rPr lang="en-GB"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whole school reading reward </a:t>
            </a:r>
            <a:br>
              <a:rPr lang="en-GB"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en-GB"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scheme to motivate readers, building up to 100 reads, so please continue to sign the reading record after each read. </a:t>
            </a:r>
            <a:endParaRPr lang="en-GB" sz="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l">
              <a:lnSpc>
                <a:spcPct val="100000"/>
              </a:lnSpc>
              <a:buFont typeface="Arial" panose="020B0604020202020204" pitchFamily="34" charset="0"/>
              <a:buChar char="•"/>
            </a:pPr>
            <a:r>
              <a:rPr lang="en-GB"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VIPER questions can be used to question your child on what they have read to develop understanding. (Website).</a:t>
            </a:r>
            <a:endParaRPr lang="en-GB" sz="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l">
              <a:lnSpc>
                <a:spcPct val="100000"/>
              </a:lnSpc>
              <a:buFont typeface="Arial" panose="020B0604020202020204" pitchFamily="34" charset="0"/>
              <a:buChar char="•"/>
            </a:pPr>
            <a:r>
              <a:rPr lang="en-GB"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Daily guided reading sessions to practise key reading skills in school.</a:t>
            </a:r>
            <a:endParaRPr lang="en-GB" altLang="en-US" sz="1800" dirty="0">
              <a:latin typeface="Calibri Light" panose="020F0302020204030204" pitchFamily="34" charset="0"/>
              <a:ea typeface="Calibri Light" panose="020F0302020204030204" pitchFamily="34" charset="0"/>
              <a:cs typeface="Calibri Light" panose="020F0302020204030204" pitchFamily="34" charset="0"/>
            </a:endParaRPr>
          </a:p>
          <a:p>
            <a:endParaRPr lang="en-GB" sz="2000" dirty="0"/>
          </a:p>
        </p:txBody>
      </p:sp>
      <p:sp>
        <p:nvSpPr>
          <p:cNvPr id="8" name="Title 2"/>
          <p:cNvSpPr txBox="1">
            <a:spLocks/>
          </p:cNvSpPr>
          <p:nvPr/>
        </p:nvSpPr>
        <p:spPr>
          <a:xfrm>
            <a:off x="383503" y="473100"/>
            <a:ext cx="11329200" cy="432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pPr algn="l"/>
            <a:r>
              <a:rPr lang="en-GB" u="sng" dirty="0">
                <a:solidFill>
                  <a:schemeClr val="tx1"/>
                </a:solidFill>
              </a:rPr>
              <a:t>Reading</a:t>
            </a:r>
          </a:p>
        </p:txBody>
      </p:sp>
      <p:sp>
        <p:nvSpPr>
          <p:cNvPr id="9" name="Slide Number Placeholder 3"/>
          <p:cNvSpPr>
            <a:spLocks noGrp="1"/>
          </p:cNvSpPr>
          <p:nvPr>
            <p:ph type="sldNum" sz="quarter" idx="4294967295"/>
          </p:nvPr>
        </p:nvSpPr>
        <p:spPr>
          <a:xfrm>
            <a:off x="11904000" y="6305159"/>
            <a:ext cx="288000" cy="288000"/>
          </a:xfrm>
          <a:prstGeom prst="ellipse">
            <a:avLst/>
          </a:prstGeom>
        </p:spPr>
        <p:txBody>
          <a:bodyPr/>
          <a:lstStyle/>
          <a:p>
            <a:pPr algn="ctr"/>
            <a:fld id="{B67B645E-C5E5-4727-B977-D372A0AA71D9}" type="slidenum">
              <a:rPr lang="en-US" noProof="0" smtClean="0"/>
              <a:pPr algn="ctr"/>
              <a:t>8</a:t>
            </a:fld>
            <a:endParaRPr lang="en-US" noProof="0"/>
          </a:p>
        </p:txBody>
      </p:sp>
      <p:pic>
        <p:nvPicPr>
          <p:cNvPr id="10" name="Picture 9"/>
          <p:cNvPicPr>
            <a:picLocks noChangeAspect="1"/>
          </p:cNvPicPr>
          <p:nvPr/>
        </p:nvPicPr>
        <p:blipFill>
          <a:blip r:embed="rId3"/>
          <a:stretch>
            <a:fillRect/>
          </a:stretch>
        </p:blipFill>
        <p:spPr>
          <a:xfrm>
            <a:off x="9964728" y="3429000"/>
            <a:ext cx="1747975" cy="2650660"/>
          </a:xfrm>
          <a:prstGeom prst="rect">
            <a:avLst/>
          </a:prstGeom>
        </p:spPr>
      </p:pic>
      <p:pic>
        <p:nvPicPr>
          <p:cNvPr id="11" name="Picture 10"/>
          <p:cNvPicPr>
            <a:picLocks noChangeAspect="1"/>
          </p:cNvPicPr>
          <p:nvPr/>
        </p:nvPicPr>
        <p:blipFill>
          <a:blip r:embed="rId4"/>
          <a:stretch>
            <a:fillRect/>
          </a:stretch>
        </p:blipFill>
        <p:spPr>
          <a:xfrm>
            <a:off x="7615646" y="758651"/>
            <a:ext cx="4408996" cy="2466805"/>
          </a:xfrm>
          <a:prstGeom prst="rect">
            <a:avLst/>
          </a:prstGeom>
        </p:spPr>
      </p:pic>
    </p:spTree>
    <p:extLst>
      <p:ext uri="{BB962C8B-B14F-4D97-AF65-F5344CB8AC3E}">
        <p14:creationId xmlns:p14="http://schemas.microsoft.com/office/powerpoint/2010/main" val="288497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gray">
          <a:xfrm>
            <a:off x="6732494" y="1774743"/>
            <a:ext cx="4990197" cy="2064199"/>
          </a:xfrm>
        </p:spPr>
        <p:txBody>
          <a:bodyPr/>
          <a:lstStyle/>
          <a:p>
            <a:pPr algn="l"/>
            <a:r>
              <a:rPr lang="en-GB" b="0" i="0" dirty="0">
                <a:solidFill>
                  <a:srgbClr val="767676"/>
                </a:solidFill>
                <a:effectLst/>
                <a:latin typeface="Roboto" panose="020B0604020202020204" pitchFamily="2" charset="0"/>
              </a:rPr>
              <a:t> </a:t>
            </a:r>
            <a:endParaRPr lang="en-GB" b="0" i="0" dirty="0">
              <a:solidFill>
                <a:srgbClr val="444444"/>
              </a:solidFill>
              <a:effectLst/>
              <a:latin typeface="Roboto" panose="020B0604020202020204" pitchFamily="2" charset="0"/>
            </a:endParaRPr>
          </a:p>
        </p:txBody>
      </p:sp>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fld id="{B67B645E-C5E5-4727-B977-D372A0AA71D9}" type="slidenum">
              <a:rPr lang="en-US" smtClean="0"/>
              <a:pPr/>
              <a:t>9</a:t>
            </a:fld>
            <a:endParaRPr lang="en-US" dirty="0"/>
          </a:p>
        </p:txBody>
      </p:sp>
      <p:pic>
        <p:nvPicPr>
          <p:cNvPr id="7"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82592"/>
          <a:stretch/>
        </p:blipFill>
        <p:spPr bwMode="auto">
          <a:xfrm>
            <a:off x="10568012" y="5524204"/>
            <a:ext cx="1448936" cy="133379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p:cNvSpPr txBox="1">
            <a:spLocks/>
          </p:cNvSpPr>
          <p:nvPr/>
        </p:nvSpPr>
        <p:spPr>
          <a:xfrm>
            <a:off x="365759" y="481525"/>
            <a:ext cx="11081931" cy="432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pPr algn="l"/>
            <a:r>
              <a:rPr lang="en-US" dirty="0">
                <a:solidFill>
                  <a:schemeClr val="tx1"/>
                </a:solidFill>
              </a:rPr>
              <a:t>Maths</a:t>
            </a:r>
            <a:endParaRPr lang="en-GB" dirty="0">
              <a:solidFill>
                <a:schemeClr val="tx1"/>
              </a:solidFill>
            </a:endParaRPr>
          </a:p>
        </p:txBody>
      </p:sp>
      <p:sp>
        <p:nvSpPr>
          <p:cNvPr id="9" name="TextBox 8">
            <a:extLst>
              <a:ext uri="{FF2B5EF4-FFF2-40B4-BE49-F238E27FC236}">
                <a16:creationId xmlns:a16="http://schemas.microsoft.com/office/drawing/2014/main" id="{AA4AAB46-D810-4864-83AF-61DB3BB27617}"/>
              </a:ext>
            </a:extLst>
          </p:cNvPr>
          <p:cNvSpPr txBox="1"/>
          <p:nvPr/>
        </p:nvSpPr>
        <p:spPr>
          <a:xfrm>
            <a:off x="222324" y="1285932"/>
            <a:ext cx="6096000" cy="4801314"/>
          </a:xfrm>
          <a:prstGeom prst="rect">
            <a:avLst/>
          </a:prstGeom>
          <a:noFill/>
        </p:spPr>
        <p:txBody>
          <a:bodyPr wrap="square">
            <a:spAutoFit/>
          </a:bodyPr>
          <a:lstStyle/>
          <a:p>
            <a:r>
              <a:rPr lang="en-US" b="0" i="0" dirty="0">
                <a:solidFill>
                  <a:srgbClr val="021639"/>
                </a:solidFill>
                <a:effectLst/>
                <a:latin typeface="DM Sans"/>
              </a:rPr>
              <a:t>We are using the Oak Academy maths scheme as it gives our children a clear, consistent and well-sequenced maths curriculum. It helps pupils build confidence, fluency and understanding step by step, while ensuring strong progression from one year group to the next. The scheme supports high-quality teaching and allows us to adapt learning to meet the needs of all children.</a:t>
            </a:r>
            <a:endParaRPr lang="en-US" sz="1800" dirty="0">
              <a:effectLst/>
              <a:latin typeface="Arial" panose="020B0604020202020204" pitchFamily="34" charset="0"/>
              <a:ea typeface="Calibri" panose="020F0502020204030204" pitchFamily="34" charset="0"/>
            </a:endParaRPr>
          </a:p>
          <a:p>
            <a:endParaRPr lang="en-US" dirty="0">
              <a:latin typeface="Arial" panose="020B060402020202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This curriculum develops pupils’ understanding of mathematics over time creating competent and confident mathematicians. </a:t>
            </a:r>
          </a:p>
          <a:p>
            <a:r>
              <a:rPr lang="en-GB" dirty="0">
                <a:latin typeface="Arial" panose="020B0604020202020204" pitchFamily="34" charset="0"/>
                <a:ea typeface="Calibri" panose="020F0502020204030204" pitchFamily="34" charset="0"/>
              </a:rPr>
              <a:t>The scheme will develop</a:t>
            </a:r>
            <a:r>
              <a:rPr lang="en-GB" sz="1800" dirty="0">
                <a:effectLst/>
                <a:latin typeface="Arial" panose="020B0604020202020204" pitchFamily="34" charset="0"/>
                <a:ea typeface="Calibri" panose="020F0502020204030204" pitchFamily="34" charset="0"/>
              </a:rPr>
              <a:t> their ability to select the most suitable tools to solve problems across a range of topics and real-world scenarios.</a:t>
            </a:r>
          </a:p>
          <a:p>
            <a:endParaRPr lang="en-GB" dirty="0">
              <a:latin typeface="Arial" panose="020B060402020202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The curriculum is intentionally designed to facilitate high-quality teaching as a powerful lever to support all children.</a:t>
            </a:r>
            <a:endParaRPr lang="en-GB" dirty="0"/>
          </a:p>
        </p:txBody>
      </p:sp>
      <p:pic>
        <p:nvPicPr>
          <p:cNvPr id="10" name="Picture 9" descr="Oak National Academy logo">
            <a:extLst>
              <a:ext uri="{FF2B5EF4-FFF2-40B4-BE49-F238E27FC236}">
                <a16:creationId xmlns:a16="http://schemas.microsoft.com/office/drawing/2014/main" id="{94D365B7-3ACC-4676-AFDD-B23930B29F51}"/>
              </a:ext>
              <a:ext uri="{C183D7F6-B498-43B3-948B-1728B52AA6E4}">
                <adec:decorative xmlns:adec="http://schemas.microsoft.com/office/drawing/2017/decorative" val="0"/>
              </a:ext>
            </a:extLst>
          </p:cNvPr>
          <p:cNvPicPr/>
          <p:nvPr/>
        </p:nvPicPr>
        <p:blipFill>
          <a:blip r:embed="rId4">
            <a:extLst>
              <a:ext uri="{28A0092B-C50C-407E-A947-70E740481C1C}">
                <a14:useLocalDpi xmlns:a14="http://schemas.microsoft.com/office/drawing/2010/main" val="0"/>
              </a:ext>
            </a:extLst>
          </a:blip>
          <a:stretch>
            <a:fillRect/>
          </a:stretch>
        </p:blipFill>
        <p:spPr>
          <a:xfrm>
            <a:off x="7790329" y="2303930"/>
            <a:ext cx="3343835" cy="1676976"/>
          </a:xfrm>
          <a:prstGeom prst="rect">
            <a:avLst/>
          </a:prstGeom>
        </p:spPr>
      </p:pic>
    </p:spTree>
    <p:extLst>
      <p:ext uri="{BB962C8B-B14F-4D97-AF65-F5344CB8AC3E}">
        <p14:creationId xmlns:p14="http://schemas.microsoft.com/office/powerpoint/2010/main" val="3254615563"/>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35393_Blue spheres pitch deck_RVA_v5" id="{B31999E4-CF41-4147-9146-E7AA12BD45BB}" vid="{47A86861-C4F7-4F19-9461-7399990DDE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247F30-5811-40C0-99EC-CF53200590BE}">
  <ds:schemaRefs>
    <ds:schemaRef ds:uri="http://schemas.microsoft.com/office/2006/documentManagement/types"/>
    <ds:schemaRef ds:uri="http://purl.org/dc/elements/1.1/"/>
    <ds:schemaRef ds:uri="16c05727-aa75-4e4a-9b5f-8a80a1165891"/>
    <ds:schemaRef ds:uri="http://www.w3.org/XML/1998/namespace"/>
    <ds:schemaRef ds:uri="http://schemas.microsoft.com/office/infopath/2007/PartnerControls"/>
    <ds:schemaRef ds:uri="http://purl.org/dc/terms/"/>
    <ds:schemaRef ds:uri="http://schemas.microsoft.com/office/2006/metadata/properties"/>
    <ds:schemaRef ds:uri="http://schemas.openxmlformats.org/package/2006/metadata/core-properties"/>
    <ds:schemaRef ds:uri="71af3243-3dd4-4a8d-8c0d-dd76da1f02a5"/>
    <ds:schemaRef ds:uri="http://purl.org/dc/dcmitype/"/>
  </ds:schemaRefs>
</ds:datastoreItem>
</file>

<file path=customXml/itemProps2.xml><?xml version="1.0" encoding="utf-8"?>
<ds:datastoreItem xmlns:ds="http://schemas.openxmlformats.org/officeDocument/2006/customXml" ds:itemID="{55E72E99-0076-433E-AD3A-575A11FAB73D}">
  <ds:schemaRefs>
    <ds:schemaRef ds:uri="http://schemas.microsoft.com/sharepoint/v3/contenttype/forms"/>
  </ds:schemaRefs>
</ds:datastoreItem>
</file>

<file path=customXml/itemProps3.xml><?xml version="1.0" encoding="utf-8"?>
<ds:datastoreItem xmlns:ds="http://schemas.openxmlformats.org/officeDocument/2006/customXml" ds:itemID="{97392B02-48CE-4E37-9DE8-753DC8DEB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spheres pitch deck</Template>
  <TotalTime>0</TotalTime>
  <Words>1653</Words>
  <Application>Microsoft Office PowerPoint</Application>
  <PresentationFormat>Widescreen</PresentationFormat>
  <Paragraphs>229</Paragraphs>
  <Slides>24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Corbel</vt:lpstr>
      <vt:lpstr>DM Sans</vt:lpstr>
      <vt:lpstr>HfW precursive</vt:lpstr>
      <vt:lpstr>HfW precursive bold</vt:lpstr>
      <vt:lpstr>Roboto</vt:lpstr>
      <vt:lpstr>Office Theme</vt:lpstr>
      <vt:lpstr>Meet  The  Teacher </vt:lpstr>
      <vt:lpstr>Welcome and Introductions</vt:lpstr>
      <vt:lpstr>Timetable</vt:lpstr>
      <vt:lpstr>P.E Day</vt:lpstr>
      <vt:lpstr>PowerPoint Presentation</vt:lpstr>
      <vt:lpstr>PowerPoint Presentation</vt:lpstr>
      <vt:lpstr>PowerPoint Presentation</vt:lpstr>
      <vt:lpstr>PowerPoint Presentation</vt:lpstr>
      <vt:lpstr>PowerPoint Presentation</vt:lpstr>
      <vt:lpstr>Maths overview</vt:lpstr>
      <vt:lpstr>PowerPoint Presentation</vt:lpstr>
      <vt:lpstr>PowerPoint Presentation</vt:lpstr>
      <vt:lpstr>PowerPoint Presentation</vt:lpstr>
      <vt:lpstr>Assessment   </vt:lpstr>
      <vt:lpstr>The Mossley Way</vt:lpstr>
      <vt:lpstr>PowerPoint Presentation</vt:lpstr>
      <vt:lpstr>Mossley Missions</vt:lpstr>
      <vt:lpstr>Residential (MossFest)</vt:lpstr>
      <vt:lpstr>Other visits/trips</vt:lpstr>
      <vt:lpstr>Collection and drop off policy</vt:lpstr>
      <vt:lpstr>If  your child is absent please call school in the morning and leave a message .  Children are not  to return to school until 48 hours after last bout of sickness and diarrhoea</vt:lpstr>
      <vt:lpstr>     </vt:lpstr>
      <vt:lpstr>Contact</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2021-03-09T08:14:43Z</dcterms:created>
  <dcterms:modified xsi:type="dcterms:W3CDTF">2026-07-08T15:23:48Z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