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83" r:id="rId5"/>
    <p:sldId id="286" r:id="rId6"/>
    <p:sldId id="288" r:id="rId7"/>
    <p:sldId id="307" r:id="rId8"/>
    <p:sldId id="310" r:id="rId9"/>
    <p:sldId id="324" r:id="rId10"/>
    <p:sldId id="316" r:id="rId11"/>
    <p:sldId id="312" r:id="rId12"/>
    <p:sldId id="318" r:id="rId13"/>
    <p:sldId id="314" r:id="rId14"/>
    <p:sldId id="323" r:id="rId15"/>
    <p:sldId id="305" r:id="rId16"/>
    <p:sldId id="313" r:id="rId17"/>
    <p:sldId id="325" r:id="rId18"/>
    <p:sldId id="296" r:id="rId19"/>
    <p:sldId id="301" r:id="rId20"/>
    <p:sldId id="302" r:id="rId21"/>
    <p:sldId id="303" r:id="rId22"/>
    <p:sldId id="317" r:id="rId23"/>
    <p:sldId id="304" r:id="rId24"/>
    <p:sldId id="315" r:id="rId25"/>
    <p:sldId id="306"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85794" autoAdjust="0"/>
  </p:normalViewPr>
  <p:slideViewPr>
    <p:cSldViewPr snapToGrid="0">
      <p:cViewPr varScale="1">
        <p:scale>
          <a:sx n="74" d="100"/>
          <a:sy n="74" d="100"/>
        </p:scale>
        <p:origin x="58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1077DB-935E-4A0A-947A-D283B9F9F452}" type="datetimeFigureOut">
              <a:rPr lang="en-US" smtClean="0"/>
              <a:t>7/10/2026</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7/10/2026</a:t>
            </a:fld>
            <a:endParaRPr lang="en-US" noProof="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10</a:t>
            </a:fld>
            <a:endParaRPr lang="en-US"/>
          </a:p>
        </p:txBody>
      </p:sp>
    </p:spTree>
    <p:extLst>
      <p:ext uri="{BB962C8B-B14F-4D97-AF65-F5344CB8AC3E}">
        <p14:creationId xmlns:p14="http://schemas.microsoft.com/office/powerpoint/2010/main" val="3983637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11</a:t>
            </a:fld>
            <a:endParaRPr lang="en-US"/>
          </a:p>
        </p:txBody>
      </p:sp>
    </p:spTree>
    <p:extLst>
      <p:ext uri="{BB962C8B-B14F-4D97-AF65-F5344CB8AC3E}">
        <p14:creationId xmlns:p14="http://schemas.microsoft.com/office/powerpoint/2010/main" val="384108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38366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69719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144593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31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7</a:t>
            </a:fld>
            <a:endParaRPr lang="en-US"/>
          </a:p>
        </p:txBody>
      </p:sp>
    </p:spTree>
    <p:extLst>
      <p:ext uri="{BB962C8B-B14F-4D97-AF65-F5344CB8AC3E}">
        <p14:creationId xmlns:p14="http://schemas.microsoft.com/office/powerpoint/2010/main" val="425527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8</a:t>
            </a:fld>
            <a:endParaRPr lang="en-US"/>
          </a:p>
        </p:txBody>
      </p:sp>
    </p:spTree>
    <p:extLst>
      <p:ext uri="{BB962C8B-B14F-4D97-AF65-F5344CB8AC3E}">
        <p14:creationId xmlns:p14="http://schemas.microsoft.com/office/powerpoint/2010/main" val="246218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9</a:t>
            </a:fld>
            <a:endParaRPr lang="en-US"/>
          </a:p>
        </p:txBody>
      </p:sp>
    </p:spTree>
    <p:extLst>
      <p:ext uri="{BB962C8B-B14F-4D97-AF65-F5344CB8AC3E}">
        <p14:creationId xmlns:p14="http://schemas.microsoft.com/office/powerpoint/2010/main" val="17852139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jluke@mossleyce.cheshire.sch.uk" TargetMode="External"/><Relationship Id="rId2" Type="http://schemas.openxmlformats.org/officeDocument/2006/relationships/hyperlink" Target="mailto:assistanthead@mossleyce.cheshire.sch.uk" TargetMode="Externa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096000" y="1855304"/>
            <a:ext cx="5174250" cy="3357121"/>
          </a:xfrm>
        </p:spPr>
        <p:txBody>
          <a:bodyPr/>
          <a:lstStyle/>
          <a:p>
            <a:r>
              <a:rPr lang="en-US" dirty="0"/>
              <a:t>Meet  The  Teacher </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6779624" y="5428423"/>
            <a:ext cx="4490626" cy="1048939"/>
          </a:xfrm>
        </p:spPr>
        <p:txBody>
          <a:bodyPr/>
          <a:lstStyle/>
          <a:p>
            <a:pPr algn="ctr"/>
            <a:r>
              <a:rPr lang="en-US" sz="2400" dirty="0">
                <a:solidFill>
                  <a:srgbClr val="00B0F0"/>
                </a:solidFill>
              </a:rPr>
              <a:t>July 2026</a:t>
            </a:r>
          </a:p>
          <a:p>
            <a:pPr algn="ctr"/>
            <a:r>
              <a:rPr lang="en-US" sz="2400" dirty="0">
                <a:solidFill>
                  <a:srgbClr val="00B0F0"/>
                </a:solidFill>
              </a:rPr>
              <a:t>Reception </a:t>
            </a:r>
          </a:p>
          <a:p>
            <a:pPr algn="ctr"/>
            <a:r>
              <a:rPr lang="en-US" sz="2400" dirty="0">
                <a:solidFill>
                  <a:srgbClr val="00B0F0"/>
                </a:solidFill>
              </a:rPr>
              <a:t>Early Years Foundation Stage</a:t>
            </a:r>
          </a:p>
        </p:txBody>
      </p:sp>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r="20018"/>
          <a:stretch/>
        </p:blipFill>
        <p:spPr bwMode="auto">
          <a:xfrm>
            <a:off x="7670800" y="159030"/>
            <a:ext cx="4377268" cy="1094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612" b="7612"/>
          <a:stretch>
            <a:fillRect/>
          </a:stretch>
        </p:blipFill>
        <p:spPr>
          <a:xfrm>
            <a:off x="1364582" y="1288425"/>
            <a:ext cx="4552900" cy="3924000"/>
          </a:xfrm>
        </p:spPr>
      </p:pic>
      <p:pic>
        <p:nvPicPr>
          <p:cNvPr id="4" name="Picture 3"/>
          <p:cNvPicPr>
            <a:picLocks noChangeAspect="1"/>
          </p:cNvPicPr>
          <p:nvPr/>
        </p:nvPicPr>
        <p:blipFill>
          <a:blip r:embed="rId5"/>
          <a:stretch>
            <a:fillRect/>
          </a:stretch>
        </p:blipFill>
        <p:spPr>
          <a:xfrm>
            <a:off x="9024937" y="1469588"/>
            <a:ext cx="2196612" cy="2646997"/>
          </a:xfrm>
          <a:prstGeom prst="rect">
            <a:avLst/>
          </a:prstGeom>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5153808" y="1993370"/>
            <a:ext cx="6575140" cy="2078699"/>
          </a:xfrm>
        </p:spPr>
        <p:txBody>
          <a:bodyPr/>
          <a:lstStyle/>
          <a:p>
            <a:r>
              <a:rPr lang="en-US" sz="5400" dirty="0"/>
              <a:t>Our Christian Values</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10</a:t>
            </a:fld>
            <a:endParaRPr lang="en-US" dirty="0"/>
          </a:p>
        </p:txBody>
      </p:sp>
      <p:pic>
        <p:nvPicPr>
          <p:cNvPr id="1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160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486" y="1135690"/>
            <a:ext cx="6096000" cy="400110"/>
          </a:xfrm>
          <a:prstGeom prst="rect">
            <a:avLst/>
          </a:prstGeom>
        </p:spPr>
        <p:txBody>
          <a:bodyPr>
            <a:spAutoFit/>
          </a:bodyPr>
          <a:lstStyle/>
          <a:p>
            <a:pPr marL="285750" indent="-285750">
              <a:buFont typeface="Arial" panose="020B0604020202020204" pitchFamily="34" charset="0"/>
              <a:buChar char="•"/>
            </a:pPr>
            <a:endParaRPr lang="en-GB" altLang="en-US" sz="2000" dirty="0">
              <a:solidFill>
                <a:schemeClr val="bg1"/>
              </a:solidFill>
            </a:endParaRPr>
          </a:p>
        </p:txBody>
      </p:sp>
      <p:sp>
        <p:nvSpPr>
          <p:cNvPr id="6" name="Rectangle 5"/>
          <p:cNvSpPr/>
          <p:nvPr/>
        </p:nvSpPr>
        <p:spPr>
          <a:xfrm>
            <a:off x="569421" y="951024"/>
            <a:ext cx="2467342" cy="523220"/>
          </a:xfrm>
          <a:prstGeom prst="rect">
            <a:avLst/>
          </a:prstGeom>
        </p:spPr>
        <p:txBody>
          <a:bodyPr wrap="none">
            <a:spAutoFit/>
          </a:bodyPr>
          <a:lstStyle/>
          <a:p>
            <a:pPr>
              <a:buFont typeface="Arial" panose="020B0604020202020204" pitchFamily="34" charset="0"/>
              <a:buChar char="•"/>
            </a:pPr>
            <a:r>
              <a:rPr lang="en-GB" sz="2800" b="1" dirty="0">
                <a:solidFill>
                  <a:schemeClr val="bg1"/>
                </a:solidFill>
                <a:latin typeface="Arial" panose="020B0604020202020204" pitchFamily="34" charset="0"/>
              </a:rPr>
              <a:t>Compassion</a:t>
            </a:r>
            <a:endParaRPr lang="en-GB" sz="2800" b="0" i="0" dirty="0">
              <a:solidFill>
                <a:schemeClr val="bg1"/>
              </a:solidFill>
              <a:effectLst/>
              <a:latin typeface="Roboto"/>
            </a:endParaRPr>
          </a:p>
        </p:txBody>
      </p:sp>
      <p:sp>
        <p:nvSpPr>
          <p:cNvPr id="7" name="Rectangle 6"/>
          <p:cNvSpPr/>
          <p:nvPr/>
        </p:nvSpPr>
        <p:spPr>
          <a:xfrm>
            <a:off x="621673" y="1624038"/>
            <a:ext cx="1208985" cy="523220"/>
          </a:xfrm>
          <a:prstGeom prst="rect">
            <a:avLst/>
          </a:prstGeom>
        </p:spPr>
        <p:txBody>
          <a:bodyPr wrap="none">
            <a:spAutoFit/>
          </a:bodyPr>
          <a:lstStyle/>
          <a:p>
            <a:pPr>
              <a:buFont typeface="Arial" panose="020B0604020202020204" pitchFamily="34" charset="0"/>
              <a:buChar char="•"/>
            </a:pPr>
            <a:r>
              <a:rPr lang="en-GB" sz="2800" b="1" dirty="0">
                <a:solidFill>
                  <a:schemeClr val="bg1"/>
                </a:solidFill>
                <a:latin typeface="Arial" panose="020B0604020202020204" pitchFamily="34" charset="0"/>
              </a:rPr>
              <a:t>Hope</a:t>
            </a:r>
            <a:endParaRPr lang="en-GB" sz="2800" b="0" i="0" dirty="0">
              <a:solidFill>
                <a:schemeClr val="bg1"/>
              </a:solidFill>
              <a:effectLst/>
              <a:latin typeface="Roboto"/>
            </a:endParaRPr>
          </a:p>
        </p:txBody>
      </p:sp>
      <p:sp>
        <p:nvSpPr>
          <p:cNvPr id="8" name="Rectangle 7"/>
          <p:cNvSpPr/>
          <p:nvPr/>
        </p:nvSpPr>
        <p:spPr>
          <a:xfrm>
            <a:off x="621673" y="2365807"/>
            <a:ext cx="2167581" cy="523220"/>
          </a:xfrm>
          <a:prstGeom prst="rect">
            <a:avLst/>
          </a:prstGeom>
        </p:spPr>
        <p:txBody>
          <a:bodyPr wrap="none">
            <a:spAutoFit/>
          </a:bodyPr>
          <a:lstStyle/>
          <a:p>
            <a:pPr>
              <a:buFont typeface="Arial" panose="020B0604020202020204" pitchFamily="34" charset="0"/>
              <a:buChar char="•"/>
            </a:pPr>
            <a:r>
              <a:rPr lang="en-GB" sz="2800" b="1" dirty="0">
                <a:solidFill>
                  <a:schemeClr val="bg1"/>
                </a:solidFill>
                <a:latin typeface="Arial" panose="020B0604020202020204" pitchFamily="34" charset="0"/>
              </a:rPr>
              <a:t>Endurance</a:t>
            </a:r>
            <a:endParaRPr lang="en-GB" sz="2800" b="0" i="0" dirty="0">
              <a:solidFill>
                <a:schemeClr val="bg1"/>
              </a:solidFill>
              <a:effectLst/>
              <a:latin typeface="Roboto"/>
            </a:endParaRPr>
          </a:p>
        </p:txBody>
      </p:sp>
      <p:sp>
        <p:nvSpPr>
          <p:cNvPr id="10" name="Rectangle 9"/>
          <p:cNvSpPr/>
          <p:nvPr/>
        </p:nvSpPr>
        <p:spPr>
          <a:xfrm>
            <a:off x="621673" y="3129821"/>
            <a:ext cx="2307042" cy="523220"/>
          </a:xfrm>
          <a:prstGeom prst="rect">
            <a:avLst/>
          </a:prstGeom>
        </p:spPr>
        <p:txBody>
          <a:bodyPr wrap="none">
            <a:spAutoFit/>
          </a:bodyPr>
          <a:lstStyle/>
          <a:p>
            <a:pPr>
              <a:buFont typeface="Arial" panose="020B0604020202020204" pitchFamily="34" charset="0"/>
              <a:buChar char="•"/>
            </a:pPr>
            <a:r>
              <a:rPr lang="en-GB" sz="2800" b="1" dirty="0">
                <a:solidFill>
                  <a:schemeClr val="bg1"/>
                </a:solidFill>
                <a:latin typeface="Arial" panose="020B0604020202020204" pitchFamily="34" charset="0"/>
              </a:rPr>
              <a:t>Self-control</a:t>
            </a:r>
            <a:endParaRPr lang="en-GB" sz="2800" dirty="0">
              <a:solidFill>
                <a:schemeClr val="bg1"/>
              </a:solidFill>
              <a:latin typeface="Roboto"/>
            </a:endParaRPr>
          </a:p>
        </p:txBody>
      </p:sp>
      <p:sp>
        <p:nvSpPr>
          <p:cNvPr id="11" name="Rectangle 10"/>
          <p:cNvSpPr/>
          <p:nvPr/>
        </p:nvSpPr>
        <p:spPr>
          <a:xfrm>
            <a:off x="655337" y="3902339"/>
            <a:ext cx="1928733" cy="523220"/>
          </a:xfrm>
          <a:prstGeom prst="rect">
            <a:avLst/>
          </a:prstGeom>
        </p:spPr>
        <p:txBody>
          <a:bodyPr wrap="none">
            <a:spAutoFit/>
          </a:bodyPr>
          <a:lstStyle/>
          <a:p>
            <a:pPr>
              <a:buFont typeface="Arial" panose="020B0604020202020204" pitchFamily="34" charset="0"/>
              <a:buChar char="•"/>
            </a:pPr>
            <a:r>
              <a:rPr lang="en-GB" sz="2800" b="1" dirty="0">
                <a:solidFill>
                  <a:schemeClr val="bg1"/>
                </a:solidFill>
                <a:latin typeface="Arial" panose="020B0604020202020204" pitchFamily="34" charset="0"/>
              </a:rPr>
              <a:t>Kindness</a:t>
            </a:r>
            <a:endParaRPr lang="en-GB" sz="2800" b="0" i="0" dirty="0">
              <a:solidFill>
                <a:schemeClr val="bg1"/>
              </a:solidFill>
              <a:effectLst/>
              <a:latin typeface="Roboto"/>
            </a:endParaRPr>
          </a:p>
        </p:txBody>
      </p:sp>
      <p:sp>
        <p:nvSpPr>
          <p:cNvPr id="12" name="Rectangle 11"/>
          <p:cNvSpPr/>
          <p:nvPr/>
        </p:nvSpPr>
        <p:spPr>
          <a:xfrm>
            <a:off x="655337" y="4723842"/>
            <a:ext cx="1710725" cy="523220"/>
          </a:xfrm>
          <a:prstGeom prst="rect">
            <a:avLst/>
          </a:prstGeom>
        </p:spPr>
        <p:txBody>
          <a:bodyPr wrap="none">
            <a:spAutoFit/>
          </a:bodyPr>
          <a:lstStyle/>
          <a:p>
            <a:pPr>
              <a:buFont typeface="Arial" panose="020B0604020202020204" pitchFamily="34" charset="0"/>
              <a:buChar char="•"/>
            </a:pPr>
            <a:r>
              <a:rPr lang="en-GB" sz="2800" b="1" dirty="0">
                <a:solidFill>
                  <a:schemeClr val="bg1"/>
                </a:solidFill>
                <a:latin typeface="Arial" panose="020B0604020202020204" pitchFamily="34" charset="0"/>
              </a:rPr>
              <a:t>Respect</a:t>
            </a:r>
            <a:endParaRPr lang="en-GB" sz="2800" b="0" i="0" dirty="0">
              <a:solidFill>
                <a:schemeClr val="bg1"/>
              </a:solidFill>
              <a:effectLst/>
              <a:latin typeface="Roboto"/>
            </a:endParaRPr>
          </a:p>
        </p:txBody>
      </p:sp>
      <p:sp>
        <p:nvSpPr>
          <p:cNvPr id="13" name="Rectangle 12"/>
          <p:cNvSpPr/>
          <p:nvPr/>
        </p:nvSpPr>
        <p:spPr>
          <a:xfrm>
            <a:off x="466078" y="201718"/>
            <a:ext cx="6274603" cy="400110"/>
          </a:xfrm>
          <a:prstGeom prst="rect">
            <a:avLst/>
          </a:prstGeom>
        </p:spPr>
        <p:txBody>
          <a:bodyPr wrap="none">
            <a:spAutoFit/>
          </a:bodyPr>
          <a:lstStyle/>
          <a:p>
            <a:r>
              <a:rPr lang="en-GB" sz="2000" dirty="0">
                <a:solidFill>
                  <a:schemeClr val="bg1"/>
                </a:solidFill>
                <a:latin typeface="Roboto"/>
              </a:rPr>
              <a:t>They shall have life, life in all its fullness’ (John 10:10)</a:t>
            </a:r>
            <a:endParaRPr lang="en-GB" sz="2000" dirty="0">
              <a:solidFill>
                <a:schemeClr val="bg1"/>
              </a:solidFill>
            </a:endParaRPr>
          </a:p>
        </p:txBody>
      </p:sp>
      <p:pic>
        <p:nvPicPr>
          <p:cNvPr id="14" name="Picture 13"/>
          <p:cNvPicPr>
            <a:picLocks noChangeAspect="1"/>
          </p:cNvPicPr>
          <p:nvPr/>
        </p:nvPicPr>
        <p:blipFill>
          <a:blip r:embed="rId4"/>
          <a:stretch>
            <a:fillRect/>
          </a:stretch>
        </p:blipFill>
        <p:spPr>
          <a:xfrm>
            <a:off x="7196427" y="3653041"/>
            <a:ext cx="1710010" cy="2503455"/>
          </a:xfrm>
          <a:prstGeom prst="rect">
            <a:avLst/>
          </a:prstGeom>
        </p:spPr>
      </p:pic>
      <p:sp>
        <p:nvSpPr>
          <p:cNvPr id="15" name="TextBox 14"/>
          <p:cNvSpPr txBox="1"/>
          <p:nvPr/>
        </p:nvSpPr>
        <p:spPr>
          <a:xfrm>
            <a:off x="175909" y="6058584"/>
            <a:ext cx="6541090" cy="461665"/>
          </a:xfrm>
          <a:prstGeom prst="rect">
            <a:avLst/>
          </a:prstGeom>
          <a:noFill/>
        </p:spPr>
        <p:txBody>
          <a:bodyPr wrap="square" rtlCol="0">
            <a:spAutoFit/>
          </a:bodyPr>
          <a:lstStyle/>
          <a:p>
            <a:r>
              <a:rPr lang="en-GB" sz="2400" dirty="0">
                <a:solidFill>
                  <a:srgbClr val="00B0F0"/>
                </a:solidFill>
              </a:rPr>
              <a:t>We say 2 prayers a day-lunchtime and home time.</a:t>
            </a:r>
          </a:p>
        </p:txBody>
      </p:sp>
    </p:spTree>
    <p:extLst>
      <p:ext uri="{BB962C8B-B14F-4D97-AF65-F5344CB8AC3E}">
        <p14:creationId xmlns:p14="http://schemas.microsoft.com/office/powerpoint/2010/main" val="93202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5061284" y="565294"/>
            <a:ext cx="6575140" cy="2078699"/>
          </a:xfrm>
        </p:spPr>
        <p:txBody>
          <a:bodyPr/>
          <a:lstStyle/>
          <a:p>
            <a:r>
              <a:rPr lang="en-US" dirty="0"/>
              <a:t>The Mossley Way</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11</a:t>
            </a:fld>
            <a:endParaRPr lang="en-US" dirty="0"/>
          </a:p>
        </p:txBody>
      </p:sp>
      <p:pic>
        <p:nvPicPr>
          <p:cNvPr id="1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160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324" y="428178"/>
            <a:ext cx="4632960" cy="5632311"/>
          </a:xfrm>
          <a:prstGeom prst="rect">
            <a:avLst/>
          </a:prstGeom>
        </p:spPr>
        <p:txBody>
          <a:bodyPr wrap="square">
            <a:spAutoFit/>
          </a:bodyPr>
          <a:lstStyle/>
          <a:p>
            <a:pPr marL="342900" indent="-342900">
              <a:buFont typeface="Arial" panose="020B0604020202020204" pitchFamily="34" charset="0"/>
              <a:buChar char="•"/>
            </a:pPr>
            <a:r>
              <a:rPr lang="en-GB" altLang="en-US" sz="2400" dirty="0">
                <a:solidFill>
                  <a:schemeClr val="bg1"/>
                </a:solidFill>
              </a:rPr>
              <a:t>Underpinned by the behaviour principles and our Christian values.</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Will offer consistency for all children.</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Support children in feeling proud to be a part of the Mossley family.</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Lifelong learning and preparation for the wider world.</a:t>
            </a:r>
          </a:p>
          <a:p>
            <a:pPr marL="342900" indent="-342900">
              <a:buFont typeface="Arial" panose="020B0604020202020204" pitchFamily="34" charset="0"/>
              <a:buChar char="•"/>
            </a:pPr>
            <a:endParaRPr lang="en-GB" altLang="en-US" sz="2400" dirty="0">
              <a:solidFill>
                <a:schemeClr val="bg1"/>
              </a:solidFill>
            </a:endParaRPr>
          </a:p>
          <a:p>
            <a:pPr marL="342900" indent="-342900">
              <a:buFont typeface="Arial" panose="020B0604020202020204" pitchFamily="34" charset="0"/>
              <a:buChar char="•"/>
            </a:pPr>
            <a:r>
              <a:rPr lang="en-GB" altLang="en-US" sz="2400" dirty="0">
                <a:solidFill>
                  <a:schemeClr val="bg1"/>
                </a:solidFill>
              </a:rPr>
              <a:t>Maximise learning time.</a:t>
            </a:r>
          </a:p>
        </p:txBody>
      </p:sp>
      <p:sp>
        <p:nvSpPr>
          <p:cNvPr id="6" name="TextBox 5">
            <a:extLst>
              <a:ext uri="{FF2B5EF4-FFF2-40B4-BE49-F238E27FC236}">
                <a16:creationId xmlns:a16="http://schemas.microsoft.com/office/drawing/2014/main" id="{801FA514-A483-4163-A1A5-F81244904805}"/>
              </a:ext>
            </a:extLst>
          </p:cNvPr>
          <p:cNvSpPr txBox="1"/>
          <p:nvPr/>
        </p:nvSpPr>
        <p:spPr>
          <a:xfrm>
            <a:off x="7003406" y="2550555"/>
            <a:ext cx="4779899" cy="3046988"/>
          </a:xfrm>
          <a:prstGeom prst="rect">
            <a:avLst/>
          </a:prstGeom>
          <a:noFill/>
        </p:spPr>
        <p:txBody>
          <a:bodyPr wrap="none" rtlCol="0">
            <a:spAutoFit/>
          </a:bodyPr>
          <a:lstStyle/>
          <a:p>
            <a:pPr algn="ctr"/>
            <a:r>
              <a:rPr lang="en-GB" sz="3200" b="1" dirty="0">
                <a:solidFill>
                  <a:schemeClr val="bg1"/>
                </a:solidFill>
              </a:rPr>
              <a:t>Our Behaviour Principles</a:t>
            </a:r>
          </a:p>
          <a:p>
            <a:pPr marL="514350" indent="-514350" algn="ctr">
              <a:buFont typeface="+mj-lt"/>
              <a:buAutoNum type="arabicPeriod"/>
            </a:pPr>
            <a:r>
              <a:rPr lang="en-GB" sz="3200" b="1" dirty="0">
                <a:solidFill>
                  <a:schemeClr val="bg1"/>
                </a:solidFill>
              </a:rPr>
              <a:t>Be kind and considerate</a:t>
            </a:r>
          </a:p>
          <a:p>
            <a:pPr marL="514350" indent="-514350" algn="ctr">
              <a:buFont typeface="+mj-lt"/>
              <a:buAutoNum type="arabicPeriod"/>
            </a:pPr>
            <a:r>
              <a:rPr lang="en-GB" sz="3200" b="1" dirty="0">
                <a:solidFill>
                  <a:schemeClr val="bg1"/>
                </a:solidFill>
              </a:rPr>
              <a:t>Be respectful</a:t>
            </a:r>
          </a:p>
          <a:p>
            <a:pPr marL="514350" indent="-514350" algn="ctr">
              <a:buFont typeface="+mj-lt"/>
              <a:buAutoNum type="arabicPeriod"/>
            </a:pPr>
            <a:r>
              <a:rPr lang="en-GB" sz="3200" b="1" dirty="0">
                <a:solidFill>
                  <a:schemeClr val="bg1"/>
                </a:solidFill>
              </a:rPr>
              <a:t>Be resilient</a:t>
            </a:r>
          </a:p>
          <a:p>
            <a:pPr marL="514350" indent="-514350" algn="ctr">
              <a:buFont typeface="+mj-lt"/>
              <a:buAutoNum type="arabicPeriod"/>
            </a:pPr>
            <a:r>
              <a:rPr lang="en-GB" sz="3200" b="1" dirty="0">
                <a:solidFill>
                  <a:schemeClr val="bg1"/>
                </a:solidFill>
              </a:rPr>
              <a:t>Be honest</a:t>
            </a:r>
          </a:p>
          <a:p>
            <a:pPr marL="514350" indent="-514350" algn="ctr">
              <a:buFont typeface="+mj-lt"/>
              <a:buAutoNum type="arabicPeriod"/>
            </a:pPr>
            <a:r>
              <a:rPr lang="en-GB" sz="3200" b="1" dirty="0">
                <a:solidFill>
                  <a:schemeClr val="bg1"/>
                </a:solidFill>
              </a:rPr>
              <a:t>Be helpful</a:t>
            </a:r>
          </a:p>
        </p:txBody>
      </p:sp>
    </p:spTree>
    <p:extLst>
      <p:ext uri="{BB962C8B-B14F-4D97-AF65-F5344CB8AC3E}">
        <p14:creationId xmlns:p14="http://schemas.microsoft.com/office/powerpoint/2010/main" val="333593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A2A8-D386-4072-966A-2D6B82CB4016}"/>
              </a:ext>
            </a:extLst>
          </p:cNvPr>
          <p:cNvSpPr>
            <a:spLocks noGrp="1"/>
          </p:cNvSpPr>
          <p:nvPr>
            <p:ph type="title"/>
          </p:nvPr>
        </p:nvSpPr>
        <p:spPr>
          <a:xfrm>
            <a:off x="5298854" y="504591"/>
            <a:ext cx="6574094" cy="2078699"/>
          </a:xfrm>
        </p:spPr>
        <p:txBody>
          <a:bodyPr/>
          <a:lstStyle/>
          <a:p>
            <a:r>
              <a:rPr lang="en-GB" sz="5400" dirty="0"/>
              <a:t>Keeping in Touch</a:t>
            </a:r>
          </a:p>
        </p:txBody>
      </p:sp>
      <p:sp>
        <p:nvSpPr>
          <p:cNvPr id="3" name="Slide Number Placeholder 2">
            <a:extLst>
              <a:ext uri="{FF2B5EF4-FFF2-40B4-BE49-F238E27FC236}">
                <a16:creationId xmlns:a16="http://schemas.microsoft.com/office/drawing/2014/main" id="{17F7FFAF-52B5-4296-A41D-CFB2CA0EAE83}"/>
              </a:ext>
            </a:extLst>
          </p:cNvPr>
          <p:cNvSpPr>
            <a:spLocks noGrp="1"/>
          </p:cNvSpPr>
          <p:nvPr>
            <p:ph type="sldNum" sz="quarter" idx="11"/>
          </p:nvPr>
        </p:nvSpPr>
        <p:spPr/>
        <p:txBody>
          <a:bodyPr/>
          <a:lstStyle/>
          <a:p>
            <a:fld id="{B67B645E-C5E5-4727-B977-D372A0AA71D9}" type="slidenum">
              <a:rPr lang="en-US" noProof="0" smtClean="0"/>
              <a:pPr/>
              <a:t>12</a:t>
            </a:fld>
            <a:endParaRPr lang="en-US" noProof="0"/>
          </a:p>
        </p:txBody>
      </p:sp>
      <p:sp>
        <p:nvSpPr>
          <p:cNvPr id="8" name="TextBox 7">
            <a:extLst>
              <a:ext uri="{FF2B5EF4-FFF2-40B4-BE49-F238E27FC236}">
                <a16:creationId xmlns:a16="http://schemas.microsoft.com/office/drawing/2014/main" id="{B6FC97C3-1401-429A-8763-270AF27547C0}"/>
              </a:ext>
            </a:extLst>
          </p:cNvPr>
          <p:cNvSpPr txBox="1"/>
          <p:nvPr/>
        </p:nvSpPr>
        <p:spPr>
          <a:xfrm>
            <a:off x="543339" y="663312"/>
            <a:ext cx="5870524" cy="6863417"/>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lumMod val="95000"/>
                  </a:schemeClr>
                </a:solidFill>
              </a:rPr>
              <a:t>We have an ‘open door’ policy as long as the timing is appropriate.</a:t>
            </a:r>
          </a:p>
          <a:p>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Class Dojo for messages and portfolios ( further details to follow).</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Yellow reading diary</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Phone calls</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Parent’s Evenings-November, March and July and any additional meetings.</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Report</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Emails us:</a:t>
            </a:r>
          </a:p>
          <a:p>
            <a:r>
              <a:rPr lang="en-GB" sz="2000" dirty="0">
                <a:solidFill>
                  <a:schemeClr val="bg1">
                    <a:lumMod val="95000"/>
                  </a:schemeClr>
                </a:solidFill>
              </a:rPr>
              <a:t>Mrs Swift: </a:t>
            </a:r>
            <a:r>
              <a:rPr lang="en-GB" sz="2000" dirty="0">
                <a:solidFill>
                  <a:schemeClr val="bg1">
                    <a:lumMod val="95000"/>
                  </a:schemeClr>
                </a:solidFill>
                <a:hlinkClick r:id="rId2"/>
              </a:rPr>
              <a:t>assistanthead@mossleyce.cheshire.sch.uk</a:t>
            </a:r>
            <a:endParaRPr lang="en-GB" sz="2000" dirty="0">
              <a:solidFill>
                <a:schemeClr val="bg1">
                  <a:lumMod val="95000"/>
                </a:schemeClr>
              </a:solidFill>
            </a:endParaRPr>
          </a:p>
          <a:p>
            <a:r>
              <a:rPr lang="en-GB" sz="2000" dirty="0">
                <a:solidFill>
                  <a:schemeClr val="bg1">
                    <a:lumMod val="95000"/>
                  </a:schemeClr>
                </a:solidFill>
              </a:rPr>
              <a:t>Mrs Arnold: </a:t>
            </a:r>
            <a:r>
              <a:rPr lang="en-GB" sz="2000" dirty="0">
                <a:solidFill>
                  <a:schemeClr val="accent2"/>
                </a:solidFill>
              </a:rPr>
              <a:t>rarnold</a:t>
            </a:r>
            <a:r>
              <a:rPr lang="en-GB" sz="2000" dirty="0">
                <a:solidFill>
                  <a:schemeClr val="bg1">
                    <a:lumMod val="95000"/>
                  </a:schemeClr>
                </a:solidFill>
                <a:hlinkClick r:id="rId3"/>
              </a:rPr>
              <a:t>@mossleyce.cheshire.sch.uk</a:t>
            </a:r>
            <a:endParaRPr lang="en-GB" sz="2000" dirty="0">
              <a:solidFill>
                <a:schemeClr val="bg1">
                  <a:lumMod val="95000"/>
                </a:schemeClr>
              </a:solidFill>
            </a:endParaRPr>
          </a:p>
          <a:p>
            <a:endParaRPr lang="en-GB" sz="2000" dirty="0">
              <a:solidFill>
                <a:schemeClr val="bg1">
                  <a:lumMod val="95000"/>
                </a:schemeClr>
              </a:solidFill>
            </a:endParaRPr>
          </a:p>
          <a:p>
            <a:pPr marL="342900" indent="-342900">
              <a:buFont typeface="Arial" panose="020B0604020202020204" pitchFamily="34" charset="0"/>
              <a:buChar char="•"/>
            </a:pPr>
            <a:endParaRPr lang="en-GB" sz="2000" dirty="0">
              <a:solidFill>
                <a:schemeClr val="bg1">
                  <a:lumMod val="95000"/>
                </a:schemeClr>
              </a:solidFill>
            </a:endParaRPr>
          </a:p>
          <a:p>
            <a:endParaRPr lang="en-GB" sz="2000" dirty="0">
              <a:solidFill>
                <a:schemeClr val="bg1">
                  <a:lumMod val="95000"/>
                </a:schemeClr>
              </a:solidFill>
            </a:endParaRPr>
          </a:p>
          <a:p>
            <a:endParaRPr lang="en-GB" sz="2000" dirty="0">
              <a:solidFill>
                <a:schemeClr val="bg1">
                  <a:lumMod val="95000"/>
                </a:schemeClr>
              </a:solidFill>
            </a:endParaRPr>
          </a:p>
        </p:txBody>
      </p:sp>
      <p:pic>
        <p:nvPicPr>
          <p:cNvPr id="9" name="Picture 8">
            <a:extLst>
              <a:ext uri="{FF2B5EF4-FFF2-40B4-BE49-F238E27FC236}">
                <a16:creationId xmlns:a16="http://schemas.microsoft.com/office/drawing/2014/main" id="{EA727BB9-AB20-4EAA-BEBC-139CA16CE2C1}"/>
              </a:ext>
            </a:extLst>
          </p:cNvPr>
          <p:cNvPicPr>
            <a:picLocks noChangeAspect="1"/>
          </p:cNvPicPr>
          <p:nvPr/>
        </p:nvPicPr>
        <p:blipFill>
          <a:blip r:embed="rId4"/>
          <a:stretch>
            <a:fillRect/>
          </a:stretch>
        </p:blipFill>
        <p:spPr>
          <a:xfrm>
            <a:off x="10572071" y="5522860"/>
            <a:ext cx="1444877" cy="1335140"/>
          </a:xfrm>
          <a:prstGeom prst="rect">
            <a:avLst/>
          </a:prstGeom>
        </p:spPr>
      </p:pic>
      <p:pic>
        <p:nvPicPr>
          <p:cNvPr id="4" name="Picture 3"/>
          <p:cNvPicPr>
            <a:picLocks noChangeAspect="1"/>
          </p:cNvPicPr>
          <p:nvPr/>
        </p:nvPicPr>
        <p:blipFill>
          <a:blip r:embed="rId5"/>
          <a:stretch>
            <a:fillRect/>
          </a:stretch>
        </p:blipFill>
        <p:spPr>
          <a:xfrm>
            <a:off x="7601469" y="2948021"/>
            <a:ext cx="3083872" cy="2210108"/>
          </a:xfrm>
          <a:prstGeom prst="rect">
            <a:avLst/>
          </a:prstGeom>
        </p:spPr>
      </p:pic>
    </p:spTree>
    <p:extLst>
      <p:ext uri="{BB962C8B-B14F-4D97-AF65-F5344CB8AC3E}">
        <p14:creationId xmlns:p14="http://schemas.microsoft.com/office/powerpoint/2010/main" val="62443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A2A8-D386-4072-966A-2D6B82CB4016}"/>
              </a:ext>
            </a:extLst>
          </p:cNvPr>
          <p:cNvSpPr>
            <a:spLocks noGrp="1"/>
          </p:cNvSpPr>
          <p:nvPr>
            <p:ph type="title"/>
          </p:nvPr>
        </p:nvSpPr>
        <p:spPr>
          <a:xfrm>
            <a:off x="4371391" y="0"/>
            <a:ext cx="6574094" cy="2078699"/>
          </a:xfrm>
        </p:spPr>
        <p:txBody>
          <a:bodyPr/>
          <a:lstStyle/>
          <a:p>
            <a:r>
              <a:rPr lang="en-GB" sz="5400" dirty="0"/>
              <a:t>Class Dojo</a:t>
            </a:r>
          </a:p>
        </p:txBody>
      </p:sp>
      <p:sp>
        <p:nvSpPr>
          <p:cNvPr id="3" name="Slide Number Placeholder 2">
            <a:extLst>
              <a:ext uri="{FF2B5EF4-FFF2-40B4-BE49-F238E27FC236}">
                <a16:creationId xmlns:a16="http://schemas.microsoft.com/office/drawing/2014/main" id="{17F7FFAF-52B5-4296-A41D-CFB2CA0EAE83}"/>
              </a:ext>
            </a:extLst>
          </p:cNvPr>
          <p:cNvSpPr>
            <a:spLocks noGrp="1"/>
          </p:cNvSpPr>
          <p:nvPr>
            <p:ph type="sldNum" sz="quarter" idx="11"/>
          </p:nvPr>
        </p:nvSpPr>
        <p:spPr/>
        <p:txBody>
          <a:bodyPr/>
          <a:lstStyle/>
          <a:p>
            <a:fld id="{B67B645E-C5E5-4727-B977-D372A0AA71D9}" type="slidenum">
              <a:rPr lang="en-US" noProof="0" smtClean="0"/>
              <a:pPr/>
              <a:t>13</a:t>
            </a:fld>
            <a:endParaRPr lang="en-US" noProof="0"/>
          </a:p>
        </p:txBody>
      </p:sp>
      <p:sp>
        <p:nvSpPr>
          <p:cNvPr id="8" name="TextBox 7">
            <a:extLst>
              <a:ext uri="{FF2B5EF4-FFF2-40B4-BE49-F238E27FC236}">
                <a16:creationId xmlns:a16="http://schemas.microsoft.com/office/drawing/2014/main" id="{B6FC97C3-1401-429A-8763-270AF27547C0}"/>
              </a:ext>
            </a:extLst>
          </p:cNvPr>
          <p:cNvSpPr txBox="1"/>
          <p:nvPr/>
        </p:nvSpPr>
        <p:spPr>
          <a:xfrm>
            <a:off x="0" y="-497772"/>
            <a:ext cx="7738514" cy="7171194"/>
          </a:xfrm>
          <a:prstGeom prst="rect">
            <a:avLst/>
          </a:prstGeom>
          <a:noFill/>
        </p:spPr>
        <p:txBody>
          <a:bodyPr wrap="square" rtlCol="0">
            <a:spAutoFit/>
          </a:bodyPr>
          <a:lstStyle/>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Class Dojo is a secure cloud based site/app.</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We will use office hours of </a:t>
            </a:r>
            <a:r>
              <a:rPr lang="en-GB" sz="2000" b="1" u="sng" dirty="0">
                <a:solidFill>
                  <a:srgbClr val="FF0000"/>
                </a:solidFill>
              </a:rPr>
              <a:t>8am-5.00pm</a:t>
            </a:r>
            <a:r>
              <a:rPr lang="en-GB" sz="2000" dirty="0">
                <a:solidFill>
                  <a:schemeClr val="bg1">
                    <a:lumMod val="95000"/>
                  </a:schemeClr>
                </a:solidFill>
              </a:rPr>
              <a:t> however </a:t>
            </a:r>
          </a:p>
          <a:p>
            <a:r>
              <a:rPr lang="en-GB" sz="2000" dirty="0">
                <a:solidFill>
                  <a:schemeClr val="bg1">
                    <a:lumMod val="95000"/>
                  </a:schemeClr>
                </a:solidFill>
              </a:rPr>
              <a:t>       please be mindful that we are teaching in the day. We</a:t>
            </a:r>
          </a:p>
          <a:p>
            <a:r>
              <a:rPr lang="en-GB" sz="2000" dirty="0">
                <a:solidFill>
                  <a:schemeClr val="bg1">
                    <a:lumMod val="95000"/>
                  </a:schemeClr>
                </a:solidFill>
              </a:rPr>
              <a:t>      may sometimes reply out of hours but that depends.</a:t>
            </a:r>
          </a:p>
          <a:p>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It is going to be used as a way to send messages both ways- Jimmy is going home with Betty or please remember to bring in wellies.</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We are also going to use Class Stories and Portfolios. Class stories will have group photos of what they have been doing/special events. Portfolios will be specific to your child for their  Mossley Missions.</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Please add pictures/videos of your child’s achievements in learning at home onto their portfolio. Lots of videos on you tube to help you.</a:t>
            </a:r>
          </a:p>
          <a:p>
            <a:pPr marL="342900" indent="-342900">
              <a:buFont typeface="Arial" panose="020B0604020202020204" pitchFamily="34" charset="0"/>
              <a:buChar char="•"/>
            </a:pPr>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You need to inform us if you don’t want your child to appear in group photos on class stories. </a:t>
            </a:r>
          </a:p>
          <a:p>
            <a:endParaRPr lang="en-GB" sz="2000" dirty="0">
              <a:solidFill>
                <a:schemeClr val="bg1">
                  <a:lumMod val="95000"/>
                </a:schemeClr>
              </a:solidFill>
            </a:endParaRPr>
          </a:p>
          <a:p>
            <a:pPr marL="342900" indent="-342900">
              <a:buFont typeface="Arial" panose="020B0604020202020204" pitchFamily="34" charset="0"/>
              <a:buChar char="•"/>
            </a:pPr>
            <a:r>
              <a:rPr lang="en-GB" sz="2000" dirty="0">
                <a:solidFill>
                  <a:schemeClr val="bg1">
                    <a:lumMod val="95000"/>
                  </a:schemeClr>
                </a:solidFill>
              </a:rPr>
              <a:t>We may not reply to every message and we won’t communicate about behaviour or other issues that may not be appropriate. </a:t>
            </a:r>
          </a:p>
        </p:txBody>
      </p:sp>
      <p:pic>
        <p:nvPicPr>
          <p:cNvPr id="9" name="Picture 8">
            <a:extLst>
              <a:ext uri="{FF2B5EF4-FFF2-40B4-BE49-F238E27FC236}">
                <a16:creationId xmlns:a16="http://schemas.microsoft.com/office/drawing/2014/main" id="{EA727BB9-AB20-4EAA-BEBC-139CA16CE2C1}"/>
              </a:ext>
            </a:extLst>
          </p:cNvPr>
          <p:cNvPicPr>
            <a:picLocks noChangeAspect="1"/>
          </p:cNvPicPr>
          <p:nvPr/>
        </p:nvPicPr>
        <p:blipFill>
          <a:blip r:embed="rId2"/>
          <a:stretch>
            <a:fillRect/>
          </a:stretch>
        </p:blipFill>
        <p:spPr>
          <a:xfrm>
            <a:off x="10572071" y="5522860"/>
            <a:ext cx="1444877" cy="1335140"/>
          </a:xfrm>
          <a:prstGeom prst="rect">
            <a:avLst/>
          </a:prstGeom>
        </p:spPr>
      </p:pic>
      <p:pic>
        <p:nvPicPr>
          <p:cNvPr id="5" name="Picture 4"/>
          <p:cNvPicPr>
            <a:picLocks noChangeAspect="1"/>
          </p:cNvPicPr>
          <p:nvPr/>
        </p:nvPicPr>
        <p:blipFill>
          <a:blip r:embed="rId3"/>
          <a:stretch>
            <a:fillRect/>
          </a:stretch>
        </p:blipFill>
        <p:spPr>
          <a:xfrm>
            <a:off x="8151223" y="2272256"/>
            <a:ext cx="2133600" cy="1895475"/>
          </a:xfrm>
          <a:prstGeom prst="rect">
            <a:avLst/>
          </a:prstGeom>
        </p:spPr>
      </p:pic>
    </p:spTree>
    <p:extLst>
      <p:ext uri="{BB962C8B-B14F-4D97-AF65-F5344CB8AC3E}">
        <p14:creationId xmlns:p14="http://schemas.microsoft.com/office/powerpoint/2010/main" val="140893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9389" y="1910870"/>
            <a:ext cx="4867815" cy="2078699"/>
          </a:xfrm>
        </p:spPr>
        <p:txBody>
          <a:bodyPr/>
          <a:lstStyle/>
          <a:p>
            <a:r>
              <a:rPr lang="en-GB" dirty="0"/>
              <a:t>Mossley Missions</a:t>
            </a:r>
          </a:p>
        </p:txBody>
      </p:sp>
      <p:pic>
        <p:nvPicPr>
          <p:cNvPr id="9" name="Picture 8"/>
          <p:cNvPicPr>
            <a:picLocks noChangeAspect="1"/>
          </p:cNvPicPr>
          <p:nvPr/>
        </p:nvPicPr>
        <p:blipFill>
          <a:blip r:embed="rId2"/>
          <a:stretch>
            <a:fillRect/>
          </a:stretch>
        </p:blipFill>
        <p:spPr>
          <a:xfrm>
            <a:off x="10659435" y="5555642"/>
            <a:ext cx="1444877" cy="1335140"/>
          </a:xfrm>
          <a:prstGeom prst="rect">
            <a:avLst/>
          </a:prstGeom>
        </p:spPr>
      </p:pic>
      <p:sp>
        <p:nvSpPr>
          <p:cNvPr id="10" name="TextBox 9">
            <a:extLst>
              <a:ext uri="{FF2B5EF4-FFF2-40B4-BE49-F238E27FC236}">
                <a16:creationId xmlns:a16="http://schemas.microsoft.com/office/drawing/2014/main" id="{BADB9A1E-463E-8E23-4A01-96D778C345A4}"/>
              </a:ext>
            </a:extLst>
          </p:cNvPr>
          <p:cNvSpPr txBox="1"/>
          <p:nvPr/>
        </p:nvSpPr>
        <p:spPr>
          <a:xfrm>
            <a:off x="87688" y="170041"/>
            <a:ext cx="9325253" cy="6186309"/>
          </a:xfrm>
          <a:prstGeom prst="rect">
            <a:avLst/>
          </a:prstGeom>
          <a:noFill/>
        </p:spPr>
        <p:txBody>
          <a:bodyPr wrap="square">
            <a:spAutoFit/>
          </a:bodyPr>
          <a:lstStyle/>
          <a:p>
            <a:pPr marL="457200" indent="-457200">
              <a:buFont typeface="Arial" panose="020B0604020202020204" pitchFamily="34" charset="0"/>
              <a:buChar char="•"/>
            </a:pPr>
            <a:r>
              <a:rPr lang="en-GB" sz="3600" dirty="0">
                <a:solidFill>
                  <a:schemeClr val="bg1"/>
                </a:solidFill>
              </a:rPr>
              <a:t>These run on ClassDojo under the portfolio section – please submit any photos as a Mossley Missions portfolio.</a:t>
            </a:r>
          </a:p>
          <a:p>
            <a:pPr marL="457200" indent="-457200">
              <a:buFont typeface="Arial" panose="020B0604020202020204" pitchFamily="34" charset="0"/>
              <a:buChar char="•"/>
            </a:pPr>
            <a:r>
              <a:rPr lang="en-GB" sz="3600" dirty="0">
                <a:solidFill>
                  <a:schemeClr val="bg1"/>
                </a:solidFill>
              </a:rPr>
              <a:t>Whole school initiative to encourage personal development for all children.</a:t>
            </a:r>
          </a:p>
          <a:p>
            <a:pPr marL="457200" indent="-457200">
              <a:buFont typeface="Arial" panose="020B0604020202020204" pitchFamily="34" charset="0"/>
              <a:buChar char="•"/>
            </a:pPr>
            <a:r>
              <a:rPr lang="en-GB" sz="3600" dirty="0">
                <a:solidFill>
                  <a:schemeClr val="bg1"/>
                </a:solidFill>
              </a:rPr>
              <a:t>Includes activities linking to Personal Development.</a:t>
            </a:r>
          </a:p>
          <a:p>
            <a:pPr marL="457200" indent="-457200">
              <a:buFont typeface="Arial" panose="020B0604020202020204" pitchFamily="34" charset="0"/>
              <a:buChar char="•"/>
            </a:pPr>
            <a:r>
              <a:rPr lang="en-GB" sz="3600" dirty="0">
                <a:solidFill>
                  <a:schemeClr val="bg1"/>
                </a:solidFill>
              </a:rPr>
              <a:t>Activities to be completed at home with either a drawing, photo or video of the activity.</a:t>
            </a:r>
          </a:p>
          <a:p>
            <a:pPr marL="457200" indent="-457200">
              <a:buFont typeface="Arial" panose="020B0604020202020204" pitchFamily="34" charset="0"/>
              <a:buChar char="•"/>
            </a:pPr>
            <a:r>
              <a:rPr lang="en-GB" sz="3600" dirty="0">
                <a:solidFill>
                  <a:schemeClr val="bg1"/>
                </a:solidFill>
              </a:rPr>
              <a:t>Some activities (EG camping out) will be able to be covered at school.</a:t>
            </a:r>
          </a:p>
        </p:txBody>
      </p:sp>
    </p:spTree>
    <p:extLst>
      <p:ext uri="{BB962C8B-B14F-4D97-AF65-F5344CB8AC3E}">
        <p14:creationId xmlns:p14="http://schemas.microsoft.com/office/powerpoint/2010/main" val="263680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Houses</a:t>
            </a:r>
          </a:p>
        </p:txBody>
      </p:sp>
      <p:sp>
        <p:nvSpPr>
          <p:cNvPr id="3" name="Slide Number Placeholder 2"/>
          <p:cNvSpPr>
            <a:spLocks noGrp="1"/>
          </p:cNvSpPr>
          <p:nvPr>
            <p:ph type="sldNum" sz="quarter" idx="11"/>
          </p:nvPr>
        </p:nvSpPr>
        <p:spPr/>
        <p:txBody>
          <a:bodyPr/>
          <a:lstStyle/>
          <a:p>
            <a:fld id="{B67B645E-C5E5-4727-B977-D372A0AA71D9}" type="slidenum">
              <a:rPr lang="en-US" noProof="0" smtClean="0"/>
              <a:pPr/>
              <a:t>15</a:t>
            </a:fld>
            <a:endParaRPr lang="en-US" noProof="0"/>
          </a:p>
        </p:txBody>
      </p:sp>
      <p:pic>
        <p:nvPicPr>
          <p:cNvPr id="9" name="Picture 8"/>
          <p:cNvPicPr>
            <a:picLocks noChangeAspect="1"/>
          </p:cNvPicPr>
          <p:nvPr/>
        </p:nvPicPr>
        <p:blipFill>
          <a:blip r:embed="rId2"/>
          <a:stretch>
            <a:fillRect/>
          </a:stretch>
        </p:blipFill>
        <p:spPr>
          <a:xfrm>
            <a:off x="10692063" y="5724608"/>
            <a:ext cx="1324885" cy="1097375"/>
          </a:xfrm>
          <a:prstGeom prst="rect">
            <a:avLst/>
          </a:prstGeom>
        </p:spPr>
      </p:pic>
      <p:pic>
        <p:nvPicPr>
          <p:cNvPr id="8" name="Picture 7"/>
          <p:cNvPicPr>
            <a:picLocks noChangeAspect="1"/>
          </p:cNvPicPr>
          <p:nvPr/>
        </p:nvPicPr>
        <p:blipFill>
          <a:blip r:embed="rId3"/>
          <a:stretch>
            <a:fillRect/>
          </a:stretch>
        </p:blipFill>
        <p:spPr>
          <a:xfrm>
            <a:off x="320584" y="483598"/>
            <a:ext cx="7296819" cy="3236160"/>
          </a:xfrm>
          <a:prstGeom prst="rect">
            <a:avLst/>
          </a:prstGeom>
        </p:spPr>
      </p:pic>
      <p:sp>
        <p:nvSpPr>
          <p:cNvPr id="10" name="TextBox 9"/>
          <p:cNvSpPr txBox="1"/>
          <p:nvPr/>
        </p:nvSpPr>
        <p:spPr>
          <a:xfrm>
            <a:off x="320584" y="4180114"/>
            <a:ext cx="4904559"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Designed by the Pupil Leadership Team</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House Points-allocated for following rules.</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Sports Day</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Organising the children-useful for them to know which House they are in.</a:t>
            </a:r>
          </a:p>
        </p:txBody>
      </p:sp>
    </p:spTree>
    <p:extLst>
      <p:ext uri="{BB962C8B-B14F-4D97-AF65-F5344CB8AC3E}">
        <p14:creationId xmlns:p14="http://schemas.microsoft.com/office/powerpoint/2010/main" val="123446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9D72-0882-4041-9DDE-45FC62231AC9}"/>
              </a:ext>
            </a:extLst>
          </p:cNvPr>
          <p:cNvSpPr>
            <a:spLocks noGrp="1"/>
          </p:cNvSpPr>
          <p:nvPr>
            <p:ph type="title"/>
          </p:nvPr>
        </p:nvSpPr>
        <p:spPr>
          <a:xfrm>
            <a:off x="4666191" y="2072133"/>
            <a:ext cx="6944108" cy="2078699"/>
          </a:xfrm>
        </p:spPr>
        <p:txBody>
          <a:bodyPr/>
          <a:lstStyle/>
          <a:p>
            <a:r>
              <a:rPr lang="en-GB" sz="5400" dirty="0"/>
              <a:t>Assessment</a:t>
            </a:r>
            <a:r>
              <a:rPr lang="en-GB" dirty="0"/>
              <a:t> </a:t>
            </a:r>
            <a:br>
              <a:rPr lang="en-GB" dirty="0"/>
            </a:br>
            <a:br>
              <a:rPr lang="en-GB" dirty="0"/>
            </a:br>
            <a:endParaRPr lang="en-GB" dirty="0"/>
          </a:p>
        </p:txBody>
      </p:sp>
      <p:sp>
        <p:nvSpPr>
          <p:cNvPr id="3" name="Slide Number Placeholder 2">
            <a:extLst>
              <a:ext uri="{FF2B5EF4-FFF2-40B4-BE49-F238E27FC236}">
                <a16:creationId xmlns:a16="http://schemas.microsoft.com/office/drawing/2014/main" id="{93B38B14-0915-407C-AF7F-A3DD295DBCC0}"/>
              </a:ext>
            </a:extLst>
          </p:cNvPr>
          <p:cNvSpPr>
            <a:spLocks noGrp="1"/>
          </p:cNvSpPr>
          <p:nvPr>
            <p:ph type="sldNum" sz="quarter" idx="11"/>
          </p:nvPr>
        </p:nvSpPr>
        <p:spPr/>
        <p:txBody>
          <a:bodyPr/>
          <a:lstStyle/>
          <a:p>
            <a:fld id="{B67B645E-C5E5-4727-B977-D372A0AA71D9}" type="slidenum">
              <a:rPr lang="en-US" noProof="0" smtClean="0"/>
              <a:pPr/>
              <a:t>16</a:t>
            </a:fld>
            <a:endParaRPr lang="en-US" noProof="0"/>
          </a:p>
        </p:txBody>
      </p:sp>
      <p:pic>
        <p:nvPicPr>
          <p:cNvPr id="8" name="Picture 7">
            <a:extLst>
              <a:ext uri="{FF2B5EF4-FFF2-40B4-BE49-F238E27FC236}">
                <a16:creationId xmlns:a16="http://schemas.microsoft.com/office/drawing/2014/main" id="{B7C27E29-8A09-4753-B23C-906F35FAE4BD}"/>
              </a:ext>
            </a:extLst>
          </p:cNvPr>
          <p:cNvPicPr>
            <a:picLocks noChangeAspect="1"/>
          </p:cNvPicPr>
          <p:nvPr/>
        </p:nvPicPr>
        <p:blipFill>
          <a:blip r:embed="rId2"/>
          <a:stretch>
            <a:fillRect/>
          </a:stretch>
        </p:blipFill>
        <p:spPr>
          <a:xfrm>
            <a:off x="10654244" y="5760625"/>
            <a:ext cx="1322947" cy="1097375"/>
          </a:xfrm>
          <a:prstGeom prst="rect">
            <a:avLst/>
          </a:prstGeom>
        </p:spPr>
      </p:pic>
      <p:sp>
        <p:nvSpPr>
          <p:cNvPr id="9" name="Rectangle 8"/>
          <p:cNvSpPr/>
          <p:nvPr/>
        </p:nvSpPr>
        <p:spPr>
          <a:xfrm>
            <a:off x="148046" y="892886"/>
            <a:ext cx="6096000" cy="5515356"/>
          </a:xfrm>
          <a:prstGeom prst="rect">
            <a:avLst/>
          </a:prstGeom>
        </p:spPr>
        <p:txBody>
          <a:bodyPr>
            <a:spAutoFit/>
          </a:bodyPr>
          <a:lstStyle/>
          <a:p>
            <a:pPr marL="285750" indent="-285750">
              <a:lnSpc>
                <a:spcPct val="80000"/>
              </a:lnSpc>
              <a:buFont typeface="Arial" panose="020B0604020202020204" pitchFamily="34" charset="0"/>
              <a:buChar char="•"/>
            </a:pPr>
            <a:r>
              <a:rPr lang="en-GB" altLang="en-US" sz="2000" dirty="0">
                <a:solidFill>
                  <a:schemeClr val="bg1"/>
                </a:solidFill>
              </a:rPr>
              <a:t>We will be completing the Government Reception Baseline assessment (please see website)</a:t>
            </a:r>
          </a:p>
          <a:p>
            <a:pPr marL="285750" indent="-285750">
              <a:lnSpc>
                <a:spcPct val="80000"/>
              </a:lnSpc>
              <a:buFont typeface="Arial" panose="020B0604020202020204" pitchFamily="34" charset="0"/>
              <a:buChar char="•"/>
            </a:pPr>
            <a:endParaRPr lang="en-GB" altLang="en-US" sz="2000" dirty="0">
              <a:solidFill>
                <a:schemeClr val="bg1"/>
              </a:solidFill>
            </a:endParaRPr>
          </a:p>
          <a:p>
            <a:pPr marL="285750" indent="-285750">
              <a:lnSpc>
                <a:spcPct val="80000"/>
              </a:lnSpc>
              <a:buFont typeface="Arial" panose="020B0604020202020204" pitchFamily="34" charset="0"/>
              <a:buChar char="•"/>
            </a:pPr>
            <a:r>
              <a:rPr lang="en-GB" altLang="en-US" sz="2000" dirty="0">
                <a:solidFill>
                  <a:schemeClr val="bg1"/>
                </a:solidFill>
              </a:rPr>
              <a:t>We plan using the revised Foundation Stage Curriculum and Development Matters. </a:t>
            </a:r>
          </a:p>
          <a:p>
            <a:pPr>
              <a:lnSpc>
                <a:spcPct val="80000"/>
              </a:lnSpc>
            </a:pPr>
            <a:endParaRPr lang="en-GB" altLang="en-US" sz="2000" dirty="0">
              <a:solidFill>
                <a:schemeClr val="bg1"/>
              </a:solidFill>
            </a:endParaRPr>
          </a:p>
          <a:p>
            <a:pPr marL="285750" indent="-285750">
              <a:lnSpc>
                <a:spcPct val="80000"/>
              </a:lnSpc>
              <a:buFont typeface="Arial" panose="020B0604020202020204" pitchFamily="34" charset="0"/>
              <a:buChar char="•"/>
            </a:pPr>
            <a:r>
              <a:rPr lang="en-GB" altLang="en-US" sz="2000" dirty="0">
                <a:solidFill>
                  <a:schemeClr val="bg1"/>
                </a:solidFill>
              </a:rPr>
              <a:t>There are 17 </a:t>
            </a:r>
            <a:r>
              <a:rPr lang="en-GB" altLang="en-US" sz="2000" b="1" dirty="0">
                <a:solidFill>
                  <a:schemeClr val="bg1"/>
                </a:solidFill>
              </a:rPr>
              <a:t>Early Learning Goals </a:t>
            </a:r>
            <a:r>
              <a:rPr lang="en-GB" altLang="en-US" sz="2000" dirty="0">
                <a:solidFill>
                  <a:schemeClr val="bg1"/>
                </a:solidFill>
              </a:rPr>
              <a:t>that your child is assessed against</a:t>
            </a:r>
            <a:r>
              <a:rPr lang="en-GB" altLang="en-US" sz="2000" b="1" dirty="0">
                <a:solidFill>
                  <a:schemeClr val="bg1"/>
                </a:solidFill>
              </a:rPr>
              <a:t>. </a:t>
            </a:r>
            <a:r>
              <a:rPr lang="en-GB" altLang="en-US" sz="2000" dirty="0">
                <a:solidFill>
                  <a:schemeClr val="bg1"/>
                </a:solidFill>
              </a:rPr>
              <a:t>More details throughout the year.</a:t>
            </a:r>
          </a:p>
          <a:p>
            <a:pPr>
              <a:lnSpc>
                <a:spcPct val="80000"/>
              </a:lnSpc>
            </a:pPr>
            <a:endParaRPr lang="en-GB" altLang="en-US" sz="2000" dirty="0">
              <a:solidFill>
                <a:schemeClr val="bg1"/>
              </a:solidFill>
            </a:endParaRPr>
          </a:p>
          <a:p>
            <a:pPr marL="285750" indent="-285750">
              <a:lnSpc>
                <a:spcPct val="80000"/>
              </a:lnSpc>
              <a:buFont typeface="Arial" panose="020B0604020202020204" pitchFamily="34" charset="0"/>
              <a:buChar char="•"/>
            </a:pPr>
            <a:r>
              <a:rPr lang="en-GB" altLang="en-US" sz="2000" dirty="0">
                <a:solidFill>
                  <a:schemeClr val="bg1"/>
                </a:solidFill>
              </a:rPr>
              <a:t>We do both informal and formal assessments. We will be completing the Government baseline assessment.</a:t>
            </a:r>
          </a:p>
          <a:p>
            <a:pPr marL="285750" indent="-285750">
              <a:lnSpc>
                <a:spcPct val="80000"/>
              </a:lnSpc>
              <a:buFont typeface="Arial" panose="020B0604020202020204" pitchFamily="34" charset="0"/>
              <a:buChar char="•"/>
            </a:pPr>
            <a:endParaRPr lang="en-GB" altLang="en-US" sz="2000" dirty="0">
              <a:solidFill>
                <a:schemeClr val="bg1"/>
              </a:solidFill>
            </a:endParaRPr>
          </a:p>
          <a:p>
            <a:pPr marL="285750" indent="-285750">
              <a:lnSpc>
                <a:spcPct val="80000"/>
              </a:lnSpc>
              <a:buFont typeface="Arial" panose="020B0604020202020204" pitchFamily="34" charset="0"/>
              <a:buChar char="•"/>
            </a:pPr>
            <a:r>
              <a:rPr lang="en-GB" altLang="en-US" sz="2000" dirty="0">
                <a:solidFill>
                  <a:schemeClr val="bg1"/>
                </a:solidFill>
              </a:rPr>
              <a:t>In June we complete the Early Years Foundation Stage Profile.</a:t>
            </a:r>
          </a:p>
          <a:p>
            <a:pPr>
              <a:lnSpc>
                <a:spcPct val="80000"/>
              </a:lnSpc>
            </a:pPr>
            <a:endParaRPr lang="en-GB" altLang="en-US" sz="2000" dirty="0">
              <a:solidFill>
                <a:schemeClr val="bg1"/>
              </a:solidFill>
            </a:endParaRPr>
          </a:p>
          <a:p>
            <a:pPr marL="285750" indent="-285750">
              <a:lnSpc>
                <a:spcPct val="80000"/>
              </a:lnSpc>
              <a:buFont typeface="Arial" panose="020B0604020202020204" pitchFamily="34" charset="0"/>
              <a:buChar char="•"/>
            </a:pPr>
            <a:r>
              <a:rPr lang="en-GB" altLang="en-US" sz="2000" dirty="0">
                <a:solidFill>
                  <a:schemeClr val="bg1"/>
                </a:solidFill>
              </a:rPr>
              <a:t>Each child will have a Class Dojo portfolio that we will add ‘WOW’ moments to. </a:t>
            </a:r>
          </a:p>
          <a:p>
            <a:pPr marL="285750" indent="-285750">
              <a:lnSpc>
                <a:spcPct val="80000"/>
              </a:lnSpc>
              <a:buFont typeface="Arial" panose="020B0604020202020204" pitchFamily="34" charset="0"/>
              <a:buChar char="•"/>
            </a:pPr>
            <a:endParaRPr lang="en-GB" altLang="en-US" sz="2000" dirty="0">
              <a:solidFill>
                <a:schemeClr val="bg1"/>
              </a:solidFill>
            </a:endParaRPr>
          </a:p>
          <a:p>
            <a:pPr marL="285750" indent="-285750">
              <a:lnSpc>
                <a:spcPct val="80000"/>
              </a:lnSpc>
              <a:buFont typeface="Arial" panose="020B0604020202020204" pitchFamily="34" charset="0"/>
              <a:buChar char="•"/>
            </a:pPr>
            <a:r>
              <a:rPr lang="en-GB" altLang="en-US" sz="2000" dirty="0">
                <a:solidFill>
                  <a:schemeClr val="bg1"/>
                </a:solidFill>
              </a:rPr>
              <a:t>We would also like you to contribute to your child’s learning journey by adding ‘WOW’ moments to their Class Dojo portfolio. We will send info about how to do this (You Tube)</a:t>
            </a:r>
            <a:endParaRPr lang="en-US" altLang="en-US" sz="2000" dirty="0">
              <a:solidFill>
                <a:schemeClr val="bg1"/>
              </a:solidFill>
            </a:endParaRPr>
          </a:p>
        </p:txBody>
      </p:sp>
      <p:pic>
        <p:nvPicPr>
          <p:cNvPr id="10" name="Picture 9"/>
          <p:cNvPicPr>
            <a:picLocks noChangeAspect="1"/>
          </p:cNvPicPr>
          <p:nvPr/>
        </p:nvPicPr>
        <p:blipFill>
          <a:blip r:embed="rId3"/>
          <a:stretch>
            <a:fillRect/>
          </a:stretch>
        </p:blipFill>
        <p:spPr>
          <a:xfrm>
            <a:off x="7942301" y="3486041"/>
            <a:ext cx="3111785" cy="1329581"/>
          </a:xfrm>
          <a:prstGeom prst="rect">
            <a:avLst/>
          </a:prstGeom>
        </p:spPr>
      </p:pic>
    </p:spTree>
    <p:extLst>
      <p:ext uri="{BB962C8B-B14F-4D97-AF65-F5344CB8AC3E}">
        <p14:creationId xmlns:p14="http://schemas.microsoft.com/office/powerpoint/2010/main" val="286269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27D8-3A93-4337-B9C0-653028F573DD}"/>
              </a:ext>
            </a:extLst>
          </p:cNvPr>
          <p:cNvSpPr>
            <a:spLocks noGrp="1"/>
          </p:cNvSpPr>
          <p:nvPr>
            <p:ph type="title"/>
          </p:nvPr>
        </p:nvSpPr>
        <p:spPr>
          <a:xfrm>
            <a:off x="5221357" y="1641059"/>
            <a:ext cx="6415067" cy="2078699"/>
          </a:xfrm>
        </p:spPr>
        <p:txBody>
          <a:bodyPr/>
          <a:lstStyle/>
          <a:p>
            <a:r>
              <a:rPr lang="en-GB" sz="5400" dirty="0"/>
              <a:t>Absence  and attendance </a:t>
            </a:r>
          </a:p>
        </p:txBody>
      </p:sp>
      <p:sp>
        <p:nvSpPr>
          <p:cNvPr id="3" name="Slide Number Placeholder 2">
            <a:extLst>
              <a:ext uri="{FF2B5EF4-FFF2-40B4-BE49-F238E27FC236}">
                <a16:creationId xmlns:a16="http://schemas.microsoft.com/office/drawing/2014/main" id="{D6AAD33A-3241-487F-932C-EEC7A7E81798}"/>
              </a:ext>
            </a:extLst>
          </p:cNvPr>
          <p:cNvSpPr>
            <a:spLocks noGrp="1"/>
          </p:cNvSpPr>
          <p:nvPr>
            <p:ph type="sldNum" sz="quarter" idx="11"/>
          </p:nvPr>
        </p:nvSpPr>
        <p:spPr/>
        <p:txBody>
          <a:bodyPr/>
          <a:lstStyle/>
          <a:p>
            <a:fld id="{B67B645E-C5E5-4727-B977-D372A0AA71D9}" type="slidenum">
              <a:rPr lang="en-US" noProof="0" smtClean="0"/>
              <a:pPr/>
              <a:t>17</a:t>
            </a:fld>
            <a:endParaRPr lang="en-US" noProof="0"/>
          </a:p>
        </p:txBody>
      </p:sp>
      <p:pic>
        <p:nvPicPr>
          <p:cNvPr id="11" name="Picture 10">
            <a:extLst>
              <a:ext uri="{FF2B5EF4-FFF2-40B4-BE49-F238E27FC236}">
                <a16:creationId xmlns:a16="http://schemas.microsoft.com/office/drawing/2014/main" id="{A250486B-ED5C-4491-BFE6-F1F207054FBC}"/>
              </a:ext>
            </a:extLst>
          </p:cNvPr>
          <p:cNvPicPr>
            <a:picLocks noChangeAspect="1"/>
          </p:cNvPicPr>
          <p:nvPr/>
        </p:nvPicPr>
        <p:blipFill>
          <a:blip r:embed="rId2"/>
          <a:stretch>
            <a:fillRect/>
          </a:stretch>
        </p:blipFill>
        <p:spPr>
          <a:xfrm>
            <a:off x="10572071" y="5555642"/>
            <a:ext cx="1444877" cy="1335140"/>
          </a:xfrm>
          <a:prstGeom prst="rect">
            <a:avLst/>
          </a:prstGeom>
        </p:spPr>
      </p:pic>
      <p:pic>
        <p:nvPicPr>
          <p:cNvPr id="8" name="Picture 7"/>
          <p:cNvPicPr>
            <a:picLocks noChangeAspect="1"/>
          </p:cNvPicPr>
          <p:nvPr/>
        </p:nvPicPr>
        <p:blipFill>
          <a:blip r:embed="rId3"/>
          <a:stretch>
            <a:fillRect/>
          </a:stretch>
        </p:blipFill>
        <p:spPr>
          <a:xfrm>
            <a:off x="161840" y="98617"/>
            <a:ext cx="4774878" cy="6124595"/>
          </a:xfrm>
          <a:prstGeom prst="rect">
            <a:avLst/>
          </a:prstGeom>
        </p:spPr>
      </p:pic>
    </p:spTree>
    <p:extLst>
      <p:ext uri="{BB962C8B-B14F-4D97-AF65-F5344CB8AC3E}">
        <p14:creationId xmlns:p14="http://schemas.microsoft.com/office/powerpoint/2010/main" val="182543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3014" y="1001094"/>
            <a:ext cx="4070502" cy="5437327"/>
          </a:xfrm>
          <a:prstGeom prst="rect">
            <a:avLst/>
          </a:prstGeom>
        </p:spPr>
      </p:pic>
      <p:sp>
        <p:nvSpPr>
          <p:cNvPr id="2" name="Title 1">
            <a:extLst>
              <a:ext uri="{FF2B5EF4-FFF2-40B4-BE49-F238E27FC236}">
                <a16:creationId xmlns:a16="http://schemas.microsoft.com/office/drawing/2014/main" id="{A9534243-DC5B-433A-9BC6-996E854722BD}"/>
              </a:ext>
            </a:extLst>
          </p:cNvPr>
          <p:cNvSpPr>
            <a:spLocks noGrp="1"/>
          </p:cNvSpPr>
          <p:nvPr>
            <p:ph type="title"/>
          </p:nvPr>
        </p:nvSpPr>
        <p:spPr>
          <a:xfrm>
            <a:off x="3922497" y="3208069"/>
            <a:ext cx="7581018" cy="2109389"/>
          </a:xfrm>
        </p:spPr>
        <p:txBody>
          <a:bodyPr/>
          <a:lstStyle/>
          <a:p>
            <a:r>
              <a:rPr lang="en-GB" sz="2400" cap="none" dirty="0">
                <a:latin typeface="Arial" panose="020B0604020202020204" pitchFamily="34" charset="0"/>
                <a:cs typeface="Arial" panose="020B0604020202020204" pitchFamily="34" charset="0"/>
              </a:rPr>
              <a:t>If  your child is absent please call school in</a:t>
            </a:r>
            <a:br>
              <a:rPr lang="en-GB" sz="2400" cap="none" dirty="0">
                <a:latin typeface="Arial" panose="020B0604020202020204" pitchFamily="34" charset="0"/>
                <a:cs typeface="Arial" panose="020B0604020202020204" pitchFamily="34" charset="0"/>
              </a:rPr>
            </a:br>
            <a:r>
              <a:rPr lang="en-GB" sz="2400" cap="none" dirty="0">
                <a:latin typeface="Arial" panose="020B0604020202020204" pitchFamily="34" charset="0"/>
                <a:cs typeface="Arial" panose="020B0604020202020204" pitchFamily="34" charset="0"/>
              </a:rPr>
              <a:t> the morning and leave a message!</a:t>
            </a:r>
            <a:br>
              <a:rPr lang="en-GB" sz="3600" dirty="0"/>
            </a:br>
            <a:br>
              <a:rPr lang="en-GB" sz="3600" dirty="0"/>
            </a:br>
            <a:r>
              <a:rPr lang="en-GB" altLang="en-US" sz="2400" cap="none" dirty="0">
                <a:latin typeface="Arial" panose="020B0604020202020204" pitchFamily="34" charset="0"/>
                <a:cs typeface="Arial" panose="020B0604020202020204" pitchFamily="34" charset="0"/>
              </a:rPr>
              <a:t>Children are not  to return to school until </a:t>
            </a:r>
            <a:br>
              <a:rPr lang="en-GB" altLang="en-US" sz="2400" cap="none" dirty="0">
                <a:latin typeface="Arial" panose="020B0604020202020204" pitchFamily="34" charset="0"/>
                <a:cs typeface="Arial" panose="020B0604020202020204" pitchFamily="34" charset="0"/>
              </a:rPr>
            </a:br>
            <a:r>
              <a:rPr lang="en-GB" altLang="en-US" sz="2400" i="1" u="sng" cap="none" dirty="0">
                <a:solidFill>
                  <a:srgbClr val="FF0000"/>
                </a:solidFill>
                <a:latin typeface="Arial" panose="020B0604020202020204" pitchFamily="34" charset="0"/>
                <a:cs typeface="Arial" panose="020B0604020202020204" pitchFamily="34" charset="0"/>
              </a:rPr>
              <a:t>48 hours </a:t>
            </a:r>
            <a:r>
              <a:rPr lang="en-GB" altLang="en-US" sz="2400" cap="none" dirty="0">
                <a:latin typeface="Arial" panose="020B0604020202020204" pitchFamily="34" charset="0"/>
                <a:cs typeface="Arial" panose="020B0604020202020204" pitchFamily="34" charset="0"/>
              </a:rPr>
              <a:t>after last bout of sickness and diarrhoea</a:t>
            </a:r>
            <a:r>
              <a:rPr lang="en-GB" altLang="en-US" sz="3600" dirty="0"/>
              <a:t>. </a:t>
            </a:r>
            <a:br>
              <a:rPr lang="en-GB" altLang="en-US" sz="3600" dirty="0"/>
            </a:br>
            <a:r>
              <a:rPr lang="en-GB" sz="3600" dirty="0"/>
              <a:t> </a:t>
            </a:r>
          </a:p>
        </p:txBody>
      </p:sp>
      <p:sp>
        <p:nvSpPr>
          <p:cNvPr id="3" name="Slide Number Placeholder 2">
            <a:extLst>
              <a:ext uri="{FF2B5EF4-FFF2-40B4-BE49-F238E27FC236}">
                <a16:creationId xmlns:a16="http://schemas.microsoft.com/office/drawing/2014/main" id="{8927D8E8-7DCE-4AF3-896E-C1EF141CB746}"/>
              </a:ext>
            </a:extLst>
          </p:cNvPr>
          <p:cNvSpPr>
            <a:spLocks noGrp="1"/>
          </p:cNvSpPr>
          <p:nvPr>
            <p:ph type="sldNum" sz="quarter" idx="11"/>
          </p:nvPr>
        </p:nvSpPr>
        <p:spPr/>
        <p:txBody>
          <a:bodyPr/>
          <a:lstStyle/>
          <a:p>
            <a:fld id="{B67B645E-C5E5-4727-B977-D372A0AA71D9}" type="slidenum">
              <a:rPr lang="en-US" noProof="0" smtClean="0"/>
              <a:pPr/>
              <a:t>18</a:t>
            </a:fld>
            <a:endParaRPr lang="en-US" noProof="0"/>
          </a:p>
        </p:txBody>
      </p:sp>
      <p:pic>
        <p:nvPicPr>
          <p:cNvPr id="8" name="Picture 7">
            <a:extLst>
              <a:ext uri="{FF2B5EF4-FFF2-40B4-BE49-F238E27FC236}">
                <a16:creationId xmlns:a16="http://schemas.microsoft.com/office/drawing/2014/main" id="{8AC71F65-8502-4F60-9C64-9734AD3F1249}"/>
              </a:ext>
            </a:extLst>
          </p:cNvPr>
          <p:cNvPicPr>
            <a:picLocks noChangeAspect="1"/>
          </p:cNvPicPr>
          <p:nvPr/>
        </p:nvPicPr>
        <p:blipFill>
          <a:blip r:embed="rId3"/>
          <a:stretch>
            <a:fillRect/>
          </a:stretch>
        </p:blipFill>
        <p:spPr>
          <a:xfrm>
            <a:off x="10572071" y="5522860"/>
            <a:ext cx="1444877" cy="1335140"/>
          </a:xfrm>
          <a:prstGeom prst="rect">
            <a:avLst/>
          </a:prstGeom>
        </p:spPr>
      </p:pic>
    </p:spTree>
    <p:extLst>
      <p:ext uri="{BB962C8B-B14F-4D97-AF65-F5344CB8AC3E}">
        <p14:creationId xmlns:p14="http://schemas.microsoft.com/office/powerpoint/2010/main" val="115154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Please help…</a:t>
            </a:r>
          </a:p>
        </p:txBody>
      </p:sp>
      <p:sp>
        <p:nvSpPr>
          <p:cNvPr id="3" name="Slide Number Placeholder 2"/>
          <p:cNvSpPr>
            <a:spLocks noGrp="1"/>
          </p:cNvSpPr>
          <p:nvPr>
            <p:ph type="sldNum" sz="quarter" idx="11"/>
          </p:nvPr>
        </p:nvSpPr>
        <p:spPr/>
        <p:txBody>
          <a:bodyPr/>
          <a:lstStyle/>
          <a:p>
            <a:fld id="{B67B645E-C5E5-4727-B977-D372A0AA71D9}" type="slidenum">
              <a:rPr lang="en-US" noProof="0" smtClean="0"/>
              <a:pPr/>
              <a:t>19</a:t>
            </a:fld>
            <a:endParaRPr lang="en-US" noProof="0"/>
          </a:p>
        </p:txBody>
      </p:sp>
      <p:pic>
        <p:nvPicPr>
          <p:cNvPr id="9" name="Picture 8"/>
          <p:cNvPicPr>
            <a:picLocks noChangeAspect="1"/>
          </p:cNvPicPr>
          <p:nvPr/>
        </p:nvPicPr>
        <p:blipFill>
          <a:blip r:embed="rId2"/>
          <a:stretch>
            <a:fillRect/>
          </a:stretch>
        </p:blipFill>
        <p:spPr>
          <a:xfrm>
            <a:off x="10692063" y="5724608"/>
            <a:ext cx="1324885" cy="1097375"/>
          </a:xfrm>
          <a:prstGeom prst="rect">
            <a:avLst/>
          </a:prstGeom>
        </p:spPr>
      </p:pic>
      <p:sp>
        <p:nvSpPr>
          <p:cNvPr id="10" name="TextBox 9"/>
          <p:cNvSpPr txBox="1"/>
          <p:nvPr/>
        </p:nvSpPr>
        <p:spPr>
          <a:xfrm>
            <a:off x="281395" y="128655"/>
            <a:ext cx="4904559" cy="8094524"/>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The blue book bags are ideal for them.</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Please pop a small keyring on their bag so that they can recognise their own bag easily.</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Label snack with their name.</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Be patient with us at home-time as your child’s safety is so important to us!</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altLang="en-US" sz="2000" dirty="0">
                <a:solidFill>
                  <a:schemeClr val="bg1"/>
                </a:solidFill>
              </a:rPr>
              <a:t>Who is picking your child up? Please tell us on Class Dojo/email what the general pattern of the week will be for your child for the year. We MUST know if there is a change. (See drop off/collection policy)</a:t>
            </a:r>
          </a:p>
          <a:p>
            <a:pPr marL="285750" indent="-285750">
              <a:buFont typeface="Arial" panose="020B0604020202020204" pitchFamily="34" charset="0"/>
              <a:buChar char="•"/>
            </a:pPr>
            <a:r>
              <a:rPr lang="en-GB" sz="2000" dirty="0">
                <a:solidFill>
                  <a:schemeClr val="bg1"/>
                </a:solidFill>
              </a:rPr>
              <a:t>We must know if there is anybody your child </a:t>
            </a:r>
            <a:r>
              <a:rPr lang="en-GB" sz="2000" b="1" dirty="0">
                <a:solidFill>
                  <a:schemeClr val="bg1"/>
                </a:solidFill>
              </a:rPr>
              <a:t>should not </a:t>
            </a:r>
            <a:r>
              <a:rPr lang="en-GB" sz="2000" dirty="0">
                <a:solidFill>
                  <a:schemeClr val="bg1"/>
                </a:solidFill>
              </a:rPr>
              <a:t>go home with.</a:t>
            </a:r>
          </a:p>
          <a:p>
            <a:pPr marL="285750" indent="-285750">
              <a:buFont typeface="Arial" panose="020B0604020202020204" pitchFamily="34" charset="0"/>
              <a:buChar char="•"/>
            </a:pPr>
            <a:r>
              <a:rPr lang="en-GB" sz="2000" dirty="0">
                <a:solidFill>
                  <a:schemeClr val="bg1"/>
                </a:solidFill>
              </a:rPr>
              <a:t>If you or the person collecting your child can stand in a similar spot it would really help. </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336282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6481130" y="1885166"/>
            <a:ext cx="5479049" cy="2078700"/>
          </a:xfrm>
        </p:spPr>
        <p:txBody>
          <a:bodyPr/>
          <a:lstStyle/>
          <a:p>
            <a:r>
              <a:rPr lang="en-US" dirty="0"/>
              <a:t>Welcome and Introductions</a:t>
            </a:r>
          </a:p>
        </p:txBody>
      </p:sp>
      <p:pic>
        <p:nvPicPr>
          <p:cNvPr id="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9797545" y="1098295"/>
            <a:ext cx="952705" cy="1094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99728" y="81261"/>
            <a:ext cx="3599515" cy="584775"/>
          </a:xfrm>
          <a:prstGeom prst="rect">
            <a:avLst/>
          </a:prstGeom>
          <a:noFill/>
        </p:spPr>
        <p:txBody>
          <a:bodyPr wrap="square" rtlCol="0">
            <a:spAutoFit/>
          </a:bodyPr>
          <a:lstStyle/>
          <a:p>
            <a:r>
              <a:rPr lang="en-GB" sz="3200" dirty="0">
                <a:solidFill>
                  <a:schemeClr val="bg1"/>
                </a:solidFill>
              </a:rPr>
              <a:t>      The Team</a:t>
            </a:r>
          </a:p>
        </p:txBody>
      </p:sp>
      <p:sp>
        <p:nvSpPr>
          <p:cNvPr id="7" name="TextBox 6"/>
          <p:cNvSpPr txBox="1"/>
          <p:nvPr/>
        </p:nvSpPr>
        <p:spPr>
          <a:xfrm>
            <a:off x="0" y="2961652"/>
            <a:ext cx="2481943" cy="646331"/>
          </a:xfrm>
          <a:prstGeom prst="rect">
            <a:avLst/>
          </a:prstGeom>
          <a:noFill/>
        </p:spPr>
        <p:txBody>
          <a:bodyPr wrap="square" rtlCol="0">
            <a:spAutoFit/>
          </a:bodyPr>
          <a:lstStyle/>
          <a:p>
            <a:r>
              <a:rPr lang="en-GB" dirty="0">
                <a:solidFill>
                  <a:schemeClr val="bg1"/>
                </a:solidFill>
              </a:rPr>
              <a:t>Mrs Arnold EYFS Teacher/Phonics Lead</a:t>
            </a:r>
          </a:p>
        </p:txBody>
      </p:sp>
      <p:sp>
        <p:nvSpPr>
          <p:cNvPr id="11" name="TextBox 10"/>
          <p:cNvSpPr txBox="1"/>
          <p:nvPr/>
        </p:nvSpPr>
        <p:spPr>
          <a:xfrm>
            <a:off x="2699531" y="2981129"/>
            <a:ext cx="4699712" cy="369332"/>
          </a:xfrm>
          <a:prstGeom prst="rect">
            <a:avLst/>
          </a:prstGeom>
          <a:noFill/>
        </p:spPr>
        <p:txBody>
          <a:bodyPr wrap="square" rtlCol="0">
            <a:spAutoFit/>
          </a:bodyPr>
          <a:lstStyle/>
          <a:p>
            <a:r>
              <a:rPr lang="en-GB" dirty="0">
                <a:solidFill>
                  <a:schemeClr val="bg1"/>
                </a:solidFill>
              </a:rPr>
              <a:t>Mrs Swift EYFS Lead/ Teacher &amp; Assistant Head</a:t>
            </a:r>
          </a:p>
        </p:txBody>
      </p:sp>
      <p:sp>
        <p:nvSpPr>
          <p:cNvPr id="13" name="TextBox 12"/>
          <p:cNvSpPr txBox="1"/>
          <p:nvPr/>
        </p:nvSpPr>
        <p:spPr>
          <a:xfrm>
            <a:off x="104502" y="6248805"/>
            <a:ext cx="3422469" cy="646331"/>
          </a:xfrm>
          <a:prstGeom prst="rect">
            <a:avLst/>
          </a:prstGeom>
          <a:noFill/>
        </p:spPr>
        <p:txBody>
          <a:bodyPr wrap="square" rtlCol="0">
            <a:spAutoFit/>
          </a:bodyPr>
          <a:lstStyle/>
          <a:p>
            <a:r>
              <a:rPr lang="en-GB" dirty="0">
                <a:solidFill>
                  <a:schemeClr val="bg1"/>
                </a:solidFill>
              </a:rPr>
              <a:t>Mrs Fox EYFS Higher Level Learning Assistant</a:t>
            </a:r>
          </a:p>
        </p:txBody>
      </p:sp>
      <p:pic>
        <p:nvPicPr>
          <p:cNvPr id="3" name="Picture 2"/>
          <p:cNvPicPr>
            <a:picLocks noChangeAspect="1"/>
          </p:cNvPicPr>
          <p:nvPr/>
        </p:nvPicPr>
        <p:blipFill>
          <a:blip r:embed="rId4"/>
          <a:stretch>
            <a:fillRect/>
          </a:stretch>
        </p:blipFill>
        <p:spPr>
          <a:xfrm>
            <a:off x="135306" y="317542"/>
            <a:ext cx="1948312" cy="2606974"/>
          </a:xfrm>
          <a:prstGeom prst="rect">
            <a:avLst/>
          </a:prstGeom>
        </p:spPr>
      </p:pic>
      <p:pic>
        <p:nvPicPr>
          <p:cNvPr id="10" name="Picture 9"/>
          <p:cNvPicPr>
            <a:picLocks noChangeAspect="1"/>
          </p:cNvPicPr>
          <p:nvPr/>
        </p:nvPicPr>
        <p:blipFill>
          <a:blip r:embed="rId5"/>
          <a:stretch>
            <a:fillRect/>
          </a:stretch>
        </p:blipFill>
        <p:spPr>
          <a:xfrm>
            <a:off x="313359" y="3544510"/>
            <a:ext cx="1561103" cy="2685727"/>
          </a:xfrm>
          <a:prstGeom prst="rect">
            <a:avLst/>
          </a:prstGeom>
        </p:spPr>
      </p:pic>
      <p:pic>
        <p:nvPicPr>
          <p:cNvPr id="14" name="Picture 13"/>
          <p:cNvPicPr>
            <a:picLocks noChangeAspect="1"/>
          </p:cNvPicPr>
          <p:nvPr/>
        </p:nvPicPr>
        <p:blipFill>
          <a:blip r:embed="rId6"/>
          <a:stretch>
            <a:fillRect/>
          </a:stretch>
        </p:blipFill>
        <p:spPr>
          <a:xfrm>
            <a:off x="3772787" y="653169"/>
            <a:ext cx="2075306" cy="2261154"/>
          </a:xfrm>
          <a:prstGeom prst="rect">
            <a:avLst/>
          </a:prstGeom>
        </p:spPr>
      </p:pic>
      <p:sp>
        <p:nvSpPr>
          <p:cNvPr id="19" name="TextBox 18">
            <a:extLst>
              <a:ext uri="{FF2B5EF4-FFF2-40B4-BE49-F238E27FC236}">
                <a16:creationId xmlns:a16="http://schemas.microsoft.com/office/drawing/2014/main" id="{EAA4A501-E2C3-4EA4-9856-98B0A16E74ED}"/>
              </a:ext>
            </a:extLst>
          </p:cNvPr>
          <p:cNvSpPr txBox="1"/>
          <p:nvPr/>
        </p:nvSpPr>
        <p:spPr>
          <a:xfrm>
            <a:off x="3663490" y="6204831"/>
            <a:ext cx="3422469" cy="369332"/>
          </a:xfrm>
          <a:prstGeom prst="rect">
            <a:avLst/>
          </a:prstGeom>
          <a:noFill/>
        </p:spPr>
        <p:txBody>
          <a:bodyPr wrap="square" rtlCol="0">
            <a:spAutoFit/>
          </a:bodyPr>
          <a:lstStyle/>
          <a:p>
            <a:r>
              <a:rPr lang="en-GB" dirty="0">
                <a:solidFill>
                  <a:schemeClr val="bg1"/>
                </a:solidFill>
              </a:rPr>
              <a:t>Miss Battle-Teaching Assistant</a:t>
            </a:r>
          </a:p>
        </p:txBody>
      </p:sp>
      <p:pic>
        <p:nvPicPr>
          <p:cNvPr id="8" name="Picture 7">
            <a:extLst>
              <a:ext uri="{FF2B5EF4-FFF2-40B4-BE49-F238E27FC236}">
                <a16:creationId xmlns:a16="http://schemas.microsoft.com/office/drawing/2014/main" id="{138976A9-6B08-44E3-B910-741B61F5DD8C}"/>
              </a:ext>
            </a:extLst>
          </p:cNvPr>
          <p:cNvPicPr>
            <a:picLocks noChangeAspect="1"/>
          </p:cNvPicPr>
          <p:nvPr/>
        </p:nvPicPr>
        <p:blipFill>
          <a:blip r:embed="rId7"/>
          <a:stretch>
            <a:fillRect/>
          </a:stretch>
        </p:blipFill>
        <p:spPr>
          <a:xfrm>
            <a:off x="4096723" y="3658356"/>
            <a:ext cx="2175251" cy="2458033"/>
          </a:xfrm>
          <a:prstGeom prst="rect">
            <a:avLst/>
          </a:prstGeom>
        </p:spPr>
      </p:pic>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D466-D4C6-434B-872C-D13D10C5A0E9}"/>
              </a:ext>
            </a:extLst>
          </p:cNvPr>
          <p:cNvSpPr>
            <a:spLocks noGrp="1"/>
          </p:cNvSpPr>
          <p:nvPr>
            <p:ph type="title"/>
          </p:nvPr>
        </p:nvSpPr>
        <p:spPr>
          <a:xfrm>
            <a:off x="1194633" y="2828879"/>
            <a:ext cx="6979308" cy="3464870"/>
          </a:xfrm>
        </p:spPr>
        <p:txBody>
          <a:bodyPr/>
          <a:lstStyle/>
          <a:p>
            <a:br>
              <a:rPr lang="en-GB" dirty="0"/>
            </a:br>
            <a:br>
              <a:rPr lang="en-GB" dirty="0"/>
            </a:br>
            <a:br>
              <a:rPr lang="en-GB" dirty="0"/>
            </a:br>
            <a:br>
              <a:rPr lang="en-GB" dirty="0"/>
            </a:br>
            <a:br>
              <a:rPr lang="en-GB" dirty="0"/>
            </a:br>
            <a:endParaRPr lang="en-GB" dirty="0"/>
          </a:p>
        </p:txBody>
      </p:sp>
      <p:sp>
        <p:nvSpPr>
          <p:cNvPr id="3" name="Slide Number Placeholder 2">
            <a:extLst>
              <a:ext uri="{FF2B5EF4-FFF2-40B4-BE49-F238E27FC236}">
                <a16:creationId xmlns:a16="http://schemas.microsoft.com/office/drawing/2014/main" id="{C039857C-9AB3-484F-A5D0-B23371EBB03E}"/>
              </a:ext>
            </a:extLst>
          </p:cNvPr>
          <p:cNvSpPr>
            <a:spLocks noGrp="1"/>
          </p:cNvSpPr>
          <p:nvPr>
            <p:ph type="sldNum" sz="quarter" idx="11"/>
          </p:nvPr>
        </p:nvSpPr>
        <p:spPr/>
        <p:txBody>
          <a:bodyPr/>
          <a:lstStyle/>
          <a:p>
            <a:fld id="{B67B645E-C5E5-4727-B977-D372A0AA71D9}" type="slidenum">
              <a:rPr lang="en-US" noProof="0" smtClean="0"/>
              <a:pPr/>
              <a:t>20</a:t>
            </a:fld>
            <a:endParaRPr lang="en-US" noProof="0"/>
          </a:p>
        </p:txBody>
      </p:sp>
      <p:pic>
        <p:nvPicPr>
          <p:cNvPr id="8" name="Picture 7">
            <a:extLst>
              <a:ext uri="{FF2B5EF4-FFF2-40B4-BE49-F238E27FC236}">
                <a16:creationId xmlns:a16="http://schemas.microsoft.com/office/drawing/2014/main" id="{2E3B37DF-C0CD-4B12-86D2-CC17FEBB59AC}"/>
              </a:ext>
            </a:extLst>
          </p:cNvPr>
          <p:cNvPicPr>
            <a:picLocks noChangeAspect="1"/>
          </p:cNvPicPr>
          <p:nvPr/>
        </p:nvPicPr>
        <p:blipFill>
          <a:blip r:embed="rId2"/>
          <a:stretch>
            <a:fillRect/>
          </a:stretch>
        </p:blipFill>
        <p:spPr>
          <a:xfrm>
            <a:off x="10572071" y="5466538"/>
            <a:ext cx="1444877" cy="1335140"/>
          </a:xfrm>
          <a:prstGeom prst="rect">
            <a:avLst/>
          </a:prstGeom>
        </p:spPr>
      </p:pic>
      <p:sp>
        <p:nvSpPr>
          <p:cNvPr id="6" name="Title 1">
            <a:extLst>
              <a:ext uri="{FF2B5EF4-FFF2-40B4-BE49-F238E27FC236}">
                <a16:creationId xmlns:a16="http://schemas.microsoft.com/office/drawing/2014/main" id="{69F6A2A8-D386-4072-966A-2D6B82CB4016}"/>
              </a:ext>
            </a:extLst>
          </p:cNvPr>
          <p:cNvSpPr txBox="1">
            <a:spLocks/>
          </p:cNvSpPr>
          <p:nvPr/>
        </p:nvSpPr>
        <p:spPr>
          <a:xfrm>
            <a:off x="5024843" y="1789530"/>
            <a:ext cx="6574094" cy="2078699"/>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GB" sz="5400" dirty="0"/>
              <a:t>Bits and Bobs</a:t>
            </a:r>
          </a:p>
        </p:txBody>
      </p:sp>
      <p:sp>
        <p:nvSpPr>
          <p:cNvPr id="4" name="Rectangle 3"/>
          <p:cNvSpPr/>
          <p:nvPr/>
        </p:nvSpPr>
        <p:spPr>
          <a:xfrm>
            <a:off x="229006" y="117781"/>
            <a:ext cx="6096000" cy="6247864"/>
          </a:xfrm>
          <a:prstGeom prst="rect">
            <a:avLst/>
          </a:prstGeom>
        </p:spPr>
        <p:txBody>
          <a:bodyPr>
            <a:spAutoFit/>
          </a:bodyPr>
          <a:lstStyle/>
          <a:p>
            <a:pPr marL="342900" indent="-342900">
              <a:buFont typeface="Arial" panose="020B0604020202020204" pitchFamily="34" charset="0"/>
              <a:buChar char="•"/>
            </a:pPr>
            <a:r>
              <a:rPr lang="en-GB" altLang="en-US" sz="2000" dirty="0">
                <a:solidFill>
                  <a:schemeClr val="bg1"/>
                </a:solidFill>
              </a:rPr>
              <a:t>Wellies</a:t>
            </a:r>
          </a:p>
          <a:p>
            <a:pPr marL="342900" indent="-342900">
              <a:buFont typeface="Arial" panose="020B0604020202020204" pitchFamily="34" charset="0"/>
              <a:buChar char="•"/>
            </a:pPr>
            <a:r>
              <a:rPr lang="en-GB" altLang="en-US" sz="2000" dirty="0">
                <a:solidFill>
                  <a:schemeClr val="bg1"/>
                </a:solidFill>
              </a:rPr>
              <a:t>Label clothes- everything!</a:t>
            </a:r>
          </a:p>
          <a:p>
            <a:pPr marL="342900" indent="-342900">
              <a:buFont typeface="Arial" panose="020B0604020202020204" pitchFamily="34" charset="0"/>
              <a:buChar char="•"/>
            </a:pPr>
            <a:r>
              <a:rPr lang="en-GB" altLang="en-US" sz="2000" dirty="0">
                <a:solidFill>
                  <a:schemeClr val="bg1"/>
                </a:solidFill>
              </a:rPr>
              <a:t>Please can we have a bag of spare clothes in school.</a:t>
            </a:r>
          </a:p>
          <a:p>
            <a:pPr marL="342900" indent="-342900">
              <a:buFont typeface="Arial" panose="020B0604020202020204" pitchFamily="34" charset="0"/>
              <a:buChar char="•"/>
            </a:pPr>
            <a:r>
              <a:rPr lang="en-GB" altLang="en-US" sz="2000" dirty="0">
                <a:solidFill>
                  <a:schemeClr val="bg1"/>
                </a:solidFill>
              </a:rPr>
              <a:t>Any medical concerns-inhalers</a:t>
            </a:r>
          </a:p>
          <a:p>
            <a:pPr marL="342900" indent="-342900">
              <a:buFont typeface="Arial" panose="020B0604020202020204" pitchFamily="34" charset="0"/>
              <a:buChar char="•"/>
            </a:pPr>
            <a:r>
              <a:rPr lang="en-GB" altLang="en-US" sz="2000" dirty="0">
                <a:solidFill>
                  <a:schemeClr val="bg1"/>
                </a:solidFill>
              </a:rPr>
              <a:t>Food allergies</a:t>
            </a:r>
          </a:p>
          <a:p>
            <a:pPr marL="342900" indent="-342900">
              <a:buFont typeface="Arial" panose="020B0604020202020204" pitchFamily="34" charset="0"/>
              <a:buChar char="•"/>
            </a:pPr>
            <a:r>
              <a:rPr lang="en-GB" altLang="en-US" sz="2000" dirty="0">
                <a:solidFill>
                  <a:schemeClr val="bg1"/>
                </a:solidFill>
              </a:rPr>
              <a:t>Please cut grapes up or anything else that can act as a plug.</a:t>
            </a:r>
          </a:p>
          <a:p>
            <a:pPr marL="342900" indent="-342900">
              <a:buFont typeface="Arial" panose="020B0604020202020204" pitchFamily="34" charset="0"/>
              <a:buChar char="•"/>
            </a:pPr>
            <a:r>
              <a:rPr lang="en-GB" altLang="en-US" sz="2000" dirty="0">
                <a:solidFill>
                  <a:schemeClr val="bg1"/>
                </a:solidFill>
              </a:rPr>
              <a:t>If there are any difficulties with food we will get in touch.</a:t>
            </a:r>
          </a:p>
          <a:p>
            <a:pPr marL="342900" indent="-342900">
              <a:buFont typeface="Arial" panose="020B0604020202020204" pitchFamily="34" charset="0"/>
              <a:buChar char="•"/>
            </a:pPr>
            <a:r>
              <a:rPr lang="en-GB" altLang="en-US" sz="2000" dirty="0">
                <a:solidFill>
                  <a:schemeClr val="bg1"/>
                </a:solidFill>
              </a:rPr>
              <a:t>Avoid all nuts </a:t>
            </a:r>
          </a:p>
          <a:p>
            <a:pPr marL="342900" indent="-342900">
              <a:buFont typeface="Arial" panose="020B0604020202020204" pitchFamily="34" charset="0"/>
              <a:buChar char="•"/>
            </a:pPr>
            <a:r>
              <a:rPr lang="en-GB" altLang="en-US" sz="2000" dirty="0">
                <a:solidFill>
                  <a:schemeClr val="bg1"/>
                </a:solidFill>
              </a:rPr>
              <a:t>Let us know if you treat your child for nits/worms.</a:t>
            </a:r>
          </a:p>
          <a:p>
            <a:pPr marL="342900" indent="-342900">
              <a:buFont typeface="Arial" panose="020B0604020202020204" pitchFamily="34" charset="0"/>
              <a:buChar char="•"/>
            </a:pPr>
            <a:r>
              <a:rPr lang="en-GB" altLang="en-US" sz="2000" dirty="0">
                <a:solidFill>
                  <a:schemeClr val="bg1"/>
                </a:solidFill>
              </a:rPr>
              <a:t>Parent pay – please complete lunch selections with your child </a:t>
            </a:r>
          </a:p>
          <a:p>
            <a:pPr marL="342900" indent="-342900">
              <a:buFont typeface="Arial" panose="020B0604020202020204" pitchFamily="34" charset="0"/>
              <a:buChar char="•"/>
            </a:pPr>
            <a:r>
              <a:rPr lang="en-GB" altLang="en-US" sz="2000" i="1" u="sng" dirty="0">
                <a:solidFill>
                  <a:schemeClr val="bg1"/>
                </a:solidFill>
              </a:rPr>
              <a:t>Snacks-one a day</a:t>
            </a:r>
            <a:r>
              <a:rPr lang="en-GB" altLang="en-US" sz="2000" dirty="0">
                <a:solidFill>
                  <a:schemeClr val="bg1"/>
                </a:solidFill>
              </a:rPr>
              <a:t>-free fruit and milk (age of 5)</a:t>
            </a:r>
          </a:p>
          <a:p>
            <a:pPr marL="342900" indent="-342900">
              <a:buFont typeface="Arial" panose="020B0604020202020204" pitchFamily="34" charset="0"/>
              <a:buChar char="•"/>
            </a:pPr>
            <a:r>
              <a:rPr lang="en-GB" altLang="en-US" sz="2000" dirty="0">
                <a:solidFill>
                  <a:schemeClr val="bg1"/>
                </a:solidFill>
              </a:rPr>
              <a:t>Water bottles</a:t>
            </a:r>
          </a:p>
          <a:p>
            <a:pPr marL="342900" indent="-342900">
              <a:buFont typeface="Arial" panose="020B0604020202020204" pitchFamily="34" charset="0"/>
              <a:buChar char="•"/>
            </a:pPr>
            <a:r>
              <a:rPr lang="en-GB" altLang="en-US" sz="2000" dirty="0">
                <a:solidFill>
                  <a:schemeClr val="bg1"/>
                </a:solidFill>
              </a:rPr>
              <a:t>Any changes at home</a:t>
            </a:r>
          </a:p>
          <a:p>
            <a:pPr marL="342900" indent="-342900">
              <a:buFont typeface="Arial" panose="020B0604020202020204" pitchFamily="34" charset="0"/>
              <a:buChar char="•"/>
            </a:pPr>
            <a:r>
              <a:rPr lang="en-GB" altLang="en-US" sz="2000" dirty="0">
                <a:solidFill>
                  <a:schemeClr val="bg1"/>
                </a:solidFill>
              </a:rPr>
              <a:t>Please leave toys at home unless agreed with staff.</a:t>
            </a:r>
          </a:p>
          <a:p>
            <a:pPr marL="342900" indent="-342900">
              <a:buFont typeface="Arial" panose="020B0604020202020204" pitchFamily="34" charset="0"/>
              <a:buChar char="•"/>
            </a:pPr>
            <a:r>
              <a:rPr lang="en-GB" altLang="en-US" sz="2000" dirty="0">
                <a:solidFill>
                  <a:schemeClr val="bg1"/>
                </a:solidFill>
              </a:rPr>
              <a:t>We are looking for parent volunteers (helping and enriching our curriculum).</a:t>
            </a:r>
          </a:p>
          <a:p>
            <a:pPr marL="342900" indent="-342900">
              <a:buFont typeface="Arial" panose="020B0604020202020204" pitchFamily="34" charset="0"/>
              <a:buChar char="•"/>
            </a:pPr>
            <a:r>
              <a:rPr lang="en-GB" altLang="en-US" sz="2000" dirty="0">
                <a:solidFill>
                  <a:schemeClr val="bg1"/>
                </a:solidFill>
              </a:rPr>
              <a:t>FABs</a:t>
            </a: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6150" y="4318760"/>
            <a:ext cx="1541372"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99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026FEB-4106-4C30-AF20-9DCDB6CC134D}"/>
              </a:ext>
            </a:extLst>
          </p:cNvPr>
          <p:cNvSpPr>
            <a:spLocks noGrp="1"/>
          </p:cNvSpPr>
          <p:nvPr>
            <p:ph type="sldNum" sz="quarter" idx="11"/>
          </p:nvPr>
        </p:nvSpPr>
        <p:spPr/>
        <p:txBody>
          <a:bodyPr/>
          <a:lstStyle/>
          <a:p>
            <a:fld id="{B67B645E-C5E5-4727-B977-D372A0AA71D9}" type="slidenum">
              <a:rPr lang="en-US" noProof="0" smtClean="0"/>
              <a:pPr/>
              <a:t>21</a:t>
            </a:fld>
            <a:endParaRPr lang="en-US" noProof="0"/>
          </a:p>
        </p:txBody>
      </p:sp>
      <p:pic>
        <p:nvPicPr>
          <p:cNvPr id="9" name="Picture 8">
            <a:extLst>
              <a:ext uri="{FF2B5EF4-FFF2-40B4-BE49-F238E27FC236}">
                <a16:creationId xmlns:a16="http://schemas.microsoft.com/office/drawing/2014/main" id="{36AB0213-4AEF-4188-B760-F22550CA9783}"/>
              </a:ext>
            </a:extLst>
          </p:cNvPr>
          <p:cNvPicPr>
            <a:picLocks noChangeAspect="1"/>
          </p:cNvPicPr>
          <p:nvPr/>
        </p:nvPicPr>
        <p:blipFill>
          <a:blip r:embed="rId2"/>
          <a:stretch>
            <a:fillRect/>
          </a:stretch>
        </p:blipFill>
        <p:spPr>
          <a:xfrm>
            <a:off x="10572071" y="5497257"/>
            <a:ext cx="1444877" cy="1335140"/>
          </a:xfrm>
          <a:prstGeom prst="rect">
            <a:avLst/>
          </a:prstGeom>
        </p:spPr>
      </p:pic>
      <p:pic>
        <p:nvPicPr>
          <p:cNvPr id="6" name="Picture 5"/>
          <p:cNvPicPr>
            <a:picLocks noChangeAspect="1"/>
          </p:cNvPicPr>
          <p:nvPr/>
        </p:nvPicPr>
        <p:blipFill>
          <a:blip r:embed="rId3"/>
          <a:stretch>
            <a:fillRect/>
          </a:stretch>
        </p:blipFill>
        <p:spPr>
          <a:xfrm>
            <a:off x="264659" y="1061629"/>
            <a:ext cx="5765083" cy="41896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826" y="1901795"/>
            <a:ext cx="5118122" cy="2866148"/>
          </a:xfrm>
          <a:prstGeom prst="rect">
            <a:avLst/>
          </a:prstGeom>
        </p:spPr>
      </p:pic>
    </p:spTree>
    <p:extLst>
      <p:ext uri="{BB962C8B-B14F-4D97-AF65-F5344CB8AC3E}">
        <p14:creationId xmlns:p14="http://schemas.microsoft.com/office/powerpoint/2010/main" val="147474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2A39-9946-4469-AA34-A166422705AA}"/>
              </a:ext>
            </a:extLst>
          </p:cNvPr>
          <p:cNvSpPr>
            <a:spLocks noGrp="1"/>
          </p:cNvSpPr>
          <p:nvPr>
            <p:ph type="title"/>
          </p:nvPr>
        </p:nvSpPr>
        <p:spPr/>
        <p:txBody>
          <a:bodyPr/>
          <a:lstStyle/>
          <a:p>
            <a:r>
              <a:rPr lang="en-GB" dirty="0"/>
              <a:t>Questions</a:t>
            </a:r>
          </a:p>
        </p:txBody>
      </p:sp>
      <p:sp>
        <p:nvSpPr>
          <p:cNvPr id="3" name="Slide Number Placeholder 2">
            <a:extLst>
              <a:ext uri="{FF2B5EF4-FFF2-40B4-BE49-F238E27FC236}">
                <a16:creationId xmlns:a16="http://schemas.microsoft.com/office/drawing/2014/main" id="{79026FEB-4106-4C30-AF20-9DCDB6CC134D}"/>
              </a:ext>
            </a:extLst>
          </p:cNvPr>
          <p:cNvSpPr>
            <a:spLocks noGrp="1"/>
          </p:cNvSpPr>
          <p:nvPr>
            <p:ph type="sldNum" sz="quarter" idx="11"/>
          </p:nvPr>
        </p:nvSpPr>
        <p:spPr/>
        <p:txBody>
          <a:bodyPr/>
          <a:lstStyle/>
          <a:p>
            <a:fld id="{B67B645E-C5E5-4727-B977-D372A0AA71D9}" type="slidenum">
              <a:rPr lang="en-US" noProof="0" smtClean="0"/>
              <a:pPr/>
              <a:t>22</a:t>
            </a:fld>
            <a:endParaRPr lang="en-US" noProof="0"/>
          </a:p>
        </p:txBody>
      </p:sp>
      <p:pic>
        <p:nvPicPr>
          <p:cNvPr id="9" name="Picture 8">
            <a:extLst>
              <a:ext uri="{FF2B5EF4-FFF2-40B4-BE49-F238E27FC236}">
                <a16:creationId xmlns:a16="http://schemas.microsoft.com/office/drawing/2014/main" id="{36AB0213-4AEF-4188-B760-F22550CA9783}"/>
              </a:ext>
            </a:extLst>
          </p:cNvPr>
          <p:cNvPicPr>
            <a:picLocks noChangeAspect="1"/>
          </p:cNvPicPr>
          <p:nvPr/>
        </p:nvPicPr>
        <p:blipFill>
          <a:blip r:embed="rId2"/>
          <a:stretch>
            <a:fillRect/>
          </a:stretch>
        </p:blipFill>
        <p:spPr>
          <a:xfrm>
            <a:off x="10572071" y="5497257"/>
            <a:ext cx="1444877" cy="1335140"/>
          </a:xfrm>
          <a:prstGeom prst="rect">
            <a:avLst/>
          </a:prstGeom>
        </p:spPr>
      </p:pic>
      <p:pic>
        <p:nvPicPr>
          <p:cNvPr id="4" name="Picture 3"/>
          <p:cNvPicPr>
            <a:picLocks noChangeAspect="1"/>
          </p:cNvPicPr>
          <p:nvPr/>
        </p:nvPicPr>
        <p:blipFill>
          <a:blip r:embed="rId3"/>
          <a:stretch>
            <a:fillRect/>
          </a:stretch>
        </p:blipFill>
        <p:spPr>
          <a:xfrm>
            <a:off x="317182" y="1641059"/>
            <a:ext cx="6228791" cy="3384777"/>
          </a:xfrm>
          <a:prstGeom prst="rect">
            <a:avLst/>
          </a:prstGeom>
        </p:spPr>
      </p:pic>
    </p:spTree>
    <p:extLst>
      <p:ext uri="{BB962C8B-B14F-4D97-AF65-F5344CB8AC3E}">
        <p14:creationId xmlns:p14="http://schemas.microsoft.com/office/powerpoint/2010/main" val="34638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341326" y="902095"/>
            <a:ext cx="4101737" cy="720000"/>
          </a:xfrm>
        </p:spPr>
        <p:txBody>
          <a:bodyPr/>
          <a:lstStyle/>
          <a:p>
            <a:r>
              <a:rPr lang="en-US" dirty="0"/>
              <a:t>A ‘Typical’ Day </a:t>
            </a:r>
            <a:br>
              <a:rPr lang="en-US" dirty="0"/>
            </a:br>
            <a:r>
              <a:rPr lang="en-US" dirty="0"/>
              <a:t>in EYFS</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3</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2548" y="1048601"/>
            <a:ext cx="6096000" cy="2862322"/>
          </a:xfrm>
          <a:prstGeom prst="rect">
            <a:avLst/>
          </a:prstGeom>
        </p:spPr>
        <p:txBody>
          <a:bodyPr>
            <a:spAutoFit/>
          </a:bodyPr>
          <a:lstStyle/>
          <a:p>
            <a:pPr marL="342900" indent="-342900">
              <a:buFont typeface="Arial" panose="020B0604020202020204" pitchFamily="34" charset="0"/>
              <a:buChar char="•"/>
            </a:pPr>
            <a:r>
              <a:rPr lang="en-GB" altLang="en-US" sz="2000" dirty="0"/>
              <a:t>8.50 – 9.00am  Registration/wake and shake </a:t>
            </a:r>
          </a:p>
          <a:p>
            <a:pPr marL="342900" indent="-342900">
              <a:buFont typeface="Arial" panose="020B0604020202020204" pitchFamily="34" charset="0"/>
              <a:buChar char="•"/>
            </a:pPr>
            <a:r>
              <a:rPr lang="en-GB" altLang="en-US" sz="2000" dirty="0"/>
              <a:t>9.05am- Phonics</a:t>
            </a:r>
          </a:p>
          <a:p>
            <a:pPr marL="342900" indent="-342900">
              <a:buFont typeface="Arial" panose="020B0604020202020204" pitchFamily="34" charset="0"/>
              <a:buChar char="•"/>
            </a:pPr>
            <a:r>
              <a:rPr lang="en-GB" altLang="en-US" sz="2000" dirty="0"/>
              <a:t>9.30am- PLAY- time indoors and outdoors with adult directed groups. </a:t>
            </a:r>
          </a:p>
          <a:p>
            <a:pPr marL="342900" indent="-342900">
              <a:buFont typeface="Arial" panose="020B0604020202020204" pitchFamily="34" charset="0"/>
              <a:buChar char="•"/>
            </a:pPr>
            <a:r>
              <a:rPr lang="en-GB" altLang="en-US" sz="2000" dirty="0"/>
              <a:t>10.15 Snack/ Playtime outside</a:t>
            </a:r>
          </a:p>
          <a:p>
            <a:pPr marL="342900" indent="-342900">
              <a:buFont typeface="Arial" panose="020B0604020202020204" pitchFamily="34" charset="0"/>
              <a:buChar char="•"/>
            </a:pPr>
            <a:r>
              <a:rPr lang="en-GB" altLang="en-US" sz="2000" dirty="0"/>
              <a:t>10.45am- PLAY- time indoors and outdoors with adult directed groups. </a:t>
            </a:r>
          </a:p>
          <a:p>
            <a:pPr marL="342900" indent="-342900">
              <a:buFont typeface="Arial" panose="020B0604020202020204" pitchFamily="34" charset="0"/>
              <a:buChar char="•"/>
            </a:pPr>
            <a:r>
              <a:rPr lang="en-GB" altLang="en-US" sz="2000" dirty="0"/>
              <a:t>11.30-Story/rhyme time &amp; handwashing</a:t>
            </a:r>
          </a:p>
          <a:p>
            <a:pPr marL="342900" indent="-342900">
              <a:buFont typeface="Arial" panose="020B0604020202020204" pitchFamily="34" charset="0"/>
              <a:buChar char="•"/>
            </a:pPr>
            <a:r>
              <a:rPr lang="en-GB" altLang="en-US" sz="2000" dirty="0"/>
              <a:t>11.45am-Lunchtime</a:t>
            </a:r>
          </a:p>
        </p:txBody>
      </p:sp>
      <p:sp>
        <p:nvSpPr>
          <p:cNvPr id="8" name="TextBox 7"/>
          <p:cNvSpPr txBox="1"/>
          <p:nvPr/>
        </p:nvSpPr>
        <p:spPr>
          <a:xfrm>
            <a:off x="252548" y="679269"/>
            <a:ext cx="3796938" cy="369332"/>
          </a:xfrm>
          <a:prstGeom prst="rect">
            <a:avLst/>
          </a:prstGeom>
          <a:noFill/>
        </p:spPr>
        <p:txBody>
          <a:bodyPr wrap="square" rtlCol="0">
            <a:spAutoFit/>
          </a:bodyPr>
          <a:lstStyle/>
          <a:p>
            <a:r>
              <a:rPr lang="en-GB" b="1" dirty="0"/>
              <a:t>Morning Session</a:t>
            </a:r>
          </a:p>
        </p:txBody>
      </p:sp>
      <p:sp>
        <p:nvSpPr>
          <p:cNvPr id="9" name="Rectangle 8"/>
          <p:cNvSpPr/>
          <p:nvPr/>
        </p:nvSpPr>
        <p:spPr>
          <a:xfrm>
            <a:off x="252548" y="4095589"/>
            <a:ext cx="1929118" cy="369332"/>
          </a:xfrm>
          <a:prstGeom prst="rect">
            <a:avLst/>
          </a:prstGeom>
        </p:spPr>
        <p:txBody>
          <a:bodyPr wrap="none">
            <a:spAutoFit/>
          </a:bodyPr>
          <a:lstStyle/>
          <a:p>
            <a:r>
              <a:rPr lang="en-GB" b="1" dirty="0"/>
              <a:t>Afternoon Session</a:t>
            </a:r>
          </a:p>
        </p:txBody>
      </p:sp>
      <p:sp>
        <p:nvSpPr>
          <p:cNvPr id="10" name="Rectangle 9"/>
          <p:cNvSpPr/>
          <p:nvPr/>
        </p:nvSpPr>
        <p:spPr>
          <a:xfrm>
            <a:off x="252548" y="4591187"/>
            <a:ext cx="6096000" cy="2246769"/>
          </a:xfrm>
          <a:prstGeom prst="rect">
            <a:avLst/>
          </a:prstGeom>
        </p:spPr>
        <p:txBody>
          <a:bodyPr>
            <a:spAutoFit/>
          </a:bodyPr>
          <a:lstStyle/>
          <a:p>
            <a:pPr marL="342900" indent="-342900">
              <a:buFont typeface="Arial" panose="020B0604020202020204" pitchFamily="34" charset="0"/>
              <a:buChar char="•"/>
            </a:pPr>
            <a:r>
              <a:rPr lang="en-GB" altLang="en-US" sz="2000" dirty="0"/>
              <a:t>1pm- Registration/story</a:t>
            </a:r>
          </a:p>
          <a:p>
            <a:pPr marL="342900" indent="-342900">
              <a:buFont typeface="Arial" panose="020B0604020202020204" pitchFamily="34" charset="0"/>
              <a:buChar char="•"/>
            </a:pPr>
            <a:r>
              <a:rPr lang="en-GB" altLang="en-US" sz="2000" dirty="0"/>
              <a:t>1.15pm- Maths  </a:t>
            </a:r>
          </a:p>
          <a:p>
            <a:pPr marL="342900" indent="-342900">
              <a:buFont typeface="Arial" panose="020B0604020202020204" pitchFamily="34" charset="0"/>
              <a:buChar char="•"/>
            </a:pPr>
            <a:r>
              <a:rPr lang="en-GB" altLang="en-US" sz="2000" dirty="0"/>
              <a:t>1.30pm- PLAY- time indoors and outdoors with adult directed groups. </a:t>
            </a:r>
          </a:p>
          <a:p>
            <a:pPr marL="342900" indent="-342900">
              <a:buFont typeface="Arial" panose="020B0604020202020204" pitchFamily="34" charset="0"/>
              <a:buChar char="•"/>
            </a:pPr>
            <a:r>
              <a:rPr lang="en-GB" altLang="en-US" sz="2000" dirty="0"/>
              <a:t>2.45pm- Milk, fruit / Play-time</a:t>
            </a:r>
          </a:p>
          <a:p>
            <a:pPr marL="342900" indent="-342900">
              <a:buFont typeface="Arial" panose="020B0604020202020204" pitchFamily="34" charset="0"/>
              <a:buChar char="•"/>
            </a:pPr>
            <a:r>
              <a:rPr lang="en-GB" altLang="en-US" sz="2000" dirty="0"/>
              <a:t>3.00pm Collective worship/story time</a:t>
            </a:r>
          </a:p>
          <a:p>
            <a:pPr marL="342900" indent="-342900">
              <a:buFont typeface="Arial" panose="020B0604020202020204" pitchFamily="34" charset="0"/>
              <a:buChar char="•"/>
            </a:pPr>
            <a:r>
              <a:rPr lang="en-GB" altLang="en-US" sz="2000" dirty="0"/>
              <a:t>3.30pm Home-time</a:t>
            </a:r>
            <a:endParaRPr lang="en-US" altLang="en-US" sz="2000" dirty="0"/>
          </a:p>
        </p:txBody>
      </p:sp>
      <p:sp>
        <p:nvSpPr>
          <p:cNvPr id="11" name="TextBox 10"/>
          <p:cNvSpPr txBox="1"/>
          <p:nvPr/>
        </p:nvSpPr>
        <p:spPr>
          <a:xfrm>
            <a:off x="7785498" y="2785081"/>
            <a:ext cx="4087450" cy="2554545"/>
          </a:xfrm>
          <a:prstGeom prst="rect">
            <a:avLst/>
          </a:prstGeom>
          <a:noFill/>
        </p:spPr>
        <p:txBody>
          <a:bodyPr wrap="square" rtlCol="0">
            <a:spAutoFit/>
          </a:bodyPr>
          <a:lstStyle/>
          <a:p>
            <a:r>
              <a:rPr lang="en-GB" sz="3200" dirty="0">
                <a:solidFill>
                  <a:schemeClr val="bg1"/>
                </a:solidFill>
              </a:rPr>
              <a:t>P.E will take place on Thursday mornings.</a:t>
            </a:r>
          </a:p>
          <a:p>
            <a:endParaRPr lang="en-GB" sz="3200" dirty="0">
              <a:solidFill>
                <a:schemeClr val="bg1"/>
              </a:solidFill>
            </a:endParaRPr>
          </a:p>
          <a:p>
            <a:r>
              <a:rPr lang="en-GB" sz="3200" dirty="0">
                <a:solidFill>
                  <a:schemeClr val="bg1"/>
                </a:solidFill>
              </a:rPr>
              <a:t>It will be taught by Miss Smith &amp; Mr </a:t>
            </a:r>
            <a:r>
              <a:rPr lang="en-GB" sz="3200" dirty="0" err="1">
                <a:solidFill>
                  <a:schemeClr val="bg1"/>
                </a:solidFill>
              </a:rPr>
              <a:t>Dodds</a:t>
            </a:r>
            <a:endParaRPr lang="en-GB" sz="3200" dirty="0">
              <a:solidFill>
                <a:schemeClr val="bg1"/>
              </a:solidFill>
            </a:endParaRPr>
          </a:p>
        </p:txBody>
      </p:sp>
    </p:spTree>
    <p:extLst>
      <p:ext uri="{BB962C8B-B14F-4D97-AF65-F5344CB8AC3E}">
        <p14:creationId xmlns:p14="http://schemas.microsoft.com/office/powerpoint/2010/main" val="45375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859470" y="-157220"/>
            <a:ext cx="3863221" cy="720000"/>
          </a:xfrm>
        </p:spPr>
        <p:txBody>
          <a:bodyPr/>
          <a:lstStyle/>
          <a:p>
            <a:r>
              <a:rPr lang="en-US" sz="3200" dirty="0"/>
              <a:t>The EYFS Curriculum</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4</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322079008"/>
              </p:ext>
            </p:extLst>
          </p:nvPr>
        </p:nvGraphicFramePr>
        <p:xfrm>
          <a:off x="416832" y="3786222"/>
          <a:ext cx="8880476" cy="2743200"/>
        </p:xfrm>
        <a:graphic>
          <a:graphicData uri="http://schemas.openxmlformats.org/drawingml/2006/table">
            <a:tbl>
              <a:tblPr firstRow="1" bandRow="1">
                <a:tableStyleId>{5C22544A-7EE6-4342-B048-85BDC9FD1C3A}</a:tableStyleId>
              </a:tblPr>
              <a:tblGrid>
                <a:gridCol w="2220119">
                  <a:extLst>
                    <a:ext uri="{9D8B030D-6E8A-4147-A177-3AD203B41FA5}">
                      <a16:colId xmlns:a16="http://schemas.microsoft.com/office/drawing/2014/main" val="20000"/>
                    </a:ext>
                  </a:extLst>
                </a:gridCol>
                <a:gridCol w="2220119">
                  <a:extLst>
                    <a:ext uri="{9D8B030D-6E8A-4147-A177-3AD203B41FA5}">
                      <a16:colId xmlns:a16="http://schemas.microsoft.com/office/drawing/2014/main" val="20001"/>
                    </a:ext>
                  </a:extLst>
                </a:gridCol>
                <a:gridCol w="2220119">
                  <a:extLst>
                    <a:ext uri="{9D8B030D-6E8A-4147-A177-3AD203B41FA5}">
                      <a16:colId xmlns:a16="http://schemas.microsoft.com/office/drawing/2014/main" val="20002"/>
                    </a:ext>
                  </a:extLst>
                </a:gridCol>
                <a:gridCol w="2220119">
                  <a:extLst>
                    <a:ext uri="{9D8B030D-6E8A-4147-A177-3AD203B41FA5}">
                      <a16:colId xmlns:a16="http://schemas.microsoft.com/office/drawing/2014/main" val="20003"/>
                    </a:ext>
                  </a:extLst>
                </a:gridCol>
              </a:tblGrid>
              <a:tr h="455993">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The Specific area of learning</a:t>
                      </a:r>
                      <a:r>
                        <a:rPr lang="en-GB" baseline="0" dirty="0"/>
                        <a:t> </a:t>
                      </a:r>
                      <a:endParaRPr lang="en-GB" dirty="0"/>
                    </a:p>
                    <a:p>
                      <a:pPr algn="ct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1844526">
                <a:tc>
                  <a:txBody>
                    <a:bodyPr/>
                    <a:lstStyle/>
                    <a:p>
                      <a:pPr algn="ctr"/>
                      <a:r>
                        <a:rPr lang="en-GB" sz="2000" b="1" dirty="0"/>
                        <a:t>Literacy</a:t>
                      </a:r>
                    </a:p>
                    <a:p>
                      <a:pPr algn="ctr"/>
                      <a:endParaRPr lang="en-GB" sz="2000" b="1" dirty="0"/>
                    </a:p>
                    <a:p>
                      <a:pPr algn="ctr"/>
                      <a:endParaRPr lang="en-GB" sz="2000" b="1" dirty="0"/>
                    </a:p>
                    <a:p>
                      <a:pPr algn="ctr"/>
                      <a:r>
                        <a:rPr lang="en-GB" dirty="0"/>
                        <a:t>•Comprehension</a:t>
                      </a:r>
                    </a:p>
                    <a:p>
                      <a:pPr algn="ctr"/>
                      <a:r>
                        <a:rPr lang="en-GB" dirty="0"/>
                        <a:t>•Word Reading </a:t>
                      </a:r>
                    </a:p>
                    <a:p>
                      <a:pPr algn="ctr"/>
                      <a:r>
                        <a:rPr lang="en-GB" dirty="0"/>
                        <a:t>•Writing </a:t>
                      </a:r>
                    </a:p>
                  </a:txBody>
                  <a:tcPr/>
                </a:tc>
                <a:tc>
                  <a:txBody>
                    <a:bodyPr/>
                    <a:lstStyle/>
                    <a:p>
                      <a:pPr algn="ctr"/>
                      <a:r>
                        <a:rPr lang="en-GB" sz="2000" b="1" dirty="0"/>
                        <a:t>Mathematics</a:t>
                      </a:r>
                    </a:p>
                    <a:p>
                      <a:pPr algn="ctr"/>
                      <a:endParaRPr lang="en-GB" sz="2000" b="1" dirty="0"/>
                    </a:p>
                    <a:p>
                      <a:pPr algn="ctr"/>
                      <a:endParaRPr lang="en-GB" sz="2000" b="1" dirty="0"/>
                    </a:p>
                    <a:p>
                      <a:pPr algn="ctr"/>
                      <a:r>
                        <a:rPr lang="en-GB" dirty="0"/>
                        <a:t>•Number</a:t>
                      </a:r>
                    </a:p>
                    <a:p>
                      <a:pPr algn="ctr"/>
                      <a:r>
                        <a:rPr lang="en-GB" dirty="0"/>
                        <a:t>•Numerical Patterns</a:t>
                      </a:r>
                      <a:r>
                        <a:rPr lang="en-GB" baseline="0" dirty="0"/>
                        <a:t> </a:t>
                      </a:r>
                      <a:endParaRPr lang="en-GB" dirty="0"/>
                    </a:p>
                  </a:txBody>
                  <a:tcPr/>
                </a:tc>
                <a:tc>
                  <a:txBody>
                    <a:bodyPr/>
                    <a:lstStyle/>
                    <a:p>
                      <a:pPr algn="ctr"/>
                      <a:r>
                        <a:rPr lang="en-GB" sz="2000" b="1" baseline="0" dirty="0"/>
                        <a:t>Expressive Arts and Design</a:t>
                      </a:r>
                    </a:p>
                    <a:p>
                      <a:pPr algn="ctr"/>
                      <a:endParaRPr lang="en-GB" sz="2000" b="1" baseline="0" dirty="0"/>
                    </a:p>
                    <a:p>
                      <a:pPr algn="ctr"/>
                      <a:r>
                        <a:rPr lang="en-GB" dirty="0"/>
                        <a:t>•Creating wit</a:t>
                      </a:r>
                      <a:r>
                        <a:rPr lang="en-GB" baseline="0" dirty="0"/>
                        <a:t>h Materials</a:t>
                      </a:r>
                    </a:p>
                    <a:p>
                      <a:pPr algn="ctr"/>
                      <a:r>
                        <a:rPr lang="en-GB" dirty="0"/>
                        <a:t>•Being Imaginative</a:t>
                      </a:r>
                      <a:r>
                        <a:rPr lang="en-GB" baseline="0" dirty="0"/>
                        <a:t> and Expressive</a:t>
                      </a:r>
                    </a:p>
                  </a:txBody>
                  <a:tcPr/>
                </a:tc>
                <a:tc>
                  <a:txBody>
                    <a:bodyPr/>
                    <a:lstStyle/>
                    <a:p>
                      <a:pPr algn="ctr"/>
                      <a:r>
                        <a:rPr lang="en-GB" sz="2000" b="1" baseline="0" dirty="0"/>
                        <a:t>Understanding the World</a:t>
                      </a:r>
                    </a:p>
                    <a:p>
                      <a:pPr algn="ctr"/>
                      <a:endParaRPr lang="en-GB" sz="2000" b="1" baseline="0" dirty="0"/>
                    </a:p>
                    <a:p>
                      <a:pPr algn="ctr"/>
                      <a:r>
                        <a:rPr lang="en-GB" dirty="0"/>
                        <a:t>•Past and Present </a:t>
                      </a:r>
                    </a:p>
                    <a:p>
                      <a:pPr algn="ctr"/>
                      <a:r>
                        <a:rPr lang="en-GB" dirty="0"/>
                        <a:t>•People</a:t>
                      </a:r>
                      <a:r>
                        <a:rPr lang="en-GB" baseline="0" dirty="0"/>
                        <a:t>, Culture and Communities </a:t>
                      </a:r>
                    </a:p>
                    <a:p>
                      <a:pPr algn="ctr"/>
                      <a:r>
                        <a:rPr lang="en-GB" dirty="0"/>
                        <a:t>•The Natural World</a:t>
                      </a:r>
                      <a:endParaRPr lang="en-GB" baseline="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47620402"/>
              </p:ext>
            </p:extLst>
          </p:nvPr>
        </p:nvGraphicFramePr>
        <p:xfrm>
          <a:off x="416834" y="669035"/>
          <a:ext cx="8880474" cy="2863850"/>
        </p:xfrm>
        <a:graphic>
          <a:graphicData uri="http://schemas.openxmlformats.org/drawingml/2006/table">
            <a:tbl>
              <a:tblPr firstRow="1" bandRow="1">
                <a:tableStyleId>{5C22544A-7EE6-4342-B048-85BDC9FD1C3A}</a:tableStyleId>
              </a:tblPr>
              <a:tblGrid>
                <a:gridCol w="2960158">
                  <a:extLst>
                    <a:ext uri="{9D8B030D-6E8A-4147-A177-3AD203B41FA5}">
                      <a16:colId xmlns:a16="http://schemas.microsoft.com/office/drawing/2014/main" val="20000"/>
                    </a:ext>
                  </a:extLst>
                </a:gridCol>
                <a:gridCol w="2960158">
                  <a:extLst>
                    <a:ext uri="{9D8B030D-6E8A-4147-A177-3AD203B41FA5}">
                      <a16:colId xmlns:a16="http://schemas.microsoft.com/office/drawing/2014/main" val="20001"/>
                    </a:ext>
                  </a:extLst>
                </a:gridCol>
                <a:gridCol w="2960158">
                  <a:extLst>
                    <a:ext uri="{9D8B030D-6E8A-4147-A177-3AD203B41FA5}">
                      <a16:colId xmlns:a16="http://schemas.microsoft.com/office/drawing/2014/main" val="20002"/>
                    </a:ext>
                  </a:extLst>
                </a:gridCol>
              </a:tblGrid>
              <a:tr h="455963">
                <a:tc gridSpan="3">
                  <a:txBody>
                    <a:bodyPr/>
                    <a:lstStyle/>
                    <a:p>
                      <a:pPr algn="ctr"/>
                      <a:r>
                        <a:rPr lang="en-GB" sz="1800" dirty="0"/>
                        <a:t>The Prime areas</a:t>
                      </a:r>
                      <a:r>
                        <a:rPr lang="en-GB" sz="1800" baseline="0" dirty="0"/>
                        <a:t> of learning</a:t>
                      </a:r>
                      <a:endParaRPr lang="en-GB" sz="1800" dirty="0"/>
                    </a:p>
                  </a:txBody>
                  <a:tcPr marT="45716" marB="45716"/>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407887">
                <a:tc>
                  <a:txBody>
                    <a:bodyPr/>
                    <a:lstStyle/>
                    <a:p>
                      <a:pPr algn="ctr"/>
                      <a:r>
                        <a:rPr lang="en-GB" sz="2000" b="1" dirty="0"/>
                        <a:t>Communication and Language</a:t>
                      </a:r>
                    </a:p>
                    <a:p>
                      <a:pPr algn="ctr"/>
                      <a:endParaRPr lang="en-GB" sz="2000" b="1" dirty="0"/>
                    </a:p>
                    <a:p>
                      <a:pPr algn="ctr"/>
                      <a:endParaRPr lang="en-GB" sz="2000" b="1" dirty="0"/>
                    </a:p>
                    <a:p>
                      <a:pPr algn="ctr"/>
                      <a:r>
                        <a:rPr lang="en-GB" sz="1800" dirty="0"/>
                        <a:t>•Listening,</a:t>
                      </a:r>
                      <a:r>
                        <a:rPr lang="en-GB" sz="1800" baseline="0" dirty="0"/>
                        <a:t> Attention and Understanding</a:t>
                      </a:r>
                    </a:p>
                    <a:p>
                      <a:pPr algn="ctr"/>
                      <a:r>
                        <a:rPr lang="en-GB" sz="1800" dirty="0"/>
                        <a:t>•Speaking</a:t>
                      </a:r>
                    </a:p>
                  </a:txBody>
                  <a:tcPr marT="45716" marB="45716"/>
                </a:tc>
                <a:tc>
                  <a:txBody>
                    <a:bodyPr/>
                    <a:lstStyle/>
                    <a:p>
                      <a:pPr algn="ctr"/>
                      <a:endParaRPr lang="en-GB" sz="2000" b="1" dirty="0"/>
                    </a:p>
                    <a:p>
                      <a:pPr algn="ctr"/>
                      <a:r>
                        <a:rPr lang="en-GB" sz="2000" b="1" dirty="0"/>
                        <a:t>Physical</a:t>
                      </a:r>
                      <a:r>
                        <a:rPr lang="en-GB" sz="2000" b="1" baseline="0" dirty="0"/>
                        <a:t> Development</a:t>
                      </a:r>
                    </a:p>
                    <a:p>
                      <a:pPr algn="ctr"/>
                      <a:endParaRPr lang="en-GB" sz="2000" b="1" baseline="0" dirty="0"/>
                    </a:p>
                    <a:p>
                      <a:pPr algn="ctr"/>
                      <a:endParaRPr lang="en-GB" sz="2000" b="1" baseline="0" dirty="0"/>
                    </a:p>
                    <a:p>
                      <a:pPr algn="ctr"/>
                      <a:r>
                        <a:rPr lang="en-GB" sz="1800" dirty="0"/>
                        <a:t>•Gross Motor</a:t>
                      </a:r>
                      <a:r>
                        <a:rPr lang="en-GB" sz="1800" baseline="0" dirty="0"/>
                        <a:t> Skills </a:t>
                      </a:r>
                    </a:p>
                    <a:p>
                      <a:pPr algn="ctr"/>
                      <a:r>
                        <a:rPr lang="en-GB" sz="1800" dirty="0"/>
                        <a:t>•Fine Motor</a:t>
                      </a:r>
                      <a:r>
                        <a:rPr lang="en-GB" sz="1800" baseline="0" dirty="0"/>
                        <a:t> Skills </a:t>
                      </a:r>
                      <a:endParaRPr lang="en-GB" sz="1800" dirty="0"/>
                    </a:p>
                  </a:txBody>
                  <a:tcPr marT="45716" marB="45716"/>
                </a:tc>
                <a:tc>
                  <a:txBody>
                    <a:bodyPr/>
                    <a:lstStyle/>
                    <a:p>
                      <a:pPr algn="ctr"/>
                      <a:r>
                        <a:rPr lang="en-GB" sz="2000" b="1" dirty="0"/>
                        <a:t>Personal,</a:t>
                      </a:r>
                      <a:r>
                        <a:rPr lang="en-GB" sz="2000" b="1" baseline="0" dirty="0"/>
                        <a:t> Social and Emotional Development</a:t>
                      </a:r>
                    </a:p>
                    <a:p>
                      <a:pPr algn="ctr"/>
                      <a:endParaRPr lang="en-GB" sz="2000" b="1" baseline="0" dirty="0"/>
                    </a:p>
                    <a:p>
                      <a:pPr algn="ctr"/>
                      <a:r>
                        <a:rPr lang="en-GB" sz="1800" dirty="0"/>
                        <a:t>•Self-Regulation</a:t>
                      </a:r>
                    </a:p>
                    <a:p>
                      <a:pPr algn="ctr"/>
                      <a:r>
                        <a:rPr lang="en-GB" sz="1800" dirty="0"/>
                        <a:t>•Managing</a:t>
                      </a:r>
                      <a:r>
                        <a:rPr lang="en-GB" sz="1800" baseline="0" dirty="0"/>
                        <a:t> Self </a:t>
                      </a:r>
                    </a:p>
                    <a:p>
                      <a:pPr algn="ctr"/>
                      <a:r>
                        <a:rPr lang="en-GB" sz="1800" dirty="0"/>
                        <a:t>•Building Relationships </a:t>
                      </a:r>
                    </a:p>
                    <a:p>
                      <a:pPr algn="ctr"/>
                      <a:r>
                        <a:rPr lang="en-GB" sz="1800" baseline="0" dirty="0"/>
                        <a:t> </a:t>
                      </a:r>
                      <a:endParaRPr lang="en-GB" sz="1800" dirty="0"/>
                    </a:p>
                  </a:txBody>
                  <a:tcPr marT="45716" marB="45716"/>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4"/>
          <a:stretch>
            <a:fillRect/>
          </a:stretch>
        </p:blipFill>
        <p:spPr>
          <a:xfrm>
            <a:off x="9678966" y="2712816"/>
            <a:ext cx="2341535" cy="2380779"/>
          </a:xfrm>
          <a:prstGeom prst="rect">
            <a:avLst/>
          </a:prstGeom>
        </p:spPr>
      </p:pic>
    </p:spTree>
    <p:extLst>
      <p:ext uri="{BB962C8B-B14F-4D97-AF65-F5344CB8AC3E}">
        <p14:creationId xmlns:p14="http://schemas.microsoft.com/office/powerpoint/2010/main" val="44553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859470" y="572463"/>
            <a:ext cx="3863221" cy="720000"/>
          </a:xfrm>
        </p:spPr>
        <p:txBody>
          <a:bodyPr/>
          <a:lstStyle/>
          <a:p>
            <a:r>
              <a:rPr lang="en-US" dirty="0"/>
              <a:t>Phonics/Reading</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5</a:t>
            </a:fld>
            <a:endParaRPr lang="en-US" dirty="0"/>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 y="182880"/>
            <a:ext cx="5891349" cy="2616101"/>
          </a:xfrm>
          <a:prstGeom prst="rect">
            <a:avLst/>
          </a:prstGeom>
          <a:noFill/>
        </p:spPr>
        <p:txBody>
          <a:bodyPr wrap="square" rtlCol="0">
            <a:spAutoFit/>
          </a:bodyPr>
          <a:lstStyle/>
          <a:p>
            <a:r>
              <a:rPr lang="en-GB" sz="2000" dirty="0">
                <a:solidFill>
                  <a:schemeClr val="accent2"/>
                </a:solidFill>
              </a:rPr>
              <a:t>Phonics</a:t>
            </a:r>
          </a:p>
          <a:p>
            <a:pPr marL="342900" indent="-342900">
              <a:buFont typeface="Arial" panose="020B0604020202020204" pitchFamily="34" charset="0"/>
              <a:buChar char="•"/>
            </a:pPr>
            <a:r>
              <a:rPr lang="en-GB" dirty="0"/>
              <a:t>The children will take part in a whole class phonics session for 25 minutes each day.</a:t>
            </a:r>
          </a:p>
          <a:p>
            <a:pPr marL="342900" indent="-342900">
              <a:buFont typeface="Arial" panose="020B0604020202020204" pitchFamily="34" charset="0"/>
              <a:buChar char="•"/>
            </a:pPr>
            <a:r>
              <a:rPr lang="en-GB" dirty="0"/>
              <a:t>We use a phonics scheme called FFT: Success for All in phonics.</a:t>
            </a:r>
          </a:p>
          <a:p>
            <a:pPr marL="342900" indent="-342900">
              <a:buFont typeface="Arial" panose="020B0604020202020204" pitchFamily="34" charset="0"/>
              <a:buChar char="•"/>
            </a:pPr>
            <a:r>
              <a:rPr lang="en-GB" dirty="0"/>
              <a:t>There will be 2 adults in the session and then any children that need further support/challenge can have this during the session/at another time during a planned intervention.</a:t>
            </a:r>
          </a:p>
        </p:txBody>
      </p:sp>
      <p:pic>
        <p:nvPicPr>
          <p:cNvPr id="5" name="Picture 4"/>
          <p:cNvPicPr>
            <a:picLocks noChangeAspect="1"/>
          </p:cNvPicPr>
          <p:nvPr/>
        </p:nvPicPr>
        <p:blipFill>
          <a:blip r:embed="rId4"/>
          <a:stretch>
            <a:fillRect/>
          </a:stretch>
        </p:blipFill>
        <p:spPr>
          <a:xfrm>
            <a:off x="8068492" y="1753973"/>
            <a:ext cx="3296194" cy="1339079"/>
          </a:xfrm>
          <a:prstGeom prst="rect">
            <a:avLst/>
          </a:prstGeom>
        </p:spPr>
      </p:pic>
      <p:sp>
        <p:nvSpPr>
          <p:cNvPr id="8" name="TextBox 7"/>
          <p:cNvSpPr txBox="1"/>
          <p:nvPr/>
        </p:nvSpPr>
        <p:spPr>
          <a:xfrm>
            <a:off x="182880" y="2798981"/>
            <a:ext cx="5891349" cy="4278094"/>
          </a:xfrm>
          <a:prstGeom prst="rect">
            <a:avLst/>
          </a:prstGeom>
          <a:noFill/>
        </p:spPr>
        <p:txBody>
          <a:bodyPr wrap="square" rtlCol="0">
            <a:spAutoFit/>
          </a:bodyPr>
          <a:lstStyle/>
          <a:p>
            <a:r>
              <a:rPr lang="en-GB" sz="2000" dirty="0">
                <a:solidFill>
                  <a:schemeClr val="accent2"/>
                </a:solidFill>
              </a:rPr>
              <a:t>Reading</a:t>
            </a:r>
          </a:p>
          <a:p>
            <a:pPr marL="342900" indent="-342900">
              <a:buFont typeface="Arial" panose="020B0604020202020204" pitchFamily="34" charset="0"/>
              <a:buChar char="•"/>
            </a:pPr>
            <a:r>
              <a:rPr lang="en-GB" dirty="0"/>
              <a:t>The children will be reading every phonics session.</a:t>
            </a:r>
          </a:p>
          <a:p>
            <a:pPr marL="342900" indent="-342900">
              <a:buFont typeface="Arial" panose="020B0604020202020204" pitchFamily="34" charset="0"/>
              <a:buChar char="•"/>
            </a:pPr>
            <a:r>
              <a:rPr lang="en-GB" dirty="0"/>
              <a:t>They will also participate in a whole class reading sessions/individual reading.</a:t>
            </a:r>
          </a:p>
          <a:p>
            <a:pPr marL="342900" indent="-342900">
              <a:buFont typeface="Arial" panose="020B0604020202020204" pitchFamily="34" charset="0"/>
              <a:buChar char="•"/>
            </a:pPr>
            <a:r>
              <a:rPr lang="en-GB" dirty="0"/>
              <a:t>You will have access to e-readers/reading books/choosing book.</a:t>
            </a:r>
          </a:p>
          <a:p>
            <a:pPr marL="342900" indent="-342900">
              <a:buFont typeface="Arial" panose="020B0604020202020204" pitchFamily="34" charset="0"/>
              <a:buChar char="•"/>
            </a:pPr>
            <a:r>
              <a:rPr lang="en-GB" dirty="0"/>
              <a:t>Please read with and to your child at home every day.</a:t>
            </a:r>
          </a:p>
          <a:p>
            <a:pPr marL="342900" indent="-342900">
              <a:buFont typeface="Arial" panose="020B0604020202020204" pitchFamily="34" charset="0"/>
              <a:buChar char="•"/>
            </a:pPr>
            <a:r>
              <a:rPr lang="en-GB" dirty="0"/>
              <a:t>Let your child see you reading.</a:t>
            </a:r>
          </a:p>
          <a:p>
            <a:pPr marL="342900" indent="-342900">
              <a:buFont typeface="Arial" panose="020B0604020202020204" pitchFamily="34" charset="0"/>
              <a:buChar char="•"/>
            </a:pPr>
            <a:r>
              <a:rPr lang="en-GB" dirty="0"/>
              <a:t>Please take them to the library.</a:t>
            </a:r>
          </a:p>
          <a:p>
            <a:pPr marL="342900" indent="-342900">
              <a:buFont typeface="Arial" panose="020B0604020202020204" pitchFamily="34" charset="0"/>
              <a:buChar char="•"/>
            </a:pPr>
            <a:r>
              <a:rPr lang="en-GB" dirty="0"/>
              <a:t>When your child reads please record it in their yellow reading diary!</a:t>
            </a:r>
          </a:p>
          <a:p>
            <a:pPr marL="342900" indent="-342900">
              <a:buFont typeface="Arial" panose="020B0604020202020204" pitchFamily="34" charset="0"/>
              <a:buChar char="•"/>
            </a:pPr>
            <a:r>
              <a:rPr lang="en-GB" dirty="0"/>
              <a:t>Reading books will be changed every </a:t>
            </a:r>
            <a:r>
              <a:rPr lang="en-GB" b="1" dirty="0">
                <a:solidFill>
                  <a:srgbClr val="FF0000"/>
                </a:solidFill>
              </a:rPr>
              <a:t>Tuesday</a:t>
            </a:r>
            <a:r>
              <a:rPr lang="en-GB" dirty="0"/>
              <a:t>. All books must be returned in their plastic reading packet that we provide.</a:t>
            </a:r>
          </a:p>
          <a:p>
            <a:pPr marL="342900" indent="-342900">
              <a:buFont typeface="Arial" panose="020B0604020202020204" pitchFamily="34" charset="0"/>
              <a:buChar char="•"/>
            </a:pPr>
            <a:endParaRPr lang="en-GB" dirty="0"/>
          </a:p>
        </p:txBody>
      </p:sp>
      <p:pic>
        <p:nvPicPr>
          <p:cNvPr id="6" name="Picture 5"/>
          <p:cNvPicPr>
            <a:picLocks noChangeAspect="1"/>
          </p:cNvPicPr>
          <p:nvPr/>
        </p:nvPicPr>
        <p:blipFill>
          <a:blip r:embed="rId5"/>
          <a:stretch>
            <a:fillRect/>
          </a:stretch>
        </p:blipFill>
        <p:spPr>
          <a:xfrm>
            <a:off x="5981672" y="5116603"/>
            <a:ext cx="1639177" cy="1268819"/>
          </a:xfrm>
          <a:prstGeom prst="rect">
            <a:avLst/>
          </a:prstGeom>
        </p:spPr>
      </p:pic>
      <p:pic>
        <p:nvPicPr>
          <p:cNvPr id="9" name="Picture 8"/>
          <p:cNvPicPr>
            <a:picLocks noChangeAspect="1"/>
          </p:cNvPicPr>
          <p:nvPr/>
        </p:nvPicPr>
        <p:blipFill>
          <a:blip r:embed="rId6"/>
          <a:stretch>
            <a:fillRect/>
          </a:stretch>
        </p:blipFill>
        <p:spPr>
          <a:xfrm>
            <a:off x="8394747" y="3445704"/>
            <a:ext cx="1985494" cy="2471738"/>
          </a:xfrm>
          <a:prstGeom prst="rect">
            <a:avLst/>
          </a:prstGeom>
        </p:spPr>
      </p:pic>
    </p:spTree>
    <p:extLst>
      <p:ext uri="{BB962C8B-B14F-4D97-AF65-F5344CB8AC3E}">
        <p14:creationId xmlns:p14="http://schemas.microsoft.com/office/powerpoint/2010/main" val="320780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35241" y="2423513"/>
            <a:ext cx="4087450" cy="1415429"/>
          </a:xfrm>
        </p:spPr>
        <p:txBody>
          <a:bodyPr/>
          <a:lstStyle/>
          <a:p>
            <a:pPr algn="l"/>
            <a:r>
              <a:rPr lang="en-GB" b="0" i="0" dirty="0">
                <a:solidFill>
                  <a:srgbClr val="767676"/>
                </a:solidFill>
                <a:effectLst/>
                <a:latin typeface="Roboto" panose="020B0604020202020204" pitchFamily="2" charset="0"/>
              </a:rPr>
              <a:t> </a:t>
            </a:r>
            <a:endParaRPr lang="en-GB" b="0" i="0" dirty="0">
              <a:solidFill>
                <a:srgbClr val="444444"/>
              </a:solidFill>
              <a:effectLst/>
              <a:latin typeface="Roboto" panose="020B0604020202020204" pitchFamily="2" charset="0"/>
            </a:endParaRP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448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p:cNvSpPr txBox="1">
            <a:spLocks/>
          </p:cNvSpPr>
          <p:nvPr/>
        </p:nvSpPr>
        <p:spPr>
          <a:xfrm>
            <a:off x="249702" y="193316"/>
            <a:ext cx="6523883" cy="99763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sng" strike="noStrike" kern="1200" cap="none" spc="-150" normalizeH="0" baseline="0" noProof="0" dirty="0">
                <a:ln>
                  <a:noFill/>
                </a:ln>
                <a:solidFill>
                  <a:prstClr val="black"/>
                </a:solidFill>
                <a:effectLst/>
                <a:uLnTx/>
                <a:uFillTx/>
                <a:latin typeface="Corbel"/>
                <a:ea typeface="+mj-ea"/>
                <a:cs typeface="+mj-cs"/>
              </a:rPr>
              <a:t>Mastering Number</a:t>
            </a:r>
            <a:endParaRPr kumimoji="0" lang="en-GB" sz="4500" b="1" i="0" u="none" strike="noStrike" kern="1200" cap="none" spc="-150" normalizeH="0" baseline="0" noProof="0" dirty="0">
              <a:ln>
                <a:noFill/>
              </a:ln>
              <a:solidFill>
                <a:prstClr val="black"/>
              </a:solidFill>
              <a:effectLst/>
              <a:uLnTx/>
              <a:uFillTx/>
              <a:latin typeface="Corbel"/>
              <a:ea typeface="+mj-ea"/>
              <a:cs typeface="+mj-cs"/>
            </a:endParaRPr>
          </a:p>
        </p:txBody>
      </p:sp>
      <p:pic>
        <p:nvPicPr>
          <p:cNvPr id="1026" name="Picture 2" descr="About Us – Origin Maths Hub">
            <a:extLst>
              <a:ext uri="{FF2B5EF4-FFF2-40B4-BE49-F238E27FC236}">
                <a16:creationId xmlns:a16="http://schemas.microsoft.com/office/drawing/2014/main" id="{1FEDB990-0457-4276-8CCA-60725AF043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311"/>
          <a:stretch/>
        </p:blipFill>
        <p:spPr bwMode="auto">
          <a:xfrm>
            <a:off x="7375377" y="935921"/>
            <a:ext cx="4607178" cy="14154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D01982D-3C50-4EB7-92CB-2738A06E7C4C}"/>
              </a:ext>
            </a:extLst>
          </p:cNvPr>
          <p:cNvSpPr txBox="1"/>
          <p:nvPr/>
        </p:nvSpPr>
        <p:spPr>
          <a:xfrm>
            <a:off x="469309" y="1335687"/>
            <a:ext cx="5353239"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21639"/>
                </a:solidFill>
                <a:latin typeface="DM Sans"/>
              </a:rPr>
              <a:t>In Reception through to year 3, w</a:t>
            </a:r>
            <a:r>
              <a:rPr kumimoji="0" lang="en-US" sz="1800" b="0" i="0" u="none" strike="noStrike" kern="1200" cap="none" spc="0" normalizeH="0" baseline="0" noProof="0" dirty="0">
                <a:ln>
                  <a:noFill/>
                </a:ln>
                <a:solidFill>
                  <a:srgbClr val="021639"/>
                </a:solidFill>
                <a:effectLst/>
                <a:uLnTx/>
                <a:uFillTx/>
                <a:latin typeface="DM Sans"/>
                <a:ea typeface="+mn-ea"/>
                <a:cs typeface="+mn-cs"/>
              </a:rPr>
              <a:t>e are using Mastering Number to strengthen children’s understanding of number and improve their fluency.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21639"/>
              </a:solidFill>
              <a:latin typeface="DM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1639"/>
                </a:solidFill>
                <a:effectLst/>
                <a:uLnTx/>
                <a:uFillTx/>
                <a:latin typeface="DM Sans"/>
                <a:ea typeface="+mn-ea"/>
                <a:cs typeface="+mn-cs"/>
              </a:rPr>
              <a:t>This is delivered through short, regular sessions, taught 4 times a week for 5-10 minutes and is in addition to maths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1639"/>
              </a:solidFill>
              <a:effectLst/>
              <a:uLnTx/>
              <a:uFillTx/>
              <a:latin typeface="DM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1639"/>
                </a:solidFill>
                <a:effectLst/>
                <a:uLnTx/>
                <a:uFillTx/>
                <a:latin typeface="DM Sans"/>
                <a:ea typeface="+mn-ea"/>
                <a:cs typeface="+mn-cs"/>
              </a:rPr>
              <a:t>Children practice key number facts and build confidence, accuracy and a deeper understanding of how numbers work. This gives them a strong foundation for success in maths.</a:t>
            </a:r>
          </a:p>
        </p:txBody>
      </p:sp>
      <p:pic>
        <p:nvPicPr>
          <p:cNvPr id="1028" name="Picture 4" descr="HE1367272 - Rekenrek Counting Frame from Hope Education | Hope">
            <a:extLst>
              <a:ext uri="{FF2B5EF4-FFF2-40B4-BE49-F238E27FC236}">
                <a16:creationId xmlns:a16="http://schemas.microsoft.com/office/drawing/2014/main" id="{16FF8016-DD9E-4BC7-81BC-142751F4A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53" y="4896748"/>
            <a:ext cx="1677538" cy="16775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n Frames to Teach Number Sense">
            <a:extLst>
              <a:ext uri="{FF2B5EF4-FFF2-40B4-BE49-F238E27FC236}">
                <a16:creationId xmlns:a16="http://schemas.microsoft.com/office/drawing/2014/main" id="{F7BF3D56-ECDA-4514-89CD-59D61F50CC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628" y="4547532"/>
            <a:ext cx="2244772" cy="194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71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5153808" y="1993370"/>
            <a:ext cx="6575140" cy="2078699"/>
          </a:xfrm>
        </p:spPr>
        <p:txBody>
          <a:bodyPr/>
          <a:lstStyle/>
          <a:p>
            <a:r>
              <a:rPr lang="en-US" sz="4000" dirty="0"/>
              <a:t>Primary Knowledge Curriculum</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7</a:t>
            </a:fld>
            <a:endParaRPr lang="en-US" dirty="0"/>
          </a:p>
        </p:txBody>
      </p:sp>
      <p:pic>
        <p:nvPicPr>
          <p:cNvPr id="1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160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486" y="1135690"/>
            <a:ext cx="6096000" cy="400110"/>
          </a:xfrm>
          <a:prstGeom prst="rect">
            <a:avLst/>
          </a:prstGeom>
        </p:spPr>
        <p:txBody>
          <a:bodyPr>
            <a:spAutoFit/>
          </a:bodyPr>
          <a:lstStyle/>
          <a:p>
            <a:pPr marL="285750" indent="-285750">
              <a:buFont typeface="Arial" panose="020B0604020202020204" pitchFamily="34" charset="0"/>
              <a:buChar char="•"/>
            </a:pPr>
            <a:endParaRPr lang="en-GB" altLang="en-US" sz="2000" dirty="0">
              <a:solidFill>
                <a:schemeClr val="bg1"/>
              </a:solidFill>
            </a:endParaRPr>
          </a:p>
        </p:txBody>
      </p:sp>
      <p:pic>
        <p:nvPicPr>
          <p:cNvPr id="4" name="Picture 3"/>
          <p:cNvPicPr>
            <a:picLocks noChangeAspect="1"/>
          </p:cNvPicPr>
          <p:nvPr/>
        </p:nvPicPr>
        <p:blipFill>
          <a:blip r:embed="rId4"/>
          <a:stretch>
            <a:fillRect/>
          </a:stretch>
        </p:blipFill>
        <p:spPr>
          <a:xfrm>
            <a:off x="10215759" y="201718"/>
            <a:ext cx="1801189" cy="1149034"/>
          </a:xfrm>
          <a:prstGeom prst="rect">
            <a:avLst/>
          </a:prstGeom>
        </p:spPr>
      </p:pic>
      <p:sp>
        <p:nvSpPr>
          <p:cNvPr id="5" name="TextBox 4"/>
          <p:cNvSpPr txBox="1"/>
          <p:nvPr/>
        </p:nvSpPr>
        <p:spPr>
          <a:xfrm>
            <a:off x="239486" y="104503"/>
            <a:ext cx="5900057" cy="4247317"/>
          </a:xfrm>
          <a:prstGeom prst="rect">
            <a:avLst/>
          </a:prstGeom>
          <a:noFill/>
        </p:spPr>
        <p:txBody>
          <a:bodyPr wrap="square" rtlCol="0">
            <a:spAutoFit/>
          </a:bodyPr>
          <a:lstStyle/>
          <a:p>
            <a:r>
              <a:rPr lang="en-GB" dirty="0">
                <a:solidFill>
                  <a:schemeClr val="bg1"/>
                </a:solidFill>
              </a:rPr>
              <a:t>We use PKC to guide our curriculum</a:t>
            </a:r>
          </a:p>
          <a:p>
            <a:endParaRPr lang="en-GB" dirty="0">
              <a:solidFill>
                <a:schemeClr val="bg1"/>
              </a:solidFill>
            </a:endParaRPr>
          </a:p>
          <a:p>
            <a:endParaRPr lang="en-GB" dirty="0">
              <a:solidFill>
                <a:schemeClr val="bg1"/>
              </a:solidFill>
            </a:endParaRPr>
          </a:p>
          <a:p>
            <a:r>
              <a:rPr lang="en-GB" dirty="0">
                <a:solidFill>
                  <a:schemeClr val="bg1"/>
                </a:solidFill>
              </a:rPr>
              <a:t>Our 6 broad themes for the year are:</a:t>
            </a:r>
          </a:p>
          <a:p>
            <a:endParaRPr lang="en-GB" dirty="0">
              <a:solidFill>
                <a:schemeClr val="bg1"/>
              </a:solidFill>
            </a:endParaRPr>
          </a:p>
          <a:p>
            <a:r>
              <a:rPr lang="en-GB" u="sng" dirty="0">
                <a:solidFill>
                  <a:schemeClr val="bg1"/>
                </a:solidFill>
              </a:rPr>
              <a:t>Autumn</a:t>
            </a:r>
          </a:p>
          <a:p>
            <a:r>
              <a:rPr lang="en-GB" dirty="0">
                <a:solidFill>
                  <a:schemeClr val="bg1"/>
                </a:solidFill>
              </a:rPr>
              <a:t>All About Me</a:t>
            </a:r>
          </a:p>
          <a:p>
            <a:r>
              <a:rPr lang="en-GB" dirty="0">
                <a:solidFill>
                  <a:schemeClr val="bg1"/>
                </a:solidFill>
              </a:rPr>
              <a:t>Transport</a:t>
            </a:r>
          </a:p>
          <a:p>
            <a:r>
              <a:rPr lang="en-GB" u="sng" dirty="0">
                <a:solidFill>
                  <a:schemeClr val="bg1"/>
                </a:solidFill>
              </a:rPr>
              <a:t>Spring</a:t>
            </a:r>
          </a:p>
          <a:p>
            <a:r>
              <a:rPr lang="en-GB" dirty="0">
                <a:solidFill>
                  <a:schemeClr val="bg1"/>
                </a:solidFill>
              </a:rPr>
              <a:t>Space</a:t>
            </a:r>
          </a:p>
          <a:p>
            <a:r>
              <a:rPr lang="en-GB" dirty="0">
                <a:solidFill>
                  <a:schemeClr val="bg1"/>
                </a:solidFill>
              </a:rPr>
              <a:t>Growing and Changing</a:t>
            </a:r>
          </a:p>
          <a:p>
            <a:r>
              <a:rPr lang="en-GB" u="sng" dirty="0">
                <a:solidFill>
                  <a:schemeClr val="bg1"/>
                </a:solidFill>
              </a:rPr>
              <a:t>Summer</a:t>
            </a:r>
          </a:p>
          <a:p>
            <a:r>
              <a:rPr lang="en-GB" dirty="0">
                <a:solidFill>
                  <a:schemeClr val="bg1"/>
                </a:solidFill>
              </a:rPr>
              <a:t>Kings and Queens</a:t>
            </a:r>
          </a:p>
          <a:p>
            <a:r>
              <a:rPr lang="en-GB" dirty="0">
                <a:solidFill>
                  <a:schemeClr val="bg1"/>
                </a:solidFill>
              </a:rPr>
              <a:t>Stories from the Past</a:t>
            </a:r>
          </a:p>
          <a:p>
            <a:endParaRPr lang="en-GB" dirty="0">
              <a:solidFill>
                <a:schemeClr val="bg1"/>
              </a:solidFill>
            </a:endParaRPr>
          </a:p>
        </p:txBody>
      </p:sp>
      <p:pic>
        <p:nvPicPr>
          <p:cNvPr id="9" name="Picture 8"/>
          <p:cNvPicPr>
            <a:picLocks noChangeAspect="1"/>
          </p:cNvPicPr>
          <p:nvPr/>
        </p:nvPicPr>
        <p:blipFill>
          <a:blip r:embed="rId5"/>
          <a:stretch>
            <a:fillRect/>
          </a:stretch>
        </p:blipFill>
        <p:spPr>
          <a:xfrm>
            <a:off x="3579222" y="3542462"/>
            <a:ext cx="4627650" cy="3062103"/>
          </a:xfrm>
          <a:prstGeom prst="rect">
            <a:avLst/>
          </a:prstGeom>
        </p:spPr>
      </p:pic>
      <p:sp>
        <p:nvSpPr>
          <p:cNvPr id="17" name="TextBox 16"/>
          <p:cNvSpPr txBox="1"/>
          <p:nvPr/>
        </p:nvSpPr>
        <p:spPr>
          <a:xfrm>
            <a:off x="239486" y="4351820"/>
            <a:ext cx="5442857" cy="1754326"/>
          </a:xfrm>
          <a:prstGeom prst="rect">
            <a:avLst/>
          </a:prstGeom>
          <a:noFill/>
        </p:spPr>
        <p:txBody>
          <a:bodyPr wrap="square" rtlCol="0">
            <a:spAutoFit/>
          </a:bodyPr>
          <a:lstStyle/>
          <a:p>
            <a:r>
              <a:rPr lang="en-GB" dirty="0">
                <a:solidFill>
                  <a:schemeClr val="bg1"/>
                </a:solidFill>
              </a:rPr>
              <a:t>Enriching our curriculum</a:t>
            </a:r>
          </a:p>
          <a:p>
            <a:endParaRPr lang="en-GB" dirty="0">
              <a:solidFill>
                <a:schemeClr val="bg1"/>
              </a:solidFill>
            </a:endParaRPr>
          </a:p>
          <a:p>
            <a:r>
              <a:rPr lang="en-GB" dirty="0">
                <a:solidFill>
                  <a:schemeClr val="bg1"/>
                </a:solidFill>
              </a:rPr>
              <a:t>Visit to the library -£2.50</a:t>
            </a:r>
          </a:p>
          <a:p>
            <a:r>
              <a:rPr lang="en-GB" dirty="0">
                <a:solidFill>
                  <a:schemeClr val="bg1"/>
                </a:solidFill>
              </a:rPr>
              <a:t>Pantomime-£23.50</a:t>
            </a:r>
          </a:p>
          <a:p>
            <a:r>
              <a:rPr lang="en-GB" dirty="0">
                <a:solidFill>
                  <a:schemeClr val="bg1"/>
                </a:solidFill>
              </a:rPr>
              <a:t>Summer term trip- TBC</a:t>
            </a:r>
          </a:p>
          <a:p>
            <a:r>
              <a:rPr lang="en-GB" dirty="0">
                <a:solidFill>
                  <a:schemeClr val="bg1"/>
                </a:solidFill>
              </a:rPr>
              <a:t>Church-free</a:t>
            </a:r>
          </a:p>
        </p:txBody>
      </p:sp>
      <p:sp>
        <p:nvSpPr>
          <p:cNvPr id="18" name="TextBox 17"/>
          <p:cNvSpPr txBox="1"/>
          <p:nvPr/>
        </p:nvSpPr>
        <p:spPr>
          <a:xfrm>
            <a:off x="8347166" y="6259044"/>
            <a:ext cx="2220846" cy="369332"/>
          </a:xfrm>
          <a:prstGeom prst="rect">
            <a:avLst/>
          </a:prstGeom>
          <a:noFill/>
        </p:spPr>
        <p:txBody>
          <a:bodyPr wrap="square" rtlCol="0">
            <a:spAutoFit/>
          </a:bodyPr>
          <a:lstStyle/>
          <a:p>
            <a:r>
              <a:rPr lang="en-GB" dirty="0">
                <a:solidFill>
                  <a:schemeClr val="bg1"/>
                </a:solidFill>
              </a:rPr>
              <a:t>Knowledge Organiser</a:t>
            </a:r>
          </a:p>
        </p:txBody>
      </p:sp>
    </p:spTree>
    <p:extLst>
      <p:ext uri="{BB962C8B-B14F-4D97-AF65-F5344CB8AC3E}">
        <p14:creationId xmlns:p14="http://schemas.microsoft.com/office/powerpoint/2010/main" val="230612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5153808" y="1535800"/>
            <a:ext cx="6575140" cy="2078699"/>
          </a:xfrm>
        </p:spPr>
        <p:txBody>
          <a:bodyPr/>
          <a:lstStyle/>
          <a:p>
            <a:r>
              <a:rPr lang="en-US" sz="4400" dirty="0"/>
              <a:t>Learning at home</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8</a:t>
            </a:fld>
            <a:endParaRPr lang="en-US" dirty="0"/>
          </a:p>
        </p:txBody>
      </p:sp>
      <p:pic>
        <p:nvPicPr>
          <p:cNvPr id="1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160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486" y="1135690"/>
            <a:ext cx="6096000" cy="400110"/>
          </a:xfrm>
          <a:prstGeom prst="rect">
            <a:avLst/>
          </a:prstGeom>
        </p:spPr>
        <p:txBody>
          <a:bodyPr>
            <a:spAutoFit/>
          </a:bodyPr>
          <a:lstStyle/>
          <a:p>
            <a:pPr marL="285750" indent="-285750">
              <a:buFont typeface="Arial" panose="020B0604020202020204" pitchFamily="34" charset="0"/>
              <a:buChar char="•"/>
            </a:pPr>
            <a:endParaRPr lang="en-GB" altLang="en-US" sz="2000" dirty="0">
              <a:solidFill>
                <a:schemeClr val="bg1"/>
              </a:solidFill>
            </a:endParaRPr>
          </a:p>
        </p:txBody>
      </p:sp>
      <p:sp>
        <p:nvSpPr>
          <p:cNvPr id="4" name="TextBox 3"/>
          <p:cNvSpPr txBox="1"/>
          <p:nvPr/>
        </p:nvSpPr>
        <p:spPr>
          <a:xfrm>
            <a:off x="99228" y="1720840"/>
            <a:ext cx="6710363" cy="3416320"/>
          </a:xfrm>
          <a:prstGeom prst="rect">
            <a:avLst/>
          </a:prstGeom>
          <a:noFill/>
        </p:spPr>
        <p:txBody>
          <a:bodyPr wrap="square" rtlCol="0">
            <a:spAutoFit/>
          </a:bodyPr>
          <a:lstStyle/>
          <a:p>
            <a:r>
              <a:rPr lang="en-GB" dirty="0">
                <a:solidFill>
                  <a:schemeClr val="bg1"/>
                </a:solidFill>
              </a:rPr>
              <a:t>READING, READING, READING</a:t>
            </a:r>
          </a:p>
          <a:p>
            <a:r>
              <a:rPr lang="en-GB" dirty="0">
                <a:solidFill>
                  <a:schemeClr val="bg1"/>
                </a:solidFill>
              </a:rPr>
              <a:t>We expect the children to read and be read to regularly! It is so important.</a:t>
            </a:r>
          </a:p>
          <a:p>
            <a:endParaRPr lang="en-GB" dirty="0">
              <a:solidFill>
                <a:schemeClr val="bg1"/>
              </a:solidFill>
            </a:endParaRPr>
          </a:p>
          <a:p>
            <a:r>
              <a:rPr lang="en-GB" dirty="0">
                <a:solidFill>
                  <a:schemeClr val="bg1"/>
                </a:solidFill>
              </a:rPr>
              <a:t>Once a week (Tuesday) your child will also receive phonics and reading activities to do at home. </a:t>
            </a:r>
          </a:p>
          <a:p>
            <a:endParaRPr lang="en-GB" dirty="0">
              <a:solidFill>
                <a:schemeClr val="bg1"/>
              </a:solidFill>
            </a:endParaRPr>
          </a:p>
          <a:p>
            <a:r>
              <a:rPr lang="en-GB" dirty="0">
                <a:solidFill>
                  <a:schemeClr val="bg1"/>
                </a:solidFill>
              </a:rPr>
              <a:t>They don’t need to be returned to school.</a:t>
            </a:r>
          </a:p>
          <a:p>
            <a:endParaRPr lang="en-GB" dirty="0">
              <a:solidFill>
                <a:schemeClr val="bg1"/>
              </a:solidFill>
            </a:endParaRPr>
          </a:p>
          <a:p>
            <a:r>
              <a:rPr lang="en-GB" dirty="0">
                <a:solidFill>
                  <a:schemeClr val="bg1"/>
                </a:solidFill>
              </a:rPr>
              <a:t>When we have completed a phonics assessment with your child we will ask that you support your child with learning sounds/red words that they may have found difficult.</a:t>
            </a:r>
          </a:p>
        </p:txBody>
      </p:sp>
    </p:spTree>
    <p:extLst>
      <p:ext uri="{BB962C8B-B14F-4D97-AF65-F5344CB8AC3E}">
        <p14:creationId xmlns:p14="http://schemas.microsoft.com/office/powerpoint/2010/main" val="136438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5441808" y="1372883"/>
            <a:ext cx="6575140" cy="2078699"/>
          </a:xfrm>
        </p:spPr>
        <p:txBody>
          <a:bodyPr/>
          <a:lstStyle/>
          <a:p>
            <a:r>
              <a:rPr lang="en-US" sz="3200" dirty="0"/>
              <a:t>Barriers to learning in EYFS </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9</a:t>
            </a:fld>
            <a:endParaRPr lang="en-US" dirty="0"/>
          </a:p>
        </p:txBody>
      </p:sp>
      <p:pic>
        <p:nvPicPr>
          <p:cNvPr id="16" name="Picture 2" descr="http://www.mossleyce.cheshire.sch.uk/themes/mossley/img/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82592"/>
          <a:stretch/>
        </p:blipFill>
        <p:spPr bwMode="auto">
          <a:xfrm>
            <a:off x="10568012" y="5524204"/>
            <a:ext cx="1160936" cy="1333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006" y="444137"/>
            <a:ext cx="5799908" cy="674030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Thank you for completing our starting school document and for your honesty.</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This information is used to help us to support children in the best way that we can.</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If you have ANY concerns about the development of your child (including behaviours you see at home) then it is really important that we know this could include:</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Sensory seeking/avoiding</a:t>
            </a:r>
          </a:p>
          <a:p>
            <a:pPr marL="285750" indent="-285750">
              <a:buFont typeface="Arial" panose="020B0604020202020204" pitchFamily="34" charset="0"/>
              <a:buChar char="•"/>
            </a:pPr>
            <a:r>
              <a:rPr lang="en-GB" dirty="0">
                <a:solidFill>
                  <a:schemeClr val="bg1"/>
                </a:solidFill>
              </a:rPr>
              <a:t>Difficulties sharing/taking turns</a:t>
            </a:r>
          </a:p>
          <a:p>
            <a:pPr marL="285750" indent="-285750">
              <a:buFont typeface="Arial" panose="020B0604020202020204" pitchFamily="34" charset="0"/>
              <a:buChar char="•"/>
            </a:pPr>
            <a:r>
              <a:rPr lang="en-GB" dirty="0">
                <a:solidFill>
                  <a:schemeClr val="bg1"/>
                </a:solidFill>
              </a:rPr>
              <a:t>Outbursts/emotional/tantrums</a:t>
            </a:r>
          </a:p>
          <a:p>
            <a:pPr marL="285750" indent="-285750">
              <a:buFont typeface="Arial" panose="020B0604020202020204" pitchFamily="34" charset="0"/>
              <a:buChar char="•"/>
            </a:pPr>
            <a:r>
              <a:rPr lang="en-GB" dirty="0">
                <a:solidFill>
                  <a:schemeClr val="bg1"/>
                </a:solidFill>
              </a:rPr>
              <a:t>Difficulty following simple instructions (an earlier hearing and sight check may be needed).</a:t>
            </a:r>
          </a:p>
          <a:p>
            <a:pPr marL="285750" indent="-285750">
              <a:buFont typeface="Arial" panose="020B0604020202020204" pitchFamily="34" charset="0"/>
              <a:buChar char="•"/>
            </a:pPr>
            <a:r>
              <a:rPr lang="en-GB" dirty="0">
                <a:solidFill>
                  <a:schemeClr val="bg1"/>
                </a:solidFill>
              </a:rPr>
              <a:t>Sleeping/eating/toileting issues</a:t>
            </a:r>
          </a:p>
          <a:p>
            <a:pPr marL="285750" indent="-285750">
              <a:buFont typeface="Arial" panose="020B0604020202020204" pitchFamily="34" charset="0"/>
              <a:buChar char="•"/>
            </a:pPr>
            <a:r>
              <a:rPr lang="en-GB" dirty="0">
                <a:solidFill>
                  <a:schemeClr val="bg1"/>
                </a:solidFill>
              </a:rPr>
              <a:t>On the go all the time/like a whirlwind</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If we have any ‘first concerns’ we will contact you and we will take advice from our SENCO-Mrs Gemma </a:t>
            </a:r>
            <a:r>
              <a:rPr lang="en-GB" dirty="0" err="1">
                <a:solidFill>
                  <a:schemeClr val="bg1"/>
                </a:solidFill>
              </a:rPr>
              <a:t>Utteridge</a:t>
            </a:r>
            <a:r>
              <a:rPr lang="en-GB" dirty="0">
                <a:solidFill>
                  <a:schemeClr val="bg1"/>
                </a:solidFill>
              </a:rPr>
              <a:t>.</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endParaRPr lang="en-GB" dirty="0">
              <a:solidFill>
                <a:schemeClr val="bg1"/>
              </a:solidFill>
            </a:endParaRPr>
          </a:p>
        </p:txBody>
      </p:sp>
      <p:pic>
        <p:nvPicPr>
          <p:cNvPr id="6" name="Picture 5"/>
          <p:cNvPicPr>
            <a:picLocks noChangeAspect="1"/>
          </p:cNvPicPr>
          <p:nvPr/>
        </p:nvPicPr>
        <p:blipFill>
          <a:blip r:embed="rId4"/>
          <a:stretch>
            <a:fillRect/>
          </a:stretch>
        </p:blipFill>
        <p:spPr>
          <a:xfrm>
            <a:off x="8091838" y="3636160"/>
            <a:ext cx="2293133" cy="3037262"/>
          </a:xfrm>
          <a:prstGeom prst="rect">
            <a:avLst/>
          </a:prstGeom>
        </p:spPr>
      </p:pic>
    </p:spTree>
    <p:extLst>
      <p:ext uri="{BB962C8B-B14F-4D97-AF65-F5344CB8AC3E}">
        <p14:creationId xmlns:p14="http://schemas.microsoft.com/office/powerpoint/2010/main" val="2545593916"/>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47F30-5811-40C0-99EC-CF53200590B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0</TotalTime>
  <Words>1685</Words>
  <Application>Microsoft Office PowerPoint</Application>
  <PresentationFormat>Widescreen</PresentationFormat>
  <Paragraphs>295</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DM Sans</vt:lpstr>
      <vt:lpstr>Roboto</vt:lpstr>
      <vt:lpstr>Office Theme</vt:lpstr>
      <vt:lpstr>Meet  The  Teacher </vt:lpstr>
      <vt:lpstr>Welcome and Introductions</vt:lpstr>
      <vt:lpstr>A ‘Typical’ Day  in EYFS</vt:lpstr>
      <vt:lpstr>The EYFS Curriculum</vt:lpstr>
      <vt:lpstr>Phonics/Reading</vt:lpstr>
      <vt:lpstr>PowerPoint Presentation</vt:lpstr>
      <vt:lpstr>Primary Knowledge Curriculum</vt:lpstr>
      <vt:lpstr>Learning at home</vt:lpstr>
      <vt:lpstr>Barriers to learning in EYFS </vt:lpstr>
      <vt:lpstr>Our Christian Values</vt:lpstr>
      <vt:lpstr>The Mossley Way</vt:lpstr>
      <vt:lpstr>Keeping in Touch</vt:lpstr>
      <vt:lpstr>Class Dojo</vt:lpstr>
      <vt:lpstr>Mossley Missions</vt:lpstr>
      <vt:lpstr>Houses</vt:lpstr>
      <vt:lpstr>Assessment   </vt:lpstr>
      <vt:lpstr>Absence  and attendance </vt:lpstr>
      <vt:lpstr>If  your child is absent please call school in  the morning and leave a message!  Children are not  to return to school until  48 hours after last bout of sickness and diarrhoea.   </vt:lpstr>
      <vt:lpstr>Please help…</vt:lpstr>
      <vt:lpstr>     </vt:lpstr>
      <vt:lpstr>PowerPoint Presentation</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2021-03-09T08:14:43Z</dcterms:created>
  <dcterms:modified xsi:type="dcterms:W3CDTF">2026-07-10T08:47:40Z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