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8" r:id="rId3"/>
    <p:sldId id="280" r:id="rId4"/>
    <p:sldId id="257" r:id="rId5"/>
    <p:sldId id="259" r:id="rId6"/>
    <p:sldId id="258" r:id="rId7"/>
    <p:sldId id="260" r:id="rId8"/>
    <p:sldId id="261" r:id="rId9"/>
    <p:sldId id="262" r:id="rId10"/>
    <p:sldId id="263" r:id="rId11"/>
    <p:sldId id="264" r:id="rId12"/>
    <p:sldId id="266" r:id="rId13"/>
    <p:sldId id="267" r:id="rId14"/>
    <p:sldId id="268" r:id="rId15"/>
    <p:sldId id="269" r:id="rId16"/>
    <p:sldId id="276" r:id="rId17"/>
    <p:sldId id="270" r:id="rId18"/>
    <p:sldId id="271" r:id="rId19"/>
    <p:sldId id="272" r:id="rId20"/>
    <p:sldId id="273" r:id="rId21"/>
    <p:sldId id="274" r:id="rId22"/>
    <p:sldId id="275"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264" y="3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9/7/2018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9/7/2018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lpsmpWOUFY"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oxfordowls.co.uk/" TargetMode="External"/><Relationship Id="rId7" Type="http://schemas.openxmlformats.org/officeDocument/2006/relationships/hyperlink" Target="http://www.starfall.com/n/level-a/learn-to-read/load.htm?f"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www.crickweb.co.uk/ks1literacy.html" TargetMode="External"/><Relationship Id="rId5" Type="http://schemas.openxmlformats.org/officeDocument/2006/relationships/hyperlink" Target="http://www.ictgames.com/literacy.html" TargetMode="External"/><Relationship Id="rId4" Type="http://schemas.openxmlformats.org/officeDocument/2006/relationships/hyperlink" Target="http://www.kenttrustweb.org.uk/kentict/content/games/literacy_menu.html"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9193" y="4965031"/>
            <a:ext cx="6769101" cy="752475"/>
          </a:xfrm>
          <a:prstGeom prst="roundRect">
            <a:avLst>
              <a:gd name="adj" fmla="val 50000"/>
            </a:avLst>
          </a:prstGeom>
          <a:solidFill>
            <a:srgbClr val="0070C0"/>
          </a:solidFill>
          <a:ln>
            <a:noFill/>
          </a:ln>
          <a:effectLst>
            <a:outerShdw blurRad="444500" dist="38100" dir="2700000" algn="tl" rotWithShape="0">
              <a:schemeClr val="bg1">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effectLst>
                  <a:outerShdw blurRad="38100" dist="38100" dir="2700000" algn="tl">
                    <a:srgbClr val="000000">
                      <a:alpha val="43137"/>
                    </a:srgbClr>
                  </a:outerShdw>
                </a:effectLst>
                <a:latin typeface="Comic Sans MS" panose="030F0702030302020204" pitchFamily="66" charset="0"/>
                <a:cs typeface="Aharoni" panose="02010803020104030203" pitchFamily="2" charset="-79"/>
              </a:rPr>
              <a:t>A Meeting for Parents</a:t>
            </a:r>
            <a:endParaRPr lang="en-GB" sz="2800" dirty="0">
              <a:latin typeface="Comic Sans MS" panose="030F0702030302020204" pitchFamily="66" charset="0"/>
            </a:endParaRPr>
          </a:p>
        </p:txBody>
      </p:sp>
      <p:sp>
        <p:nvSpPr>
          <p:cNvPr id="5" name="Rectangle 4"/>
          <p:cNvSpPr/>
          <p:nvPr/>
        </p:nvSpPr>
        <p:spPr>
          <a:xfrm>
            <a:off x="566235" y="271659"/>
            <a:ext cx="11625765" cy="923330"/>
          </a:xfrm>
          <a:prstGeom prst="rect">
            <a:avLst/>
          </a:prstGeom>
          <a:noFill/>
        </p:spPr>
        <p:txBody>
          <a:bodyPr wrap="square" lIns="91440" tIns="45720" rIns="91440" bIns="45720">
            <a:spAutoFit/>
          </a:bodyPr>
          <a:lstStyle/>
          <a:p>
            <a:r>
              <a:rPr lang="en-US" sz="5400" b="1" cap="none" spc="0" dirty="0">
                <a:ln w="10160">
                  <a:solidFill>
                    <a:schemeClr val="tx1"/>
                  </a:solidFill>
                  <a:prstDash val="solid"/>
                </a:ln>
                <a:solidFill>
                  <a:srgbClr val="0070C0"/>
                </a:solidFill>
                <a:effectLst>
                  <a:outerShdw blurRad="38100" dist="22860" dir="5400000" algn="tl" rotWithShape="0">
                    <a:srgbClr val="000000">
                      <a:alpha val="30000"/>
                    </a:srgbClr>
                  </a:outerShdw>
                </a:effectLst>
                <a:latin typeface="Comic Sans MS" panose="030F0702030302020204" pitchFamily="66" charset="0"/>
              </a:rPr>
              <a:t>Routines, Phonics and Reading</a:t>
            </a:r>
          </a:p>
        </p:txBody>
      </p:sp>
      <p:pic>
        <p:nvPicPr>
          <p:cNvPr id="6" name="Picture 5"/>
          <p:cNvPicPr>
            <a:picLocks noChangeAspect="1"/>
          </p:cNvPicPr>
          <p:nvPr/>
        </p:nvPicPr>
        <p:blipFill>
          <a:blip r:embed="rId3"/>
          <a:stretch>
            <a:fillRect/>
          </a:stretch>
        </p:blipFill>
        <p:spPr>
          <a:xfrm>
            <a:off x="2297860" y="1209061"/>
            <a:ext cx="5206586" cy="3755970"/>
          </a:xfrm>
          <a:prstGeom prst="rect">
            <a:avLst/>
          </a:prstGeom>
        </p:spPr>
      </p:pic>
      <p:pic>
        <p:nvPicPr>
          <p:cNvPr id="7" name="Picture 5" descr="http://crownpointlibrary.org/images/Youth%20slogan_H.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1036766">
            <a:off x="6128080" y="1722665"/>
            <a:ext cx="2752725" cy="1376362"/>
          </a:xfrm>
          <a:prstGeom prst="rect">
            <a:avLst/>
          </a:prstGeom>
          <a:noFill/>
          <a:ln>
            <a:noFill/>
          </a:ln>
          <a:effectLst>
            <a:outerShdw blurRad="317500" dist="38100" dir="27000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0884" y="5141255"/>
            <a:ext cx="2422358" cy="755722"/>
          </a:xfrm>
          <a:prstGeom prst="rect">
            <a:avLst/>
          </a:prstGeom>
        </p:spPr>
      </p:pic>
    </p:spTree>
    <p:custDataLst>
      <p:tags r:id="rId1"/>
    </p:custDataLst>
    <p:extLst>
      <p:ext uri="{BB962C8B-B14F-4D97-AF65-F5344CB8AC3E}">
        <p14:creationId xmlns:p14="http://schemas.microsoft.com/office/powerpoint/2010/main" val="412771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Phonics lesson structure</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marL="0" indent="0">
              <a:buClr>
                <a:srgbClr val="000000"/>
              </a:buClr>
              <a:buNone/>
              <a:defRPr/>
            </a:pPr>
            <a:r>
              <a:rPr lang="en-GB" sz="2800" dirty="0">
                <a:solidFill>
                  <a:srgbClr val="0070C0"/>
                </a:solidFill>
                <a:latin typeface="Comic Sans MS" panose="030F0702030302020204" pitchFamily="66" charset="0"/>
              </a:rPr>
              <a:t>Revise:  </a:t>
            </a:r>
            <a:r>
              <a:rPr lang="en-GB" sz="2800" dirty="0">
                <a:solidFill>
                  <a:srgbClr val="000000"/>
                </a:solidFill>
                <a:latin typeface="Comic Sans MS" panose="030F0702030302020204" pitchFamily="66" charset="0"/>
              </a:rPr>
              <a:t>The children will revise previous learning.</a:t>
            </a:r>
          </a:p>
          <a:p>
            <a:pPr marL="0" indent="0">
              <a:buClr>
                <a:srgbClr val="000000"/>
              </a:buClr>
              <a:buNone/>
              <a:defRPr/>
            </a:pPr>
            <a:r>
              <a:rPr lang="en-GB" sz="2800" dirty="0">
                <a:solidFill>
                  <a:srgbClr val="0070C0"/>
                </a:solidFill>
                <a:latin typeface="Comic Sans MS" panose="030F0702030302020204" pitchFamily="66" charset="0"/>
              </a:rPr>
              <a:t>Teach: </a:t>
            </a:r>
            <a:r>
              <a:rPr lang="en-GB" sz="2800" dirty="0">
                <a:solidFill>
                  <a:srgbClr val="000000"/>
                </a:solidFill>
                <a:latin typeface="Comic Sans MS" panose="030F0702030302020204" pitchFamily="66" charset="0"/>
              </a:rPr>
              <a:t>New phonemes or high frequency or tricky words will be taught.</a:t>
            </a:r>
          </a:p>
          <a:p>
            <a:pPr marL="0" indent="0">
              <a:buClr>
                <a:srgbClr val="000000"/>
              </a:buClr>
              <a:buNone/>
              <a:defRPr/>
            </a:pPr>
            <a:r>
              <a:rPr lang="en-GB" sz="2800" dirty="0">
                <a:solidFill>
                  <a:srgbClr val="0070C0"/>
                </a:solidFill>
                <a:latin typeface="Comic Sans MS" panose="030F0702030302020204" pitchFamily="66" charset="0"/>
              </a:rPr>
              <a:t>Practice:  </a:t>
            </a:r>
            <a:r>
              <a:rPr lang="en-GB" sz="2800" dirty="0">
                <a:solidFill>
                  <a:srgbClr val="000000"/>
                </a:solidFill>
                <a:latin typeface="Comic Sans MS" panose="030F0702030302020204" pitchFamily="66" charset="0"/>
              </a:rPr>
              <a:t>The children will practise the new learning by reading and/or writing the words.</a:t>
            </a:r>
          </a:p>
          <a:p>
            <a:pPr marL="0" indent="0">
              <a:buClr>
                <a:srgbClr val="000000"/>
              </a:buClr>
              <a:buNone/>
              <a:defRPr/>
            </a:pPr>
            <a:r>
              <a:rPr lang="en-GB" sz="2800" dirty="0">
                <a:solidFill>
                  <a:srgbClr val="0070C0"/>
                </a:solidFill>
                <a:latin typeface="Comic Sans MS" panose="030F0702030302020204" pitchFamily="66" charset="0"/>
              </a:rPr>
              <a:t>Apply:  </a:t>
            </a:r>
            <a:r>
              <a:rPr lang="en-GB" sz="2800" dirty="0">
                <a:solidFill>
                  <a:srgbClr val="000000"/>
                </a:solidFill>
                <a:latin typeface="Comic Sans MS" panose="030F0702030302020204" pitchFamily="66" charset="0"/>
              </a:rPr>
              <a:t>The children will apply their new learning by reading or writing sentences.</a:t>
            </a:r>
          </a:p>
          <a:p>
            <a:pPr marL="0" indent="0" algn="ctr">
              <a:buClr>
                <a:srgbClr val="000000"/>
              </a:buClr>
              <a:buNone/>
              <a:defRPr/>
            </a:pPr>
            <a:endParaRPr lang="en-GB" sz="2800" dirty="0">
              <a:solidFill>
                <a:srgbClr val="000000"/>
              </a:solidFill>
              <a:latin typeface="Comic Sans MS" panose="030F0702030302020204" pitchFamily="66" charset="0"/>
            </a:endParaRPr>
          </a:p>
        </p:txBody>
      </p:sp>
      <p:pic>
        <p:nvPicPr>
          <p:cNvPr id="5" name="Picture 4"/>
          <p:cNvPicPr>
            <a:picLocks noChangeAspect="1"/>
          </p:cNvPicPr>
          <p:nvPr/>
        </p:nvPicPr>
        <p:blipFill>
          <a:blip r:embed="rId3"/>
          <a:stretch>
            <a:fillRect/>
          </a:stretch>
        </p:blipFill>
        <p:spPr>
          <a:xfrm>
            <a:off x="8939464" y="5290921"/>
            <a:ext cx="2470484" cy="1389647"/>
          </a:xfrm>
          <a:prstGeom prst="rect">
            <a:avLst/>
          </a:prstGeom>
        </p:spPr>
      </p:pic>
    </p:spTree>
    <p:custDataLst>
      <p:tags r:id="rId1"/>
    </p:custDataLst>
    <p:extLst>
      <p:ext uri="{BB962C8B-B14F-4D97-AF65-F5344CB8AC3E}">
        <p14:creationId xmlns:p14="http://schemas.microsoft.com/office/powerpoint/2010/main" val="33990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Saying the sounds correctly</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a:buClr>
                <a:srgbClr val="000000"/>
              </a:buClr>
              <a:defRPr/>
            </a:pPr>
            <a:r>
              <a:rPr lang="en-GB" sz="2800" dirty="0">
                <a:solidFill>
                  <a:schemeClr val="tx1"/>
                </a:solidFill>
                <a:latin typeface="Comic Sans MS" panose="030F0702030302020204" pitchFamily="66" charset="0"/>
              </a:rPr>
              <a:t>Saying the sounds correctly with your child is extremely important.</a:t>
            </a:r>
          </a:p>
          <a:p>
            <a:pPr>
              <a:buClr>
                <a:srgbClr val="000000"/>
              </a:buClr>
              <a:defRPr/>
            </a:pPr>
            <a:r>
              <a:rPr lang="en-GB" sz="2800" dirty="0">
                <a:solidFill>
                  <a:schemeClr val="tx1"/>
                </a:solidFill>
                <a:latin typeface="Comic Sans MS" panose="030F0702030302020204" pitchFamily="66" charset="0"/>
              </a:rPr>
              <a:t>The way we say sounds at school now may well be different from when you were at school. </a:t>
            </a:r>
          </a:p>
          <a:p>
            <a:pPr>
              <a:buClr>
                <a:srgbClr val="000000"/>
              </a:buClr>
              <a:defRPr/>
            </a:pPr>
            <a:r>
              <a:rPr lang="en-GB" sz="2800" dirty="0">
                <a:solidFill>
                  <a:schemeClr val="tx1"/>
                </a:solidFill>
                <a:latin typeface="Comic Sans MS" panose="030F0702030302020204" pitchFamily="66" charset="0"/>
              </a:rPr>
              <a:t>We say the shortest form of the sounds.</a:t>
            </a:r>
          </a:p>
          <a:p>
            <a:pPr marL="0" indent="0" algn="ctr">
              <a:buClr>
                <a:srgbClr val="000000"/>
              </a:buClr>
              <a:buNone/>
              <a:defRPr/>
            </a:pPr>
            <a:r>
              <a:rPr lang="en-GB" sz="2800" dirty="0">
                <a:solidFill>
                  <a:schemeClr val="tx1"/>
                </a:solidFill>
                <a:latin typeface="Comic Sans MS" panose="030F0702030302020204" pitchFamily="66" charset="0"/>
              </a:rPr>
              <a:t> </a:t>
            </a:r>
            <a:r>
              <a:rPr lang="en-GB" sz="2800" dirty="0">
                <a:solidFill>
                  <a:schemeClr val="tx1"/>
                </a:solidFill>
                <a:latin typeface="Comic Sans MS" panose="030F0702030302020204" pitchFamily="66" charset="0"/>
                <a:hlinkClick r:id="rId3"/>
              </a:rPr>
              <a:t>https://www.youtube.com/watch?v=RlpsmpWOUFY</a:t>
            </a:r>
            <a:endParaRPr lang="en-GB" sz="2800" dirty="0">
              <a:solidFill>
                <a:schemeClr val="tx1"/>
              </a:solidFill>
              <a:latin typeface="Comic Sans MS" panose="030F0702030302020204" pitchFamily="66" charset="0"/>
            </a:endParaRPr>
          </a:p>
        </p:txBody>
      </p:sp>
    </p:spTree>
    <p:custDataLst>
      <p:tags r:id="rId1"/>
    </p:custDataLst>
    <p:extLst>
      <p:ext uri="{BB962C8B-B14F-4D97-AF65-F5344CB8AC3E}">
        <p14:creationId xmlns:p14="http://schemas.microsoft.com/office/powerpoint/2010/main" val="124052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Blending &amp; Segmenting</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normAutofit lnSpcReduction="10000"/>
          </a:bodyPr>
          <a:lstStyle/>
          <a:p>
            <a:pPr marL="0" indent="0">
              <a:buClr>
                <a:srgbClr val="000000"/>
              </a:buClr>
              <a:buNone/>
              <a:defRPr/>
            </a:pPr>
            <a:r>
              <a:rPr lang="en-GB" sz="2800" u="sng" dirty="0">
                <a:solidFill>
                  <a:schemeClr val="tx1"/>
                </a:solidFill>
                <a:latin typeface="Comic Sans MS" panose="030F0702030302020204" pitchFamily="66" charset="0"/>
              </a:rPr>
              <a:t>Blending</a:t>
            </a:r>
            <a:r>
              <a:rPr lang="en-GB" sz="2800" dirty="0">
                <a:solidFill>
                  <a:schemeClr val="tx1"/>
                </a:solidFill>
                <a:latin typeface="Comic Sans MS" panose="030F0702030302020204" pitchFamily="66" charset="0"/>
              </a:rPr>
              <a:t> is the ability to recognise the letter sounds in a written word, for example</a:t>
            </a:r>
          </a:p>
          <a:p>
            <a:pPr marL="0" indent="0" algn="ctr">
              <a:buClr>
                <a:srgbClr val="000000"/>
              </a:buClr>
              <a:buNone/>
              <a:defRPr/>
            </a:pPr>
            <a:r>
              <a:rPr lang="en-GB" sz="2800" dirty="0">
                <a:solidFill>
                  <a:srgbClr val="0070C0"/>
                </a:solidFill>
                <a:latin typeface="Comic Sans MS" panose="030F0702030302020204" pitchFamily="66" charset="0"/>
              </a:rPr>
              <a:t>c-u-p</a:t>
            </a:r>
          </a:p>
          <a:p>
            <a:pPr marL="0" indent="0">
              <a:buClr>
                <a:srgbClr val="000000"/>
              </a:buClr>
              <a:buNone/>
              <a:defRPr/>
            </a:pPr>
            <a:r>
              <a:rPr lang="en-GB" sz="2800" dirty="0">
                <a:solidFill>
                  <a:schemeClr val="tx1"/>
                </a:solidFill>
                <a:latin typeface="Comic Sans MS" panose="030F0702030302020204" pitchFamily="66" charset="0"/>
              </a:rPr>
              <a:t>and merging or ‘blending’ them in the order in which they are written to pronounce the word </a:t>
            </a:r>
          </a:p>
          <a:p>
            <a:pPr marL="0" indent="0" algn="ctr">
              <a:buClr>
                <a:srgbClr val="000000"/>
              </a:buClr>
              <a:buNone/>
              <a:defRPr/>
            </a:pPr>
            <a:r>
              <a:rPr lang="en-GB" sz="2800" dirty="0">
                <a:solidFill>
                  <a:srgbClr val="0070C0"/>
                </a:solidFill>
                <a:latin typeface="Comic Sans MS" panose="030F0702030302020204" pitchFamily="66" charset="0"/>
              </a:rPr>
              <a:t>‘cup’</a:t>
            </a:r>
            <a:endParaRPr lang="en-GB" sz="2800" dirty="0">
              <a:solidFill>
                <a:schemeClr val="tx1"/>
              </a:solidFill>
              <a:latin typeface="Comic Sans MS" panose="030F0702030302020204" pitchFamily="66" charset="0"/>
            </a:endParaRPr>
          </a:p>
          <a:p>
            <a:pPr marL="0" indent="0">
              <a:buClr>
                <a:srgbClr val="000000"/>
              </a:buClr>
              <a:buNone/>
              <a:defRPr/>
            </a:pPr>
            <a:r>
              <a:rPr lang="en-GB" sz="2800" u="sng" dirty="0">
                <a:solidFill>
                  <a:schemeClr val="tx1"/>
                </a:solidFill>
                <a:latin typeface="Comic Sans MS" panose="030F0702030302020204" pitchFamily="66" charset="0"/>
              </a:rPr>
              <a:t>Segmenting</a:t>
            </a:r>
            <a:r>
              <a:rPr lang="en-GB" sz="2800" dirty="0">
                <a:solidFill>
                  <a:schemeClr val="tx1"/>
                </a:solidFill>
                <a:latin typeface="Comic Sans MS" panose="030F0702030302020204" pitchFamily="66" charset="0"/>
              </a:rPr>
              <a:t> is identifying the individual sounds in a spoken word (e.g. </a:t>
            </a:r>
            <a:r>
              <a:rPr lang="en-GB" sz="2800" dirty="0">
                <a:solidFill>
                  <a:srgbClr val="0070C0"/>
                </a:solidFill>
                <a:latin typeface="Comic Sans MS" panose="030F0702030302020204" pitchFamily="66" charset="0"/>
              </a:rPr>
              <a:t>p-a-n , </a:t>
            </a:r>
            <a:r>
              <a:rPr lang="en-GB" sz="2800" dirty="0" err="1">
                <a:solidFill>
                  <a:srgbClr val="0070C0"/>
                </a:solidFill>
                <a:latin typeface="Comic Sans MS" panose="030F0702030302020204" pitchFamily="66" charset="0"/>
              </a:rPr>
              <a:t>ch</a:t>
            </a:r>
            <a:r>
              <a:rPr lang="en-GB" sz="2800" dirty="0">
                <a:solidFill>
                  <a:srgbClr val="0070C0"/>
                </a:solidFill>
                <a:latin typeface="Comic Sans MS" panose="030F0702030302020204" pitchFamily="66" charset="0"/>
              </a:rPr>
              <a:t>-o-p</a:t>
            </a:r>
            <a:r>
              <a:rPr lang="en-GB" sz="2800" dirty="0">
                <a:solidFill>
                  <a:schemeClr val="tx1"/>
                </a:solidFill>
                <a:latin typeface="Comic Sans MS" panose="030F0702030302020204" pitchFamily="66" charset="0"/>
              </a:rPr>
              <a:t>) and writing down letters for each sound (phoneme) to form the word pan and chop.</a:t>
            </a:r>
          </a:p>
        </p:txBody>
      </p:sp>
    </p:spTree>
    <p:custDataLst>
      <p:tags r:id="rId1"/>
    </p:custDataLst>
    <p:extLst>
      <p:ext uri="{BB962C8B-B14F-4D97-AF65-F5344CB8AC3E}">
        <p14:creationId xmlns:p14="http://schemas.microsoft.com/office/powerpoint/2010/main" val="1308780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Activity</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592543" y="916806"/>
            <a:ext cx="7315200" cy="5120640"/>
          </a:xfrm>
        </p:spPr>
        <p:txBody>
          <a:bodyPr>
            <a:normAutofit/>
          </a:bodyPr>
          <a:lstStyle/>
          <a:p>
            <a:pPr marL="0" indent="0">
              <a:buClr>
                <a:srgbClr val="000000"/>
              </a:buClr>
              <a:buNone/>
              <a:defRPr/>
            </a:pPr>
            <a:r>
              <a:rPr lang="en-GB" sz="2800" dirty="0">
                <a:solidFill>
                  <a:schemeClr val="tx1"/>
                </a:solidFill>
                <a:latin typeface="Comic Sans MS" panose="030F0702030302020204" pitchFamily="66" charset="0"/>
              </a:rPr>
              <a:t>Using ‘sound buttons’ can you say how many phonemes are in each word?</a:t>
            </a:r>
          </a:p>
          <a:p>
            <a:pPr marL="0" indent="0">
              <a:buClr>
                <a:srgbClr val="000000"/>
              </a:buClr>
              <a:buNone/>
              <a:defRPr/>
            </a:pPr>
            <a:endParaRPr lang="en-GB" sz="2800" dirty="0">
              <a:solidFill>
                <a:schemeClr val="tx1"/>
              </a:solidFill>
              <a:latin typeface="Comic Sans MS" panose="030F0702030302020204" pitchFamily="66" charset="0"/>
            </a:endParaRPr>
          </a:p>
          <a:p>
            <a:pPr marL="0" indent="0" algn="ctr">
              <a:buClr>
                <a:srgbClr val="000000"/>
              </a:buClr>
              <a:buNone/>
              <a:defRPr/>
            </a:pPr>
            <a:r>
              <a:rPr lang="en-GB" sz="2800" dirty="0">
                <a:solidFill>
                  <a:schemeClr val="tx1"/>
                </a:solidFill>
                <a:latin typeface="Comic Sans MS" panose="030F0702030302020204" pitchFamily="66" charset="0"/>
              </a:rPr>
              <a:t>shelf</a:t>
            </a:r>
          </a:p>
          <a:p>
            <a:pPr marL="0" indent="0" algn="ctr">
              <a:buClr>
                <a:srgbClr val="000000"/>
              </a:buClr>
              <a:buNone/>
              <a:defRPr/>
            </a:pPr>
            <a:r>
              <a:rPr lang="en-GB" sz="2800" dirty="0">
                <a:solidFill>
                  <a:schemeClr val="tx1"/>
                </a:solidFill>
                <a:latin typeface="Comic Sans MS" panose="030F0702030302020204" pitchFamily="66" charset="0"/>
              </a:rPr>
              <a:t>dress</a:t>
            </a:r>
          </a:p>
          <a:p>
            <a:pPr marL="0" indent="0" algn="ctr">
              <a:buClr>
                <a:srgbClr val="000000"/>
              </a:buClr>
              <a:buNone/>
              <a:defRPr/>
            </a:pPr>
            <a:r>
              <a:rPr lang="en-GB" sz="2800" dirty="0">
                <a:solidFill>
                  <a:schemeClr val="tx1"/>
                </a:solidFill>
                <a:latin typeface="Comic Sans MS" panose="030F0702030302020204" pitchFamily="66" charset="0"/>
              </a:rPr>
              <a:t>sprint</a:t>
            </a:r>
          </a:p>
          <a:p>
            <a:pPr marL="0" indent="0" algn="ctr">
              <a:buClr>
                <a:srgbClr val="000000"/>
              </a:buClr>
              <a:buNone/>
              <a:defRPr/>
            </a:pPr>
            <a:r>
              <a:rPr lang="en-GB" sz="2800" dirty="0">
                <a:solidFill>
                  <a:schemeClr val="tx1"/>
                </a:solidFill>
                <a:latin typeface="Comic Sans MS" panose="030F0702030302020204" pitchFamily="66" charset="0"/>
              </a:rPr>
              <a:t>string</a:t>
            </a:r>
          </a:p>
        </p:txBody>
      </p:sp>
      <p:pic>
        <p:nvPicPr>
          <p:cNvPr id="4" name="Picture 3"/>
          <p:cNvPicPr>
            <a:picLocks noChangeAspect="1"/>
          </p:cNvPicPr>
          <p:nvPr/>
        </p:nvPicPr>
        <p:blipFill>
          <a:blip r:embed="rId3"/>
          <a:stretch>
            <a:fillRect/>
          </a:stretch>
        </p:blipFill>
        <p:spPr>
          <a:xfrm>
            <a:off x="8065103" y="3424428"/>
            <a:ext cx="3551637" cy="2363453"/>
          </a:xfrm>
          <a:prstGeom prst="rect">
            <a:avLst/>
          </a:prstGeom>
        </p:spPr>
      </p:pic>
    </p:spTree>
    <p:custDataLst>
      <p:tags r:id="rId1"/>
    </p:custDataLst>
    <p:extLst>
      <p:ext uri="{BB962C8B-B14F-4D97-AF65-F5344CB8AC3E}">
        <p14:creationId xmlns:p14="http://schemas.microsoft.com/office/powerpoint/2010/main" val="386785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Answers</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normAutofit/>
          </a:bodyPr>
          <a:lstStyle/>
          <a:p>
            <a:pPr marL="0" indent="0">
              <a:buClr>
                <a:srgbClr val="000000"/>
              </a:buClr>
              <a:buNone/>
              <a:defRPr/>
            </a:pPr>
            <a:r>
              <a:rPr lang="en-GB" sz="2800" dirty="0">
                <a:solidFill>
                  <a:schemeClr val="tx1"/>
                </a:solidFill>
                <a:latin typeface="Comic Sans MS" panose="030F0702030302020204" pitchFamily="66" charset="0"/>
              </a:rPr>
              <a:t>shelf  =    </a:t>
            </a:r>
            <a:r>
              <a:rPr lang="en-GB" sz="2800" dirty="0" err="1">
                <a:solidFill>
                  <a:schemeClr val="tx1"/>
                </a:solidFill>
                <a:latin typeface="Comic Sans MS" panose="030F0702030302020204" pitchFamily="66" charset="0"/>
              </a:rPr>
              <a:t>sh</a:t>
            </a:r>
            <a:r>
              <a:rPr lang="en-GB" sz="2800" dirty="0">
                <a:solidFill>
                  <a:schemeClr val="tx1"/>
                </a:solidFill>
                <a:latin typeface="Comic Sans MS" panose="030F0702030302020204" pitchFamily="66" charset="0"/>
              </a:rPr>
              <a:t> – e – l – f       	= 4 phonemes</a:t>
            </a:r>
          </a:p>
          <a:p>
            <a:pPr marL="0" indent="0">
              <a:buClr>
                <a:srgbClr val="000000"/>
              </a:buClr>
              <a:buNone/>
              <a:defRPr/>
            </a:pPr>
            <a:endParaRPr lang="en-GB" sz="2800" dirty="0">
              <a:solidFill>
                <a:schemeClr val="tx1"/>
              </a:solidFill>
              <a:latin typeface="Comic Sans MS" panose="030F0702030302020204" pitchFamily="66" charset="0"/>
            </a:endParaRPr>
          </a:p>
          <a:p>
            <a:pPr marL="0" indent="0">
              <a:buClr>
                <a:srgbClr val="000000"/>
              </a:buClr>
              <a:buNone/>
              <a:defRPr/>
            </a:pPr>
            <a:r>
              <a:rPr lang="en-GB" sz="2800" dirty="0">
                <a:solidFill>
                  <a:schemeClr val="tx1"/>
                </a:solidFill>
                <a:latin typeface="Comic Sans MS" panose="030F0702030302020204" pitchFamily="66" charset="0"/>
              </a:rPr>
              <a:t>dress =   d  - r  - e – </a:t>
            </a:r>
            <a:r>
              <a:rPr lang="en-GB" sz="2800" dirty="0" err="1">
                <a:solidFill>
                  <a:schemeClr val="tx1"/>
                </a:solidFill>
                <a:latin typeface="Comic Sans MS" panose="030F0702030302020204" pitchFamily="66" charset="0"/>
              </a:rPr>
              <a:t>ss</a:t>
            </a:r>
            <a:r>
              <a:rPr lang="en-GB" sz="2800" dirty="0">
                <a:solidFill>
                  <a:schemeClr val="tx1"/>
                </a:solidFill>
                <a:latin typeface="Comic Sans MS" panose="030F0702030302020204" pitchFamily="66" charset="0"/>
              </a:rPr>
              <a:t>     	= 4 phonemes</a:t>
            </a:r>
          </a:p>
          <a:p>
            <a:pPr marL="0" indent="0">
              <a:buClr>
                <a:srgbClr val="000000"/>
              </a:buClr>
              <a:buNone/>
              <a:defRPr/>
            </a:pPr>
            <a:endParaRPr lang="en-GB" sz="2800" dirty="0">
              <a:solidFill>
                <a:schemeClr val="tx1"/>
              </a:solidFill>
              <a:latin typeface="Comic Sans MS" panose="030F0702030302020204" pitchFamily="66" charset="0"/>
            </a:endParaRPr>
          </a:p>
          <a:p>
            <a:pPr marL="0" indent="0">
              <a:buClr>
                <a:srgbClr val="000000"/>
              </a:buClr>
              <a:buNone/>
              <a:defRPr/>
            </a:pPr>
            <a:r>
              <a:rPr lang="en-GB" sz="2800" dirty="0">
                <a:solidFill>
                  <a:schemeClr val="tx1"/>
                </a:solidFill>
                <a:latin typeface="Comic Sans MS" panose="030F0702030302020204" pitchFamily="66" charset="0"/>
              </a:rPr>
              <a:t>sprint =  s – p – r – </a:t>
            </a:r>
            <a:r>
              <a:rPr lang="en-GB" sz="2800" dirty="0" err="1">
                <a:solidFill>
                  <a:schemeClr val="tx1"/>
                </a:solidFill>
                <a:latin typeface="Comic Sans MS" panose="030F0702030302020204" pitchFamily="66" charset="0"/>
              </a:rPr>
              <a:t>i</a:t>
            </a:r>
            <a:r>
              <a:rPr lang="en-GB" sz="2800" dirty="0">
                <a:solidFill>
                  <a:schemeClr val="tx1"/>
                </a:solidFill>
                <a:latin typeface="Comic Sans MS" panose="030F0702030302020204" pitchFamily="66" charset="0"/>
              </a:rPr>
              <a:t> – n – t   = 6 phonemes</a:t>
            </a:r>
          </a:p>
          <a:p>
            <a:pPr marL="0" indent="0">
              <a:buClr>
                <a:srgbClr val="000000"/>
              </a:buClr>
              <a:buNone/>
              <a:defRPr/>
            </a:pPr>
            <a:endParaRPr lang="en-GB" sz="2800" dirty="0">
              <a:solidFill>
                <a:schemeClr val="tx1"/>
              </a:solidFill>
              <a:latin typeface="Comic Sans MS" panose="030F0702030302020204" pitchFamily="66" charset="0"/>
            </a:endParaRPr>
          </a:p>
          <a:p>
            <a:pPr marL="0" indent="0">
              <a:buClr>
                <a:srgbClr val="000000"/>
              </a:buClr>
              <a:buNone/>
              <a:defRPr/>
            </a:pPr>
            <a:r>
              <a:rPr lang="en-GB" sz="2800" dirty="0">
                <a:solidFill>
                  <a:schemeClr val="tx1"/>
                </a:solidFill>
                <a:latin typeface="Comic Sans MS" panose="030F0702030302020204" pitchFamily="66" charset="0"/>
              </a:rPr>
              <a:t>string =  s – t – r – </a:t>
            </a:r>
            <a:r>
              <a:rPr lang="en-GB" sz="2800" dirty="0" err="1">
                <a:solidFill>
                  <a:schemeClr val="tx1"/>
                </a:solidFill>
                <a:latin typeface="Comic Sans MS" panose="030F0702030302020204" pitchFamily="66" charset="0"/>
              </a:rPr>
              <a:t>i</a:t>
            </a:r>
            <a:r>
              <a:rPr lang="en-GB" sz="2800" dirty="0">
                <a:solidFill>
                  <a:schemeClr val="tx1"/>
                </a:solidFill>
                <a:latin typeface="Comic Sans MS" panose="030F0702030302020204" pitchFamily="66" charset="0"/>
              </a:rPr>
              <a:t> – ng    	= 5 phonemes</a:t>
            </a:r>
          </a:p>
        </p:txBody>
      </p:sp>
    </p:spTree>
    <p:custDataLst>
      <p:tags r:id="rId1"/>
    </p:custDataLst>
    <p:extLst>
      <p:ext uri="{BB962C8B-B14F-4D97-AF65-F5344CB8AC3E}">
        <p14:creationId xmlns:p14="http://schemas.microsoft.com/office/powerpoint/2010/main" val="311981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How can I help with phonics?</a:t>
            </a:r>
          </a:p>
        </p:txBody>
      </p:sp>
      <p:sp>
        <p:nvSpPr>
          <p:cNvPr id="3" name="Content Placeholder 2"/>
          <p:cNvSpPr>
            <a:spLocks noGrp="1"/>
          </p:cNvSpPr>
          <p:nvPr>
            <p:ph idx="1"/>
          </p:nvPr>
        </p:nvSpPr>
        <p:spPr/>
        <p:txBody>
          <a:bodyPr>
            <a:normAutofit fontScale="92500" lnSpcReduction="10000"/>
          </a:bodyPr>
          <a:lstStyle/>
          <a:p>
            <a:r>
              <a:rPr lang="en-GB" dirty="0">
                <a:latin typeface="Comic Sans MS" panose="030F0702030302020204" pitchFamily="66" charset="0"/>
              </a:rPr>
              <a:t>Sing an alphabet song together</a:t>
            </a:r>
          </a:p>
          <a:p>
            <a:r>
              <a:rPr lang="en-GB" dirty="0">
                <a:latin typeface="Comic Sans MS" panose="030F0702030302020204" pitchFamily="66" charset="0"/>
              </a:rPr>
              <a:t>Play ‘I spy’</a:t>
            </a:r>
          </a:p>
          <a:p>
            <a:r>
              <a:rPr lang="en-GB" dirty="0">
                <a:latin typeface="Comic Sans MS" panose="030F0702030302020204" pitchFamily="66" charset="0"/>
              </a:rPr>
              <a:t>Have a sound hunt</a:t>
            </a:r>
          </a:p>
          <a:p>
            <a:r>
              <a:rPr lang="en-GB" dirty="0">
                <a:latin typeface="Comic Sans MS" panose="030F0702030302020204" pitchFamily="66" charset="0"/>
              </a:rPr>
              <a:t>Play sound bingo</a:t>
            </a:r>
          </a:p>
          <a:p>
            <a:r>
              <a:rPr lang="en-GB" dirty="0">
                <a:latin typeface="Comic Sans MS" panose="030F0702030302020204" pitchFamily="66" charset="0"/>
              </a:rPr>
              <a:t>Try to teach your child 3-4 words a day that can be blended, little and often</a:t>
            </a:r>
          </a:p>
          <a:p>
            <a:r>
              <a:rPr lang="en-GB" dirty="0">
                <a:latin typeface="Comic Sans MS" panose="030F0702030302020204" pitchFamily="66" charset="0"/>
              </a:rPr>
              <a:t>Play with magnetic letters, When you've blended a word together, mix it up, say the word and ask your child to put the sounds back in the same order (if they find it tricky say the sounds in the word strongly and slowly). When they've put it back together re-blend to check it makes sense</a:t>
            </a:r>
          </a:p>
          <a:p>
            <a:r>
              <a:rPr lang="en-GB" dirty="0">
                <a:latin typeface="Comic Sans MS" panose="030F0702030302020204" pitchFamily="66" charset="0"/>
              </a:rPr>
              <a:t>Praise your child for trying out words</a:t>
            </a:r>
          </a:p>
          <a:p>
            <a:r>
              <a:rPr lang="en-GB" dirty="0">
                <a:latin typeface="Comic Sans MS" panose="030F0702030302020204" pitchFamily="66" charset="0"/>
              </a:rPr>
              <a:t>Look at and practise reading tricky words  - ESPECIALLY FOR Y2s</a:t>
            </a:r>
          </a:p>
          <a:p>
            <a:r>
              <a:rPr lang="en-GB" dirty="0">
                <a:latin typeface="Comic Sans MS" panose="030F0702030302020204" pitchFamily="66" charset="0"/>
              </a:rPr>
              <a:t>Play phonic games online</a:t>
            </a:r>
          </a:p>
          <a:p>
            <a:endParaRPr lang="en-GB" dirty="0"/>
          </a:p>
        </p:txBody>
      </p:sp>
      <p:pic>
        <p:nvPicPr>
          <p:cNvPr id="4" name="Picture 3"/>
          <p:cNvPicPr>
            <a:picLocks noChangeAspect="1"/>
          </p:cNvPicPr>
          <p:nvPr/>
        </p:nvPicPr>
        <p:blipFill>
          <a:blip r:embed="rId3"/>
          <a:stretch>
            <a:fillRect/>
          </a:stretch>
        </p:blipFill>
        <p:spPr>
          <a:xfrm>
            <a:off x="9167425" y="53026"/>
            <a:ext cx="2017043" cy="2300218"/>
          </a:xfrm>
          <a:prstGeom prst="rect">
            <a:avLst/>
          </a:prstGeom>
        </p:spPr>
      </p:pic>
    </p:spTree>
    <p:custDataLst>
      <p:tags r:id="rId1"/>
    </p:custDataLst>
    <p:extLst>
      <p:ext uri="{BB962C8B-B14F-4D97-AF65-F5344CB8AC3E}">
        <p14:creationId xmlns:p14="http://schemas.microsoft.com/office/powerpoint/2010/main" val="397173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When to use sounds and when to spell correctly?</a:t>
            </a:r>
          </a:p>
        </p:txBody>
      </p:sp>
      <p:sp>
        <p:nvSpPr>
          <p:cNvPr id="3" name="Content Placeholder 2"/>
          <p:cNvSpPr>
            <a:spLocks noGrp="1"/>
          </p:cNvSpPr>
          <p:nvPr>
            <p:ph idx="1"/>
          </p:nvPr>
        </p:nvSpPr>
        <p:spPr>
          <a:xfrm>
            <a:off x="3869268" y="465221"/>
            <a:ext cx="7315200" cy="5519527"/>
          </a:xfrm>
        </p:spPr>
        <p:txBody>
          <a:bodyPr>
            <a:normAutofit fontScale="92500" lnSpcReduction="10000"/>
          </a:bodyPr>
          <a:lstStyle/>
          <a:p>
            <a:r>
              <a:rPr lang="en-GB" dirty="0">
                <a:solidFill>
                  <a:schemeClr val="tx1"/>
                </a:solidFill>
              </a:rPr>
              <a:t>When your child is writing let them use their knowledge of sounding out. This is a really important skill to learn. </a:t>
            </a:r>
          </a:p>
          <a:p>
            <a:endParaRPr lang="en-GB" dirty="0">
              <a:solidFill>
                <a:schemeClr val="tx1"/>
              </a:solidFill>
            </a:endParaRPr>
          </a:p>
          <a:p>
            <a:r>
              <a:rPr lang="en-GB" dirty="0">
                <a:solidFill>
                  <a:schemeClr val="tx1"/>
                </a:solidFill>
              </a:rPr>
              <a:t>HOWEVER … if you spot your child spelling any of the 100 HFWs words wrong it is worth correcting these – all children should spell these correctly ESPECIALLY Year 2 children. Statutory words should always be spelt correctly. </a:t>
            </a:r>
          </a:p>
          <a:p>
            <a:endParaRPr lang="en-GB" dirty="0">
              <a:solidFill>
                <a:schemeClr val="tx1"/>
              </a:solidFill>
            </a:endParaRPr>
          </a:p>
          <a:p>
            <a:r>
              <a:rPr lang="en-GB" dirty="0">
                <a:solidFill>
                  <a:schemeClr val="tx1"/>
                </a:solidFill>
              </a:rPr>
              <a:t>We want Year 1 children to be writing phonetically but spelling the high frequency words correctly. </a:t>
            </a:r>
          </a:p>
          <a:p>
            <a:endParaRPr lang="en-GB" dirty="0">
              <a:solidFill>
                <a:schemeClr val="tx1"/>
              </a:solidFill>
            </a:endParaRPr>
          </a:p>
          <a:p>
            <a:r>
              <a:rPr lang="en-GB" dirty="0">
                <a:solidFill>
                  <a:schemeClr val="tx1"/>
                </a:solidFill>
              </a:rPr>
              <a:t>BUT … for all other words sounding out is super, praise these efforts.</a:t>
            </a:r>
          </a:p>
          <a:p>
            <a:endParaRPr lang="en-GB" sz="100" dirty="0">
              <a:solidFill>
                <a:schemeClr val="tx1"/>
              </a:solidFill>
            </a:endParaRPr>
          </a:p>
          <a:p>
            <a:r>
              <a:rPr lang="en-GB" dirty="0">
                <a:solidFill>
                  <a:schemeClr val="tx1"/>
                </a:solidFill>
              </a:rPr>
              <a:t>EG: </a:t>
            </a:r>
            <a:r>
              <a:rPr lang="en-GB" sz="2600" b="1" dirty="0">
                <a:solidFill>
                  <a:schemeClr val="tx1"/>
                </a:solidFill>
              </a:rPr>
              <a:t>The big </a:t>
            </a:r>
            <a:r>
              <a:rPr lang="en-GB" sz="2600" b="1" dirty="0" err="1">
                <a:solidFill>
                  <a:schemeClr val="tx1"/>
                </a:solidFill>
              </a:rPr>
              <a:t>bighsicul</a:t>
            </a:r>
            <a:r>
              <a:rPr lang="en-GB" sz="2600" b="1" dirty="0">
                <a:solidFill>
                  <a:schemeClr val="tx1"/>
                </a:solidFill>
              </a:rPr>
              <a:t> </a:t>
            </a:r>
            <a:r>
              <a:rPr lang="en-GB" sz="2600" b="1" dirty="0" err="1">
                <a:solidFill>
                  <a:schemeClr val="tx1"/>
                </a:solidFill>
              </a:rPr>
              <a:t>woz</a:t>
            </a:r>
            <a:r>
              <a:rPr lang="en-GB" sz="2600" b="1" dirty="0">
                <a:solidFill>
                  <a:schemeClr val="tx1"/>
                </a:solidFill>
              </a:rPr>
              <a:t> </a:t>
            </a:r>
            <a:r>
              <a:rPr lang="en-GB" sz="2600" b="1" dirty="0" err="1">
                <a:solidFill>
                  <a:schemeClr val="tx1"/>
                </a:solidFill>
              </a:rPr>
              <a:t>righding</a:t>
            </a:r>
            <a:r>
              <a:rPr lang="en-GB" sz="2600" b="1" dirty="0">
                <a:solidFill>
                  <a:schemeClr val="tx1"/>
                </a:solidFill>
              </a:rPr>
              <a:t> down the road</a:t>
            </a:r>
            <a:r>
              <a:rPr lang="en-GB" b="1" dirty="0">
                <a:solidFill>
                  <a:schemeClr val="tx1"/>
                </a:solidFill>
              </a:rPr>
              <a:t>.  </a:t>
            </a:r>
            <a:r>
              <a:rPr lang="en-GB" b="1" dirty="0">
                <a:solidFill>
                  <a:schemeClr val="tx1"/>
                </a:solidFill>
                <a:highlight>
                  <a:srgbClr val="FFFF00"/>
                </a:highlight>
              </a:rPr>
              <a:t> </a:t>
            </a:r>
          </a:p>
          <a:p>
            <a:pPr marL="0" indent="0">
              <a:buNone/>
            </a:pPr>
            <a:r>
              <a:rPr lang="en-GB" sz="3500" b="1" dirty="0">
                <a:solidFill>
                  <a:schemeClr val="tx1"/>
                </a:solidFill>
                <a:highlight>
                  <a:srgbClr val="FFFF00"/>
                </a:highlight>
              </a:rPr>
              <a:t>Woz</a:t>
            </a:r>
            <a:r>
              <a:rPr lang="en-GB" b="1" dirty="0">
                <a:solidFill>
                  <a:schemeClr val="tx1"/>
                </a:solidFill>
                <a:highlight>
                  <a:srgbClr val="FFFF00"/>
                </a:highlight>
              </a:rPr>
              <a:t> would be the word to focus on - was</a:t>
            </a:r>
          </a:p>
          <a:p>
            <a:r>
              <a:rPr lang="en-GB" b="1" dirty="0">
                <a:solidFill>
                  <a:schemeClr val="tx1"/>
                </a:solidFill>
                <a:highlight>
                  <a:srgbClr val="FFFF00"/>
                </a:highlight>
              </a:rPr>
              <a:t>         </a:t>
            </a:r>
          </a:p>
        </p:txBody>
      </p:sp>
    </p:spTree>
    <p:custDataLst>
      <p:tags r:id="rId1"/>
    </p:custDataLst>
    <p:extLst>
      <p:ext uri="{BB962C8B-B14F-4D97-AF65-F5344CB8AC3E}">
        <p14:creationId xmlns:p14="http://schemas.microsoft.com/office/powerpoint/2010/main" val="555242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Useful websites</a:t>
            </a:r>
          </a:p>
        </p:txBody>
      </p:sp>
      <p:sp>
        <p:nvSpPr>
          <p:cNvPr id="3" name="Content Placeholder 2"/>
          <p:cNvSpPr>
            <a:spLocks noGrp="1"/>
          </p:cNvSpPr>
          <p:nvPr>
            <p:ph idx="1"/>
          </p:nvPr>
        </p:nvSpPr>
        <p:spPr/>
        <p:txBody>
          <a:bodyPr>
            <a:normAutofit/>
          </a:bodyPr>
          <a:lstStyle/>
          <a:p>
            <a:r>
              <a:rPr lang="en-GB" u="sng" dirty="0">
                <a:solidFill>
                  <a:srgbClr val="92D050"/>
                </a:solidFill>
                <a:latin typeface="Comic Sans MS" panose="030F0702030302020204" pitchFamily="66" charset="0"/>
              </a:rPr>
              <a:t>www.letters-and-sounds.com</a:t>
            </a:r>
          </a:p>
          <a:p>
            <a:r>
              <a:rPr lang="en-GB" u="sng" dirty="0">
                <a:solidFill>
                  <a:srgbClr val="92D050"/>
                </a:solidFill>
                <a:latin typeface="Comic Sans MS" panose="030F0702030302020204" pitchFamily="66" charset="0"/>
              </a:rPr>
              <a:t>www.phonicsplay.com</a:t>
            </a:r>
          </a:p>
          <a:p>
            <a:r>
              <a:rPr lang="en-GB" u="sng" dirty="0">
                <a:solidFill>
                  <a:srgbClr val="92D050"/>
                </a:solidFill>
                <a:latin typeface="Comic Sans MS" panose="030F0702030302020204" pitchFamily="66" charset="0"/>
              </a:rPr>
              <a:t>www.mrthorne.com</a:t>
            </a:r>
          </a:p>
          <a:p>
            <a:r>
              <a:rPr lang="en-GB" u="sng" dirty="0">
                <a:solidFill>
                  <a:srgbClr val="92D050"/>
                </a:solidFill>
                <a:latin typeface="Comic Sans MS" panose="030F0702030302020204" pitchFamily="66" charset="0"/>
              </a:rPr>
              <a:t>http://www.bbc.co.uk/bitesize/ks1/literacy/phonics/play/</a:t>
            </a:r>
          </a:p>
          <a:p>
            <a:r>
              <a:rPr lang="en-GB" u="sng" dirty="0">
                <a:solidFill>
                  <a:srgbClr val="92D050"/>
                </a:solidFill>
                <a:latin typeface="Comic Sans MS" panose="030F0702030302020204" pitchFamily="66" charset="0"/>
                <a:hlinkClick r:id="rId3"/>
              </a:rPr>
              <a:t>www.oxfordowls.co.uk</a:t>
            </a:r>
            <a:endParaRPr lang="en-GB" u="sng" dirty="0">
              <a:solidFill>
                <a:srgbClr val="92D050"/>
              </a:solidFill>
              <a:latin typeface="Comic Sans MS" panose="030F0702030302020204" pitchFamily="66" charset="0"/>
            </a:endParaRPr>
          </a:p>
          <a:p>
            <a:r>
              <a:rPr lang="en-GB" u="sng" dirty="0">
                <a:solidFill>
                  <a:srgbClr val="92D050"/>
                </a:solidFill>
                <a:latin typeface="Comic Sans MS" panose="030F0702030302020204" pitchFamily="66" charset="0"/>
                <a:hlinkClick r:id="rId4"/>
              </a:rPr>
              <a:t>http://www.kenttrustweb.org.uk/kentict/content/games/literacy_menu.html</a:t>
            </a:r>
            <a:endParaRPr lang="en-GB" u="sng" dirty="0">
              <a:solidFill>
                <a:srgbClr val="92D050"/>
              </a:solidFill>
              <a:latin typeface="Comic Sans MS" panose="030F0702030302020204" pitchFamily="66" charset="0"/>
            </a:endParaRPr>
          </a:p>
          <a:p>
            <a:r>
              <a:rPr lang="en-GB" u="sng" dirty="0">
                <a:solidFill>
                  <a:srgbClr val="92D050"/>
                </a:solidFill>
                <a:latin typeface="Comic Sans MS" panose="030F0702030302020204" pitchFamily="66" charset="0"/>
                <a:hlinkClick r:id="rId5"/>
              </a:rPr>
              <a:t>http://www.ictgames.com/literacy.html</a:t>
            </a:r>
            <a:endParaRPr lang="en-GB" u="sng" dirty="0">
              <a:solidFill>
                <a:srgbClr val="92D050"/>
              </a:solidFill>
              <a:latin typeface="Comic Sans MS" panose="030F0702030302020204" pitchFamily="66" charset="0"/>
            </a:endParaRPr>
          </a:p>
          <a:p>
            <a:r>
              <a:rPr lang="en-GB" u="sng" dirty="0">
                <a:solidFill>
                  <a:srgbClr val="92D050"/>
                </a:solidFill>
                <a:latin typeface="Comic Sans MS" panose="030F0702030302020204" pitchFamily="66" charset="0"/>
                <a:hlinkClick r:id="rId6"/>
              </a:rPr>
              <a:t>http://www.crickweb.co.uk/ks1literacy.html</a:t>
            </a:r>
            <a:endParaRPr lang="en-GB" u="sng" dirty="0">
              <a:solidFill>
                <a:srgbClr val="92D050"/>
              </a:solidFill>
              <a:latin typeface="Comic Sans MS" panose="030F0702030302020204" pitchFamily="66" charset="0"/>
            </a:endParaRPr>
          </a:p>
          <a:p>
            <a:r>
              <a:rPr lang="en-GB" u="sng" dirty="0">
                <a:solidFill>
                  <a:srgbClr val="92D050"/>
                </a:solidFill>
                <a:latin typeface="Comic Sans MS" panose="030F0702030302020204" pitchFamily="66" charset="0"/>
                <a:hlinkClick r:id="rId7"/>
              </a:rPr>
              <a:t>http://www.starfall.com/n/level-a/learn-to-read/load.htm?f</a:t>
            </a:r>
            <a:endParaRPr lang="en-GB" u="sng" dirty="0">
              <a:solidFill>
                <a:srgbClr val="92D050"/>
              </a:solidFill>
              <a:latin typeface="Comic Sans MS" panose="030F0702030302020204" pitchFamily="66" charset="0"/>
            </a:endParaRPr>
          </a:p>
        </p:txBody>
      </p:sp>
      <p:pic>
        <p:nvPicPr>
          <p:cNvPr id="4" name="Picture 3"/>
          <p:cNvPicPr>
            <a:picLocks noChangeAspect="1"/>
          </p:cNvPicPr>
          <p:nvPr/>
        </p:nvPicPr>
        <p:blipFill>
          <a:blip r:embed="rId8"/>
          <a:stretch>
            <a:fillRect/>
          </a:stretch>
        </p:blipFill>
        <p:spPr>
          <a:xfrm>
            <a:off x="9063842" y="695666"/>
            <a:ext cx="2120626" cy="1669429"/>
          </a:xfrm>
          <a:prstGeom prst="rect">
            <a:avLst/>
          </a:prstGeom>
        </p:spPr>
      </p:pic>
    </p:spTree>
    <p:custDataLst>
      <p:tags r:id="rId1"/>
    </p:custDataLst>
    <p:extLst>
      <p:ext uri="{BB962C8B-B14F-4D97-AF65-F5344CB8AC3E}">
        <p14:creationId xmlns:p14="http://schemas.microsoft.com/office/powerpoint/2010/main" val="317391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Reading at home</a:t>
            </a:r>
          </a:p>
        </p:txBody>
      </p:sp>
      <p:sp>
        <p:nvSpPr>
          <p:cNvPr id="4" name="Rounded Rectangle 3"/>
          <p:cNvSpPr/>
          <p:nvPr/>
        </p:nvSpPr>
        <p:spPr>
          <a:xfrm>
            <a:off x="3573379" y="469231"/>
            <a:ext cx="8157410" cy="3886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Comic Sans MS" panose="030F0702030302020204" pitchFamily="66" charset="0"/>
              </a:rPr>
              <a:t>Make a Regular Time Together</a:t>
            </a:r>
          </a:p>
          <a:p>
            <a:pPr algn="ctr"/>
            <a:endParaRPr lang="en-GB" u="sng"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Find a time of the day that best suits you and your child.  10 minutes a day is ideal.  </a:t>
            </a:r>
          </a:p>
          <a:p>
            <a:pPr algn="ctr"/>
            <a:r>
              <a:rPr lang="en-GB" dirty="0">
                <a:solidFill>
                  <a:schemeClr val="tx1"/>
                </a:solidFill>
                <a:latin typeface="Comic Sans MS" panose="030F0702030302020204" pitchFamily="66" charset="0"/>
              </a:rPr>
              <a:t>Create a ‘special time’ to read together and give them your undivided attention. </a:t>
            </a:r>
          </a:p>
          <a:p>
            <a:pPr algn="ctr"/>
            <a:r>
              <a:rPr lang="en-GB" dirty="0">
                <a:solidFill>
                  <a:schemeClr val="tx1"/>
                </a:solidFill>
                <a:latin typeface="Comic Sans MS" panose="030F0702030302020204" pitchFamily="66" charset="0"/>
              </a:rPr>
              <a:t>Listen with your eyes as well as your ears.</a:t>
            </a:r>
          </a:p>
          <a:p>
            <a:pPr algn="ctr"/>
            <a:r>
              <a:rPr lang="en-GB" dirty="0">
                <a:solidFill>
                  <a:schemeClr val="tx1"/>
                </a:solidFill>
                <a:latin typeface="Comic Sans MS" panose="030F0702030302020204" pitchFamily="66" charset="0"/>
              </a:rPr>
              <a:t>Take it in turns to read parts of a story.</a:t>
            </a:r>
          </a:p>
          <a:p>
            <a:pPr algn="ctr"/>
            <a:r>
              <a:rPr lang="en-GB" dirty="0">
                <a:solidFill>
                  <a:schemeClr val="tx1"/>
                </a:solidFill>
                <a:latin typeface="Comic Sans MS" panose="030F0702030302020204" pitchFamily="66" charset="0"/>
              </a:rPr>
              <a:t>A story at bedtime is an invaluable part of your child’s bedtime routine.</a:t>
            </a:r>
          </a:p>
          <a:p>
            <a:pPr algn="ctr"/>
            <a:r>
              <a:rPr lang="en-GB" dirty="0">
                <a:solidFill>
                  <a:schemeClr val="tx1"/>
                </a:solidFill>
                <a:latin typeface="Comic Sans MS" panose="030F0702030302020204" pitchFamily="66" charset="0"/>
              </a:rPr>
              <a:t>Tell them about a book you enjoyed as a child and read together.</a:t>
            </a:r>
          </a:p>
          <a:p>
            <a:pPr algn="ctr"/>
            <a:r>
              <a:rPr lang="en-GB" dirty="0">
                <a:solidFill>
                  <a:schemeClr val="tx1"/>
                </a:solidFill>
                <a:latin typeface="Comic Sans MS" panose="030F0702030302020204" pitchFamily="66" charset="0"/>
              </a:rPr>
              <a:t>Make up stories together or tell them about things that happened to you when you were younger – remember you don’t always need a book to tell a story!</a:t>
            </a:r>
          </a:p>
        </p:txBody>
      </p:sp>
      <p:sp>
        <p:nvSpPr>
          <p:cNvPr id="5" name="Rounded Rectangle 4"/>
          <p:cNvSpPr/>
          <p:nvPr/>
        </p:nvSpPr>
        <p:spPr>
          <a:xfrm>
            <a:off x="3573379" y="4567988"/>
            <a:ext cx="8157410" cy="174859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Comic Sans MS" panose="030F0702030302020204" pitchFamily="66" charset="0"/>
              </a:rPr>
              <a:t>Find the Right Level</a:t>
            </a:r>
          </a:p>
          <a:p>
            <a:pPr algn="ctr"/>
            <a:endParaRPr lang="en-GB" u="sng"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Every child develops at their own speed so try to be patient.  Let your child choose which book they want to read.  Read harder books to them if they want to hear more complex stories, letting them read the easier bits.  </a:t>
            </a:r>
          </a:p>
        </p:txBody>
      </p:sp>
    </p:spTree>
    <p:custDataLst>
      <p:tags r:id="rId1"/>
    </p:custDataLst>
    <p:extLst>
      <p:ext uri="{BB962C8B-B14F-4D97-AF65-F5344CB8AC3E}">
        <p14:creationId xmlns:p14="http://schemas.microsoft.com/office/powerpoint/2010/main" val="288258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Reading at home</a:t>
            </a:r>
          </a:p>
        </p:txBody>
      </p:sp>
      <p:sp>
        <p:nvSpPr>
          <p:cNvPr id="4" name="Rounded Rectangle 3"/>
          <p:cNvSpPr/>
          <p:nvPr/>
        </p:nvSpPr>
        <p:spPr>
          <a:xfrm>
            <a:off x="3573379" y="469231"/>
            <a:ext cx="8157410" cy="30921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Comic Sans MS" panose="030F0702030302020204" pitchFamily="66" charset="0"/>
              </a:rPr>
              <a:t>Strike a Balance Between Perfection and Correction</a:t>
            </a:r>
          </a:p>
          <a:p>
            <a:pPr algn="ctr"/>
            <a:endParaRPr lang="en-GB" u="sng"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As your child begins to grow in confidence they’re still bound to make mistakes.  Get into the habit of praising them for all the words they get right – don’t just focus on the ones they are struggling with.  </a:t>
            </a:r>
          </a:p>
          <a:p>
            <a:pPr algn="ctr"/>
            <a:r>
              <a:rPr lang="en-GB" dirty="0">
                <a:solidFill>
                  <a:schemeClr val="tx1"/>
                </a:solidFill>
                <a:latin typeface="Comic Sans MS" panose="030F0702030302020204" pitchFamily="66" charset="0"/>
              </a:rPr>
              <a:t>Don’t jump in too soon – give them time to process and think for themselves.</a:t>
            </a:r>
          </a:p>
          <a:p>
            <a:pPr algn="ctr"/>
            <a:r>
              <a:rPr lang="en-GB" dirty="0">
                <a:solidFill>
                  <a:schemeClr val="tx1"/>
                </a:solidFill>
                <a:latin typeface="Comic Sans MS" panose="030F0702030302020204" pitchFamily="66" charset="0"/>
              </a:rPr>
              <a:t>Make a note of any words your child really struggles with and put them on the fridge.</a:t>
            </a:r>
          </a:p>
        </p:txBody>
      </p:sp>
      <p:sp>
        <p:nvSpPr>
          <p:cNvPr id="5" name="Rounded Rectangle 4"/>
          <p:cNvSpPr/>
          <p:nvPr/>
        </p:nvSpPr>
        <p:spPr>
          <a:xfrm>
            <a:off x="3573379" y="3777916"/>
            <a:ext cx="8157410" cy="25386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Comic Sans MS" panose="030F0702030302020204" pitchFamily="66" charset="0"/>
              </a:rPr>
              <a:t>Talk About What You’ve Read</a:t>
            </a:r>
          </a:p>
          <a:p>
            <a:pPr algn="ctr"/>
            <a:endParaRPr lang="en-GB" u="sng"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Doing this helps to boost your child’s imagination.</a:t>
            </a:r>
          </a:p>
          <a:p>
            <a:pPr algn="ctr"/>
            <a:r>
              <a:rPr lang="en-GB" dirty="0">
                <a:solidFill>
                  <a:schemeClr val="tx1"/>
                </a:solidFill>
                <a:latin typeface="Comic Sans MS" panose="030F0702030302020204" pitchFamily="66" charset="0"/>
              </a:rPr>
              <a:t>Discuss new words.  Do they know what they mean?</a:t>
            </a:r>
          </a:p>
          <a:p>
            <a:pPr algn="ctr"/>
            <a:r>
              <a:rPr lang="en-GB" dirty="0">
                <a:solidFill>
                  <a:schemeClr val="tx1"/>
                </a:solidFill>
                <a:latin typeface="Comic Sans MS" panose="030F0702030302020204" pitchFamily="66" charset="0"/>
              </a:rPr>
              <a:t>Challenge your child to think of questions they can ask you to test if you’ve been listening.</a:t>
            </a:r>
          </a:p>
          <a:p>
            <a:pPr algn="ctr"/>
            <a:r>
              <a:rPr lang="en-GB" dirty="0">
                <a:solidFill>
                  <a:schemeClr val="tx1"/>
                </a:solidFill>
                <a:latin typeface="Comic Sans MS" panose="030F0702030302020204" pitchFamily="66" charset="0"/>
              </a:rPr>
              <a:t>As your child becomes a more fluent reader focus more on comprehension (3-5 questions after each read).</a:t>
            </a:r>
          </a:p>
        </p:txBody>
      </p:sp>
    </p:spTree>
    <p:custDataLst>
      <p:tags r:id="rId1"/>
    </p:custDataLst>
    <p:extLst>
      <p:ext uri="{BB962C8B-B14F-4D97-AF65-F5344CB8AC3E}">
        <p14:creationId xmlns:p14="http://schemas.microsoft.com/office/powerpoint/2010/main" val="391896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Routines  </a:t>
            </a:r>
          </a:p>
        </p:txBody>
      </p:sp>
      <p:sp>
        <p:nvSpPr>
          <p:cNvPr id="3" name="Content Placeholder 2"/>
          <p:cNvSpPr>
            <a:spLocks noGrp="1"/>
          </p:cNvSpPr>
          <p:nvPr>
            <p:ph idx="1"/>
          </p:nvPr>
        </p:nvSpPr>
        <p:spPr/>
        <p:txBody>
          <a:bodyPr/>
          <a:lstStyle/>
          <a:p>
            <a:endParaRPr lang="en-GB" dirty="0"/>
          </a:p>
        </p:txBody>
      </p:sp>
      <p:grpSp>
        <p:nvGrpSpPr>
          <p:cNvPr id="4" name="Group 3"/>
          <p:cNvGrpSpPr/>
          <p:nvPr/>
        </p:nvGrpSpPr>
        <p:grpSpPr>
          <a:xfrm>
            <a:off x="3950675" y="813715"/>
            <a:ext cx="7306938" cy="5043440"/>
            <a:chOff x="0" y="0"/>
            <a:chExt cx="5380637" cy="717437"/>
          </a:xfrm>
        </p:grpSpPr>
        <p:sp>
          <p:nvSpPr>
            <p:cNvPr id="5" name="Rounded Rectangle 4"/>
            <p:cNvSpPr/>
            <p:nvPr/>
          </p:nvSpPr>
          <p:spPr>
            <a:xfrm>
              <a:off x="0" y="0"/>
              <a:ext cx="5380637" cy="7174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5022" y="58185"/>
              <a:ext cx="5310593" cy="6475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u="sng" kern="1200" dirty="0">
                  <a:latin typeface="Comic Sans MS" panose="030F0702030302020204" pitchFamily="66" charset="0"/>
                </a:rPr>
                <a:t>PE: </a:t>
              </a:r>
            </a:p>
            <a:p>
              <a:pPr lvl="0" algn="ctr" defTabSz="711200" rtl="0">
                <a:lnSpc>
                  <a:spcPct val="90000"/>
                </a:lnSpc>
                <a:spcBef>
                  <a:spcPct val="0"/>
                </a:spcBef>
                <a:spcAft>
                  <a:spcPct val="35000"/>
                </a:spcAft>
              </a:pPr>
              <a:r>
                <a:rPr lang="en-GB" sz="1600" kern="1200" dirty="0">
                  <a:latin typeface="Comic Sans MS" panose="030F0702030302020204" pitchFamily="66" charset="0"/>
                </a:rPr>
                <a:t>PE is on a Wednesday morning taught by Mrs Oakes – They will have a 2</a:t>
              </a:r>
              <a:r>
                <a:rPr lang="en-GB" sz="1600" kern="1200" baseline="30000" dirty="0">
                  <a:latin typeface="Comic Sans MS" panose="030F0702030302020204" pitchFamily="66" charset="0"/>
                </a:rPr>
                <a:t>nd</a:t>
              </a:r>
              <a:r>
                <a:rPr lang="en-GB" sz="1600" kern="1200" dirty="0">
                  <a:latin typeface="Comic Sans MS" panose="030F0702030302020204" pitchFamily="66" charset="0"/>
                </a:rPr>
                <a:t> session of PE in the afternoon with their class teacher. </a:t>
              </a:r>
            </a:p>
            <a:p>
              <a:pPr lvl="0" algn="ctr" defTabSz="711200" rtl="0">
                <a:lnSpc>
                  <a:spcPct val="90000"/>
                </a:lnSpc>
                <a:spcBef>
                  <a:spcPct val="0"/>
                </a:spcBef>
                <a:spcAft>
                  <a:spcPct val="35000"/>
                </a:spcAft>
              </a:pPr>
              <a:endParaRPr lang="en-GB" sz="900" dirty="0">
                <a:latin typeface="Comic Sans MS" panose="030F0702030302020204" pitchFamily="66" charset="0"/>
              </a:endParaRPr>
            </a:p>
            <a:p>
              <a:pPr lvl="0" algn="ctr" defTabSz="711200" rtl="0">
                <a:lnSpc>
                  <a:spcPct val="90000"/>
                </a:lnSpc>
                <a:spcBef>
                  <a:spcPct val="0"/>
                </a:spcBef>
                <a:spcAft>
                  <a:spcPct val="35000"/>
                </a:spcAft>
              </a:pPr>
              <a:r>
                <a:rPr lang="en-GB" sz="1600" kern="1200" dirty="0">
                  <a:latin typeface="Comic Sans MS" panose="030F0702030302020204" pitchFamily="66" charset="0"/>
                </a:rPr>
                <a:t>Every Weds can they come to school dressed in a black or navy blue tracksuit with a white top and trainers. </a:t>
              </a:r>
            </a:p>
            <a:p>
              <a:pPr lvl="0" algn="ctr" defTabSz="711200" rtl="0">
                <a:lnSpc>
                  <a:spcPct val="90000"/>
                </a:lnSpc>
                <a:spcBef>
                  <a:spcPct val="0"/>
                </a:spcBef>
                <a:spcAft>
                  <a:spcPct val="35000"/>
                </a:spcAft>
              </a:pPr>
              <a:endParaRPr lang="en-GB" sz="800" dirty="0">
                <a:latin typeface="Comic Sans MS" panose="030F0702030302020204" pitchFamily="66" charset="0"/>
              </a:endParaRPr>
            </a:p>
            <a:p>
              <a:pPr lvl="0" algn="ctr" defTabSz="711200" rtl="0">
                <a:lnSpc>
                  <a:spcPct val="90000"/>
                </a:lnSpc>
                <a:spcBef>
                  <a:spcPct val="0"/>
                </a:spcBef>
                <a:spcAft>
                  <a:spcPct val="35000"/>
                </a:spcAft>
              </a:pPr>
              <a:r>
                <a:rPr lang="en-GB" sz="1600" kern="1200" dirty="0">
                  <a:latin typeface="Comic Sans MS" panose="030F0702030302020204" pitchFamily="66" charset="0"/>
                </a:rPr>
                <a:t>They will need pumps or trainers in school for the golden mile.</a:t>
              </a:r>
            </a:p>
            <a:p>
              <a:pPr lvl="0" algn="ctr" defTabSz="711200" rtl="0">
                <a:lnSpc>
                  <a:spcPct val="90000"/>
                </a:lnSpc>
                <a:spcBef>
                  <a:spcPct val="0"/>
                </a:spcBef>
                <a:spcAft>
                  <a:spcPct val="35000"/>
                </a:spcAft>
              </a:pPr>
              <a:endParaRPr lang="en-GB" sz="1600" dirty="0">
                <a:latin typeface="Comic Sans MS" panose="030F0702030302020204" pitchFamily="66" charset="0"/>
              </a:endParaRPr>
            </a:p>
            <a:p>
              <a:pPr lvl="0" algn="ctr" defTabSz="711200" rtl="0">
                <a:lnSpc>
                  <a:spcPct val="90000"/>
                </a:lnSpc>
                <a:spcBef>
                  <a:spcPct val="0"/>
                </a:spcBef>
                <a:spcAft>
                  <a:spcPct val="35000"/>
                </a:spcAft>
              </a:pPr>
              <a:r>
                <a:rPr lang="en-GB" sz="1600" u="sng" kern="1200" dirty="0">
                  <a:latin typeface="Comic Sans MS" panose="030F0702030302020204" pitchFamily="66" charset="0"/>
                </a:rPr>
                <a:t>Homework: </a:t>
              </a:r>
            </a:p>
            <a:p>
              <a:pPr lvl="0" algn="ctr" defTabSz="711200" rtl="0">
                <a:lnSpc>
                  <a:spcPct val="90000"/>
                </a:lnSpc>
                <a:spcBef>
                  <a:spcPct val="0"/>
                </a:spcBef>
                <a:spcAft>
                  <a:spcPct val="35000"/>
                </a:spcAft>
              </a:pPr>
              <a:r>
                <a:rPr lang="en-GB" sz="1600" dirty="0">
                  <a:latin typeface="Comic Sans MS" panose="030F0702030302020204" pitchFamily="66" charset="0"/>
                </a:rPr>
                <a:t>Statutory words</a:t>
              </a:r>
              <a:r>
                <a:rPr lang="en-GB" sz="1600" kern="1200" dirty="0">
                  <a:latin typeface="Comic Sans MS" panose="030F0702030302020204" pitchFamily="66" charset="0"/>
                </a:rPr>
                <a:t> for their half termly test – this is 10 words the children must learn how to spell, spell within sentences and read! </a:t>
              </a:r>
            </a:p>
            <a:p>
              <a:pPr lvl="0" algn="ctr" defTabSz="711200" rtl="0">
                <a:lnSpc>
                  <a:spcPct val="90000"/>
                </a:lnSpc>
                <a:spcBef>
                  <a:spcPct val="0"/>
                </a:spcBef>
                <a:spcAft>
                  <a:spcPct val="35000"/>
                </a:spcAft>
              </a:pPr>
              <a:endParaRPr lang="en-GB" sz="800" kern="1200" dirty="0">
                <a:latin typeface="Comic Sans MS" panose="030F0702030302020204" pitchFamily="66" charset="0"/>
              </a:endParaRPr>
            </a:p>
            <a:p>
              <a:pPr lvl="0" algn="ctr" defTabSz="711200" rtl="0">
                <a:lnSpc>
                  <a:spcPct val="90000"/>
                </a:lnSpc>
                <a:spcBef>
                  <a:spcPct val="0"/>
                </a:spcBef>
                <a:spcAft>
                  <a:spcPct val="35000"/>
                </a:spcAft>
              </a:pPr>
              <a:r>
                <a:rPr lang="en-GB" sz="1600" kern="1200" dirty="0">
                  <a:latin typeface="Comic Sans MS" panose="030F0702030302020204" pitchFamily="66" charset="0"/>
                </a:rPr>
                <a:t>(Y2s - You can still revisit 100 HFWs and Year 1 words) (Y1s – You can still revisit the 100 HFWs)</a:t>
              </a:r>
            </a:p>
            <a:p>
              <a:pPr lvl="0" algn="ctr" defTabSz="711200" rtl="0">
                <a:lnSpc>
                  <a:spcPct val="90000"/>
                </a:lnSpc>
                <a:spcBef>
                  <a:spcPct val="0"/>
                </a:spcBef>
                <a:spcAft>
                  <a:spcPct val="35000"/>
                </a:spcAft>
              </a:pPr>
              <a:endParaRPr lang="en-GB" sz="800" kern="1200" dirty="0">
                <a:latin typeface="Comic Sans MS" panose="030F0702030302020204" pitchFamily="66" charset="0"/>
              </a:endParaRPr>
            </a:p>
            <a:p>
              <a:pPr lvl="0" algn="ctr" defTabSz="711200" rtl="0">
                <a:lnSpc>
                  <a:spcPct val="90000"/>
                </a:lnSpc>
                <a:spcBef>
                  <a:spcPct val="0"/>
                </a:spcBef>
                <a:spcAft>
                  <a:spcPct val="35000"/>
                </a:spcAft>
              </a:pPr>
              <a:r>
                <a:rPr lang="en-GB" sz="1600" kern="1200" dirty="0">
                  <a:latin typeface="Comic Sans MS" panose="030F0702030302020204" pitchFamily="66" charset="0"/>
                </a:rPr>
                <a:t> Times tables to be tested  weekly – a letter to follow.  (Y1s will start </a:t>
              </a:r>
              <a:r>
                <a:rPr lang="en-GB" sz="1600" dirty="0">
                  <a:latin typeface="Comic Sans MS" panose="030F0702030302020204" pitchFamily="66" charset="0"/>
                </a:rPr>
                <a:t>times tables in the summer term)</a:t>
              </a:r>
              <a:endParaRPr lang="en-GB" sz="1600" kern="1200" dirty="0">
                <a:latin typeface="Comic Sans MS" panose="030F0702030302020204" pitchFamily="66" charset="0"/>
              </a:endParaRPr>
            </a:p>
            <a:p>
              <a:pPr lvl="0" algn="ctr" defTabSz="711200" rtl="0">
                <a:lnSpc>
                  <a:spcPct val="90000"/>
                </a:lnSpc>
                <a:spcBef>
                  <a:spcPct val="0"/>
                </a:spcBef>
                <a:spcAft>
                  <a:spcPct val="35000"/>
                </a:spcAft>
              </a:pPr>
              <a:endParaRPr lang="en-GB" sz="1600" dirty="0">
                <a:latin typeface="Comic Sans MS" panose="030F0702030302020204" pitchFamily="66" charset="0"/>
              </a:endParaRPr>
            </a:p>
            <a:p>
              <a:pPr lvl="0" algn="ctr" defTabSz="711200" rtl="0">
                <a:lnSpc>
                  <a:spcPct val="90000"/>
                </a:lnSpc>
                <a:spcBef>
                  <a:spcPct val="0"/>
                </a:spcBef>
                <a:spcAft>
                  <a:spcPct val="35000"/>
                </a:spcAft>
              </a:pPr>
              <a:endParaRPr lang="en-GB" sz="1600" kern="1200" dirty="0">
                <a:latin typeface="Comic Sans MS" panose="030F0702030302020204" pitchFamily="66" charset="0"/>
              </a:endParaRPr>
            </a:p>
          </p:txBody>
        </p:sp>
      </p:grpSp>
    </p:spTree>
    <p:custDataLst>
      <p:tags r:id="rId1"/>
    </p:custDataLst>
    <p:extLst>
      <p:ext uri="{BB962C8B-B14F-4D97-AF65-F5344CB8AC3E}">
        <p14:creationId xmlns:p14="http://schemas.microsoft.com/office/powerpoint/2010/main" val="332858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Reading at home</a:t>
            </a:r>
          </a:p>
        </p:txBody>
      </p:sp>
      <p:sp>
        <p:nvSpPr>
          <p:cNvPr id="4" name="Rounded Rectangle 3"/>
          <p:cNvSpPr/>
          <p:nvPr/>
        </p:nvSpPr>
        <p:spPr>
          <a:xfrm>
            <a:off x="3573379" y="469231"/>
            <a:ext cx="8157410" cy="309211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Comic Sans MS" panose="030F0702030302020204" pitchFamily="66" charset="0"/>
              </a:rPr>
              <a:t>Enjoy Reading Everything, Everywhere</a:t>
            </a:r>
          </a:p>
          <a:p>
            <a:pPr algn="ctr"/>
            <a:endParaRPr lang="en-GB" u="sng"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Read everywhere!  Carry a book or comic when out and about.</a:t>
            </a:r>
          </a:p>
          <a:p>
            <a:pPr algn="ctr"/>
            <a:r>
              <a:rPr lang="en-GB" dirty="0">
                <a:solidFill>
                  <a:schemeClr val="tx1"/>
                </a:solidFill>
                <a:latin typeface="Comic Sans MS" panose="030F0702030302020204" pitchFamily="66" charset="0"/>
              </a:rPr>
              <a:t>Encourage them to read traffic signs, adverts, cereal packets and DVD covers.</a:t>
            </a:r>
          </a:p>
          <a:p>
            <a:pPr algn="ctr"/>
            <a:r>
              <a:rPr lang="en-GB" dirty="0">
                <a:solidFill>
                  <a:schemeClr val="tx1"/>
                </a:solidFill>
                <a:latin typeface="Comic Sans MS" panose="030F0702030302020204" pitchFamily="66" charset="0"/>
              </a:rPr>
              <a:t>Join your local library.</a:t>
            </a:r>
          </a:p>
          <a:p>
            <a:pPr algn="ctr"/>
            <a:r>
              <a:rPr lang="en-GB" dirty="0">
                <a:solidFill>
                  <a:schemeClr val="tx1"/>
                </a:solidFill>
                <a:latin typeface="Comic Sans MS" panose="030F0702030302020204" pitchFamily="66" charset="0"/>
              </a:rPr>
              <a:t>Let them see you reading.</a:t>
            </a:r>
          </a:p>
        </p:txBody>
      </p:sp>
      <p:sp>
        <p:nvSpPr>
          <p:cNvPr id="5" name="Rounded Rectangle 4"/>
          <p:cNvSpPr/>
          <p:nvPr/>
        </p:nvSpPr>
        <p:spPr>
          <a:xfrm>
            <a:off x="3573379" y="3777916"/>
            <a:ext cx="8157410" cy="253866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Comic Sans MS" panose="030F0702030302020204" pitchFamily="66" charset="0"/>
              </a:rPr>
              <a:t>Have Fun!</a:t>
            </a:r>
          </a:p>
          <a:p>
            <a:pPr algn="ctr"/>
            <a:endParaRPr lang="en-GB" u="sng"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Read adventure stories in the dark or under the covers with a torch.</a:t>
            </a:r>
          </a:p>
          <a:p>
            <a:pPr algn="ctr"/>
            <a:r>
              <a:rPr lang="en-GB" dirty="0">
                <a:solidFill>
                  <a:schemeClr val="tx1"/>
                </a:solidFill>
                <a:latin typeface="Comic Sans MS" panose="030F0702030302020204" pitchFamily="66" charset="0"/>
              </a:rPr>
              <a:t>Use funny accents when reading.</a:t>
            </a:r>
          </a:p>
          <a:p>
            <a:pPr algn="ctr"/>
            <a:r>
              <a:rPr lang="en-GB" dirty="0">
                <a:solidFill>
                  <a:schemeClr val="tx1"/>
                </a:solidFill>
                <a:latin typeface="Comic Sans MS" panose="030F0702030302020204" pitchFamily="66" charset="0"/>
              </a:rPr>
              <a:t>Share the character parts so you take it in turns to read.</a:t>
            </a:r>
          </a:p>
          <a:p>
            <a:pPr algn="ctr"/>
            <a:r>
              <a:rPr lang="en-GB" dirty="0">
                <a:solidFill>
                  <a:schemeClr val="tx1"/>
                </a:solidFill>
                <a:latin typeface="Comic Sans MS" panose="030F0702030302020204" pitchFamily="66" charset="0"/>
              </a:rPr>
              <a:t>Act out stories with their toys or puppets.</a:t>
            </a:r>
          </a:p>
          <a:p>
            <a:pPr algn="ctr"/>
            <a:r>
              <a:rPr lang="en-GB" dirty="0">
                <a:solidFill>
                  <a:schemeClr val="tx1"/>
                </a:solidFill>
                <a:latin typeface="Comic Sans MS" panose="030F0702030302020204" pitchFamily="66" charset="0"/>
              </a:rPr>
              <a:t>Make up a treasure hunt around your home with a clue in every room for your child to find and read.</a:t>
            </a:r>
          </a:p>
        </p:txBody>
      </p:sp>
    </p:spTree>
    <p:custDataLst>
      <p:tags r:id="rId1"/>
    </p:custDataLst>
    <p:extLst>
      <p:ext uri="{BB962C8B-B14F-4D97-AF65-F5344CB8AC3E}">
        <p14:creationId xmlns:p14="http://schemas.microsoft.com/office/powerpoint/2010/main" val="394239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Reading at home</a:t>
            </a:r>
          </a:p>
        </p:txBody>
      </p:sp>
      <p:sp>
        <p:nvSpPr>
          <p:cNvPr id="4" name="Rounded Rectangle 3"/>
          <p:cNvSpPr/>
          <p:nvPr/>
        </p:nvSpPr>
        <p:spPr>
          <a:xfrm>
            <a:off x="3573379" y="1123837"/>
            <a:ext cx="8157410" cy="42181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chemeClr val="tx1"/>
                </a:solidFill>
                <a:latin typeface="Comic Sans MS" panose="030F0702030302020204" pitchFamily="66" charset="0"/>
              </a:rPr>
              <a:t>If Your Child Gets Stuck</a:t>
            </a:r>
          </a:p>
          <a:p>
            <a:pPr algn="ctr"/>
            <a:endParaRPr lang="en-GB" u="sng" dirty="0">
              <a:solidFill>
                <a:schemeClr val="tx1"/>
              </a:solidFill>
              <a:latin typeface="Comic Sans MS" panose="030F0702030302020204" pitchFamily="66" charset="0"/>
            </a:endParaRPr>
          </a:p>
          <a:p>
            <a:r>
              <a:rPr lang="en-GB" dirty="0">
                <a:solidFill>
                  <a:schemeClr val="tx1"/>
                </a:solidFill>
                <a:latin typeface="Comic Sans MS" panose="030F0702030302020204" pitchFamily="66" charset="0"/>
              </a:rPr>
              <a:t>Try to encourage your child to use these strategies:</a:t>
            </a:r>
          </a:p>
          <a:p>
            <a:pPr marL="285750" indent="-285750">
              <a:buFont typeface="Courier New" panose="02070309020205020404" pitchFamily="49" charset="0"/>
              <a:buChar char="o"/>
            </a:pPr>
            <a:r>
              <a:rPr lang="en-GB" dirty="0">
                <a:solidFill>
                  <a:schemeClr val="tx1"/>
                </a:solidFill>
                <a:latin typeface="Comic Sans MS" panose="030F0702030302020204" pitchFamily="66" charset="0"/>
              </a:rPr>
              <a:t>Carry on past the word.  Think about what word would make sense in the story or sentence.</a:t>
            </a:r>
          </a:p>
          <a:p>
            <a:pPr marL="285750" indent="-285750">
              <a:buFont typeface="Courier New" panose="02070309020205020404" pitchFamily="49" charset="0"/>
              <a:buChar char="o"/>
            </a:pPr>
            <a:r>
              <a:rPr lang="en-GB" dirty="0">
                <a:solidFill>
                  <a:schemeClr val="tx1"/>
                </a:solidFill>
                <a:latin typeface="Comic Sans MS" panose="030F0702030302020204" pitchFamily="66" charset="0"/>
              </a:rPr>
              <a:t>Sound the word out.</a:t>
            </a:r>
          </a:p>
          <a:p>
            <a:pPr marL="285750" indent="-285750">
              <a:buFont typeface="Courier New" panose="02070309020205020404" pitchFamily="49" charset="0"/>
              <a:buChar char="o"/>
            </a:pPr>
            <a:r>
              <a:rPr lang="en-GB" dirty="0">
                <a:solidFill>
                  <a:schemeClr val="tx1"/>
                </a:solidFill>
                <a:latin typeface="Comic Sans MS" panose="030F0702030302020204" pitchFamily="66" charset="0"/>
              </a:rPr>
              <a:t>Can you think of a word that looks similar?</a:t>
            </a:r>
          </a:p>
          <a:p>
            <a:pPr marL="285750" indent="-285750">
              <a:buFont typeface="Courier New" panose="02070309020205020404" pitchFamily="49" charset="0"/>
              <a:buChar char="o"/>
            </a:pPr>
            <a:r>
              <a:rPr lang="en-GB" dirty="0">
                <a:solidFill>
                  <a:schemeClr val="tx1"/>
                </a:solidFill>
                <a:latin typeface="Comic Sans MS" panose="030F0702030302020204" pitchFamily="66" charset="0"/>
              </a:rPr>
              <a:t>Look for parts of the word that are familiar.</a:t>
            </a:r>
          </a:p>
          <a:p>
            <a:pPr marL="285750" indent="-285750">
              <a:buFont typeface="Courier New" panose="02070309020205020404" pitchFamily="49" charset="0"/>
              <a:buChar char="o"/>
            </a:pPr>
            <a:r>
              <a:rPr lang="en-GB" dirty="0">
                <a:solidFill>
                  <a:schemeClr val="tx1"/>
                </a:solidFill>
                <a:latin typeface="Comic Sans MS" panose="030F0702030302020204" pitchFamily="66" charset="0"/>
              </a:rPr>
              <a:t>Check the pictures for clues.</a:t>
            </a:r>
          </a:p>
          <a:p>
            <a:pPr marL="285750" indent="-285750">
              <a:buFont typeface="Courier New" panose="02070309020205020404" pitchFamily="49" charset="0"/>
              <a:buChar char="o"/>
            </a:pPr>
            <a:r>
              <a:rPr lang="en-GB" dirty="0">
                <a:solidFill>
                  <a:schemeClr val="tx1"/>
                </a:solidFill>
                <a:latin typeface="Comic Sans MS" panose="030F0702030302020204" pitchFamily="66" charset="0"/>
              </a:rPr>
              <a:t>Go back and read again.</a:t>
            </a:r>
          </a:p>
          <a:p>
            <a:pPr marL="285750" indent="-285750">
              <a:buFont typeface="Courier New" panose="02070309020205020404" pitchFamily="49" charset="0"/>
              <a:buChar char="o"/>
            </a:pPr>
            <a:r>
              <a:rPr lang="en-GB" dirty="0">
                <a:solidFill>
                  <a:schemeClr val="tx1"/>
                </a:solidFill>
                <a:latin typeface="Comic Sans MS" panose="030F0702030302020204" pitchFamily="66" charset="0"/>
              </a:rPr>
              <a:t>Ask for help.</a:t>
            </a:r>
          </a:p>
          <a:p>
            <a:pPr marL="285750" indent="-285750">
              <a:buFont typeface="Courier New" panose="02070309020205020404" pitchFamily="49" charset="0"/>
              <a:buChar char="o"/>
            </a:pPr>
            <a:endParaRPr lang="en-GB" dirty="0">
              <a:solidFill>
                <a:schemeClr val="tx1"/>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7098632" y="5512331"/>
            <a:ext cx="1678655" cy="1117069"/>
          </a:xfrm>
          <a:prstGeom prst="rect">
            <a:avLst/>
          </a:prstGeom>
        </p:spPr>
      </p:pic>
    </p:spTree>
    <p:custDataLst>
      <p:tags r:id="rId1"/>
    </p:custDataLst>
    <p:extLst>
      <p:ext uri="{BB962C8B-B14F-4D97-AF65-F5344CB8AC3E}">
        <p14:creationId xmlns:p14="http://schemas.microsoft.com/office/powerpoint/2010/main" val="1336338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latin typeface="Comic Sans MS" panose="030F0702030302020204" pitchFamily="66" charset="0"/>
              </a:rPr>
              <a:t>Remember</a:t>
            </a:r>
          </a:p>
        </p:txBody>
      </p:sp>
      <p:sp>
        <p:nvSpPr>
          <p:cNvPr id="4" name="Rounded Rectangle 3"/>
          <p:cNvSpPr/>
          <p:nvPr/>
        </p:nvSpPr>
        <p:spPr>
          <a:xfrm>
            <a:off x="3573379" y="228600"/>
            <a:ext cx="8157410" cy="631657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Create a calm environment</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Look positive</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Sound positive</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Sit next to the reader so that you can read exactly what they are reading.</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Talk about the book before, during and after they read it.  </a:t>
            </a:r>
          </a:p>
          <a:p>
            <a:pPr algn="ctr"/>
            <a:r>
              <a:rPr lang="en-GB" dirty="0">
                <a:solidFill>
                  <a:schemeClr val="tx1"/>
                </a:solidFill>
                <a:latin typeface="Comic Sans MS" panose="030F0702030302020204" pitchFamily="66" charset="0"/>
              </a:rPr>
              <a:t> </a:t>
            </a:r>
          </a:p>
          <a:p>
            <a:pPr algn="ctr"/>
            <a:r>
              <a:rPr lang="en-GB" dirty="0">
                <a:solidFill>
                  <a:schemeClr val="tx1"/>
                </a:solidFill>
                <a:latin typeface="Comic Sans MS" panose="030F0702030302020204" pitchFamily="66" charset="0"/>
              </a:rPr>
              <a:t>Be a good role model  Handle books carefully ~  Let your child see you reading for pleasure.</a:t>
            </a:r>
          </a:p>
          <a:p>
            <a:pPr algn="ctr"/>
            <a:r>
              <a:rPr lang="en-GB" dirty="0">
                <a:solidFill>
                  <a:schemeClr val="tx1"/>
                </a:solidFill>
                <a:latin typeface="Comic Sans MS" panose="030F0702030302020204" pitchFamily="66" charset="0"/>
              </a:rPr>
              <a:t> </a:t>
            </a:r>
          </a:p>
          <a:p>
            <a:pPr algn="ctr"/>
            <a:r>
              <a:rPr lang="en-GB" dirty="0">
                <a:solidFill>
                  <a:schemeClr val="tx1"/>
                </a:solidFill>
                <a:latin typeface="Comic Sans MS" panose="030F0702030302020204" pitchFamily="66" charset="0"/>
              </a:rPr>
              <a:t>Praise ~ well done,  I like how you sound that out, good expression.</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Pause ~ don’t just offer an answer, let them think about it for a while.</a:t>
            </a:r>
          </a:p>
          <a:p>
            <a:pPr algn="ctr"/>
            <a:endParaRPr lang="en-GB" dirty="0">
              <a:solidFill>
                <a:schemeClr val="tx1"/>
              </a:solidFill>
              <a:latin typeface="Comic Sans MS" panose="030F0702030302020204" pitchFamily="66" charset="0"/>
            </a:endParaRPr>
          </a:p>
          <a:p>
            <a:pPr algn="ctr"/>
            <a:r>
              <a:rPr lang="en-GB" dirty="0">
                <a:solidFill>
                  <a:schemeClr val="tx1"/>
                </a:solidFill>
                <a:latin typeface="Comic Sans MS" panose="030F0702030302020204" pitchFamily="66" charset="0"/>
              </a:rPr>
              <a:t>Prompt ~ encourage your child to use one of the strategies</a:t>
            </a:r>
          </a:p>
          <a:p>
            <a:pPr algn="ctr"/>
            <a:endParaRPr lang="en-GB" dirty="0">
              <a:solidFill>
                <a:schemeClr val="tx1"/>
              </a:solidFill>
              <a:latin typeface="Comic Sans MS" panose="030F0702030302020204" pitchFamily="66" charset="0"/>
            </a:endParaRPr>
          </a:p>
          <a:p>
            <a:pPr algn="ctr"/>
            <a:r>
              <a:rPr lang="en-GB" b="1" dirty="0">
                <a:solidFill>
                  <a:schemeClr val="tx1"/>
                </a:solidFill>
                <a:latin typeface="Comic Sans MS" panose="030F0702030302020204" pitchFamily="66" charset="0"/>
              </a:rPr>
              <a:t>YOU ARE DOING A GREAT JOB!</a:t>
            </a:r>
          </a:p>
        </p:txBody>
      </p:sp>
    </p:spTree>
    <p:custDataLst>
      <p:tags r:id="rId1"/>
    </p:custDataLst>
    <p:extLst>
      <p:ext uri="{BB962C8B-B14F-4D97-AF65-F5344CB8AC3E}">
        <p14:creationId xmlns:p14="http://schemas.microsoft.com/office/powerpoint/2010/main" val="246800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6E9-BCF8-40EC-8A99-56BB32B4FBA5}"/>
              </a:ext>
            </a:extLst>
          </p:cNvPr>
          <p:cNvSpPr>
            <a:spLocks noGrp="1"/>
          </p:cNvSpPr>
          <p:nvPr>
            <p:ph type="title"/>
          </p:nvPr>
        </p:nvSpPr>
        <p:spPr>
          <a:xfrm>
            <a:off x="3869268" y="1123836"/>
            <a:ext cx="6944294" cy="4601183"/>
          </a:xfrm>
        </p:spPr>
        <p:txBody>
          <a:bodyPr>
            <a:normAutofit/>
          </a:bodyPr>
          <a:lstStyle/>
          <a:p>
            <a:r>
              <a:rPr lang="en-GB" sz="6000" dirty="0"/>
              <a:t>Any Questions? </a:t>
            </a:r>
          </a:p>
        </p:txBody>
      </p:sp>
      <p:sp>
        <p:nvSpPr>
          <p:cNvPr id="3" name="Content Placeholder 2">
            <a:extLst>
              <a:ext uri="{FF2B5EF4-FFF2-40B4-BE49-F238E27FC236}">
                <a16:creationId xmlns:a16="http://schemas.microsoft.com/office/drawing/2014/main" id="{473F13FE-F715-43B2-8BA3-F9EC00A08A2D}"/>
              </a:ext>
            </a:extLst>
          </p:cNvPr>
          <p:cNvSpPr>
            <a:spLocks noGrp="1"/>
          </p:cNvSpPr>
          <p:nvPr>
            <p:ph idx="1"/>
          </p:nvPr>
        </p:nvSpPr>
        <p:spPr/>
        <p:txBody>
          <a:bodyPr>
            <a:normAutofit/>
          </a:bodyPr>
          <a:lstStyle/>
          <a:p>
            <a:pPr algn="ctr"/>
            <a:r>
              <a:rPr lang="en-GB" sz="3200" dirty="0">
                <a:latin typeface="Comic Sans MS" panose="030F0702030302020204" pitchFamily="66" charset="0"/>
              </a:rPr>
              <a:t>Thank you for coming and listening.</a:t>
            </a:r>
          </a:p>
          <a:p>
            <a:pPr algn="ctr"/>
            <a:r>
              <a:rPr lang="en-GB" sz="3200" dirty="0">
                <a:latin typeface="Comic Sans MS" panose="030F0702030302020204" pitchFamily="66" charset="0"/>
              </a:rPr>
              <a:t> The </a:t>
            </a:r>
            <a:r>
              <a:rPr lang="en-GB" sz="3200" dirty="0" err="1">
                <a:latin typeface="Comic Sans MS" panose="030F0702030302020204" pitchFamily="66" charset="0"/>
              </a:rPr>
              <a:t>powerpoint</a:t>
            </a:r>
            <a:r>
              <a:rPr lang="en-GB" sz="3200" dirty="0">
                <a:latin typeface="Comic Sans MS" panose="030F0702030302020204" pitchFamily="66" charset="0"/>
              </a:rPr>
              <a:t> and useful handouts will be on the website under blogs. </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Any Questions? </a:t>
            </a:r>
          </a:p>
        </p:txBody>
      </p:sp>
    </p:spTree>
    <p:custDataLst>
      <p:tags r:id="rId1"/>
    </p:custDataLst>
    <p:extLst>
      <p:ext uri="{BB962C8B-B14F-4D97-AF65-F5344CB8AC3E}">
        <p14:creationId xmlns:p14="http://schemas.microsoft.com/office/powerpoint/2010/main" val="41597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D5F708-064E-4441-9AF8-16B96FC2C2C0}"/>
              </a:ext>
            </a:extLst>
          </p:cNvPr>
          <p:cNvSpPr>
            <a:spLocks noGrp="1"/>
          </p:cNvSpPr>
          <p:nvPr>
            <p:ph idx="1"/>
          </p:nvPr>
        </p:nvSpPr>
        <p:spPr/>
        <p:txBody>
          <a:bodyPr/>
          <a:lstStyle/>
          <a:p>
            <a:endParaRPr lang="en-GB" dirty="0"/>
          </a:p>
        </p:txBody>
      </p:sp>
      <p:grpSp>
        <p:nvGrpSpPr>
          <p:cNvPr id="4" name="Group 3">
            <a:extLst>
              <a:ext uri="{FF2B5EF4-FFF2-40B4-BE49-F238E27FC236}">
                <a16:creationId xmlns:a16="http://schemas.microsoft.com/office/drawing/2014/main" id="{FDFE269D-0D19-4924-81BF-B039D1D7D97B}"/>
              </a:ext>
            </a:extLst>
          </p:cNvPr>
          <p:cNvGrpSpPr/>
          <p:nvPr/>
        </p:nvGrpSpPr>
        <p:grpSpPr>
          <a:xfrm>
            <a:off x="247650" y="144379"/>
            <a:ext cx="11734800" cy="6504071"/>
            <a:chOff x="-35022" y="19451"/>
            <a:chExt cx="5380637" cy="717437"/>
          </a:xfrm>
        </p:grpSpPr>
        <p:sp>
          <p:nvSpPr>
            <p:cNvPr id="5" name="Rounded Rectangle 4">
              <a:extLst>
                <a:ext uri="{FF2B5EF4-FFF2-40B4-BE49-F238E27FC236}">
                  <a16:creationId xmlns:a16="http://schemas.microsoft.com/office/drawing/2014/main" id="{98A625A4-F97E-428B-B83A-4C054A70EE1B}"/>
                </a:ext>
              </a:extLst>
            </p:cNvPr>
            <p:cNvSpPr/>
            <p:nvPr/>
          </p:nvSpPr>
          <p:spPr>
            <a:xfrm>
              <a:off x="-35022" y="19451"/>
              <a:ext cx="5380637" cy="7174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a:extLst>
                <a:ext uri="{FF2B5EF4-FFF2-40B4-BE49-F238E27FC236}">
                  <a16:creationId xmlns:a16="http://schemas.microsoft.com/office/drawing/2014/main" id="{958A2E4E-882C-4B31-AF99-0544611202FC}"/>
                </a:ext>
              </a:extLst>
            </p:cNvPr>
            <p:cNvSpPr/>
            <p:nvPr/>
          </p:nvSpPr>
          <p:spPr>
            <a:xfrm>
              <a:off x="0" y="246124"/>
              <a:ext cx="5310593" cy="2050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endParaRPr lang="en-GB" sz="2800" dirty="0">
                <a:latin typeface="Comic Sans MS" panose="030F0702030302020204" pitchFamily="66" charset="0"/>
              </a:endParaRPr>
            </a:p>
            <a:p>
              <a:pPr lvl="0" algn="ctr" defTabSz="711200">
                <a:lnSpc>
                  <a:spcPct val="90000"/>
                </a:lnSpc>
                <a:spcBef>
                  <a:spcPct val="0"/>
                </a:spcBef>
                <a:spcAft>
                  <a:spcPct val="35000"/>
                </a:spcAft>
              </a:pPr>
              <a:r>
                <a:rPr lang="en-GB" sz="1600" u="sng" dirty="0">
                  <a:latin typeface="Comic Sans MS" panose="030F0702030302020204" pitchFamily="66" charset="0"/>
                </a:rPr>
                <a:t>Message books and Reading </a:t>
              </a:r>
            </a:p>
            <a:p>
              <a:pPr lvl="0" algn="ctr" defTabSz="711200">
                <a:lnSpc>
                  <a:spcPct val="90000"/>
                </a:lnSpc>
                <a:spcBef>
                  <a:spcPct val="0"/>
                </a:spcBef>
                <a:spcAft>
                  <a:spcPct val="35000"/>
                </a:spcAft>
              </a:pPr>
              <a:endParaRPr lang="en-GB" sz="1600" dirty="0">
                <a:latin typeface="Comic Sans MS" panose="030F0702030302020204" pitchFamily="66" charset="0"/>
              </a:endParaRPr>
            </a:p>
            <a:p>
              <a:pPr lvl="0" algn="ctr" defTabSz="711200">
                <a:lnSpc>
                  <a:spcPct val="90000"/>
                </a:lnSpc>
                <a:spcBef>
                  <a:spcPct val="0"/>
                </a:spcBef>
                <a:spcAft>
                  <a:spcPct val="35000"/>
                </a:spcAft>
              </a:pPr>
              <a:r>
                <a:rPr lang="en-GB" sz="1600" dirty="0">
                  <a:latin typeface="Comic Sans MS" panose="030F0702030302020204" pitchFamily="66" charset="0"/>
                </a:rPr>
                <a:t>Message </a:t>
              </a:r>
              <a:r>
                <a:rPr lang="en-GB" sz="1600" kern="1200" dirty="0">
                  <a:latin typeface="Comic Sans MS" panose="030F0702030302020204" pitchFamily="66" charset="0"/>
                </a:rPr>
                <a:t>books are checked everyday</a:t>
              </a:r>
              <a:r>
                <a:rPr lang="en-GB" sz="1600" u="sng" kern="1200" dirty="0">
                  <a:latin typeface="Comic Sans MS" panose="030F0702030302020204" pitchFamily="66" charset="0"/>
                </a:rPr>
                <a:t> but </a:t>
              </a:r>
              <a:r>
                <a:rPr lang="en-GB" sz="1600" kern="1200" dirty="0">
                  <a:latin typeface="Comic Sans MS" panose="030F0702030302020204" pitchFamily="66" charset="0"/>
                </a:rPr>
                <a:t>the children must now get their own message book out. </a:t>
              </a:r>
            </a:p>
            <a:p>
              <a:pPr lvl="0" algn="ctr" defTabSz="711200">
                <a:lnSpc>
                  <a:spcPct val="90000"/>
                </a:lnSpc>
                <a:spcBef>
                  <a:spcPct val="0"/>
                </a:spcBef>
                <a:spcAft>
                  <a:spcPct val="35000"/>
                </a:spcAft>
              </a:pPr>
              <a:endParaRPr lang="en-GB" sz="1600" kern="1200" dirty="0">
                <a:latin typeface="Comic Sans MS" panose="030F0702030302020204" pitchFamily="66" charset="0"/>
              </a:endParaRPr>
            </a:p>
            <a:p>
              <a:pPr lvl="0" algn="ctr" defTabSz="711200" rtl="0">
                <a:lnSpc>
                  <a:spcPct val="90000"/>
                </a:lnSpc>
                <a:spcBef>
                  <a:spcPct val="0"/>
                </a:spcBef>
                <a:spcAft>
                  <a:spcPct val="35000"/>
                </a:spcAft>
              </a:pPr>
              <a:r>
                <a:rPr lang="en-GB" sz="1600" dirty="0">
                  <a:latin typeface="Comic Sans MS" panose="030F0702030302020204" pitchFamily="66" charset="0"/>
                </a:rPr>
                <a:t>There are 2 baskets – 1 for messages / 1 for messages and a book change. </a:t>
              </a:r>
            </a:p>
            <a:p>
              <a:pPr lvl="0" algn="ctr" defTabSz="711200" rtl="0">
                <a:lnSpc>
                  <a:spcPct val="90000"/>
                </a:lnSpc>
                <a:spcBef>
                  <a:spcPct val="0"/>
                </a:spcBef>
                <a:spcAft>
                  <a:spcPct val="35000"/>
                </a:spcAft>
              </a:pPr>
              <a:endParaRPr lang="en-GB" sz="1600" dirty="0">
                <a:latin typeface="Comic Sans MS" panose="030F0702030302020204" pitchFamily="66" charset="0"/>
              </a:endParaRPr>
            </a:p>
            <a:p>
              <a:pPr lvl="0" algn="ctr" defTabSz="711200" rtl="0">
                <a:lnSpc>
                  <a:spcPct val="90000"/>
                </a:lnSpc>
                <a:spcBef>
                  <a:spcPct val="0"/>
                </a:spcBef>
                <a:spcAft>
                  <a:spcPct val="35000"/>
                </a:spcAft>
              </a:pPr>
              <a:r>
                <a:rPr lang="en-GB" sz="1600" dirty="0">
                  <a:latin typeface="Comic Sans MS" panose="030F0702030302020204" pitchFamily="66" charset="0"/>
                </a:rPr>
                <a:t>Please let your child know when they need to change their book. If your child brings home a different colour book with no note from the teacher they must have chosen incorrectly – please send this back.</a:t>
              </a:r>
            </a:p>
            <a:p>
              <a:pPr lvl="0" algn="ctr" defTabSz="711200" rtl="0">
                <a:lnSpc>
                  <a:spcPct val="90000"/>
                </a:lnSpc>
                <a:spcBef>
                  <a:spcPct val="0"/>
                </a:spcBef>
                <a:spcAft>
                  <a:spcPct val="35000"/>
                </a:spcAft>
              </a:pPr>
              <a:endParaRPr lang="en-GB" sz="1600" dirty="0">
                <a:latin typeface="Comic Sans MS" panose="030F0702030302020204" pitchFamily="66" charset="0"/>
              </a:endParaRPr>
            </a:p>
            <a:p>
              <a:pPr lvl="0" algn="ctr" defTabSz="711200" rtl="0">
                <a:lnSpc>
                  <a:spcPct val="90000"/>
                </a:lnSpc>
                <a:spcBef>
                  <a:spcPct val="0"/>
                </a:spcBef>
                <a:spcAft>
                  <a:spcPct val="35000"/>
                </a:spcAft>
              </a:pPr>
              <a:r>
                <a:rPr lang="en-GB" sz="1600" dirty="0">
                  <a:latin typeface="Comic Sans MS" panose="030F0702030302020204" pitchFamily="66" charset="0"/>
                </a:rPr>
                <a:t>Please tick off and date on the book tracker when your child has read a book. 1 tick for read once, 2 ticks for read twice etc. </a:t>
              </a:r>
            </a:p>
            <a:p>
              <a:pPr lvl="0" algn="ctr" defTabSz="711200" rtl="0">
                <a:lnSpc>
                  <a:spcPct val="90000"/>
                </a:lnSpc>
                <a:spcBef>
                  <a:spcPct val="0"/>
                </a:spcBef>
                <a:spcAft>
                  <a:spcPct val="35000"/>
                </a:spcAft>
              </a:pPr>
              <a:endParaRPr lang="en-GB" sz="1600" kern="1200" dirty="0">
                <a:latin typeface="Comic Sans MS" panose="030F0702030302020204" pitchFamily="66" charset="0"/>
              </a:endParaRPr>
            </a:p>
            <a:p>
              <a:pPr lvl="0" algn="ctr" defTabSz="711200" rtl="0">
                <a:lnSpc>
                  <a:spcPct val="90000"/>
                </a:lnSpc>
                <a:spcBef>
                  <a:spcPct val="0"/>
                </a:spcBef>
                <a:spcAft>
                  <a:spcPct val="35000"/>
                </a:spcAft>
              </a:pPr>
              <a:r>
                <a:rPr lang="en-GB" sz="1600" dirty="0">
                  <a:latin typeface="Comic Sans MS" panose="030F0702030302020204" pitchFamily="66" charset="0"/>
                </a:rPr>
                <a:t>We suggest you only read 1 book a night but focus on discussion and predicting skills. Re-reading books or sentences helps their fluency and expression. </a:t>
              </a:r>
            </a:p>
            <a:p>
              <a:pPr lvl="0" algn="ctr" defTabSz="711200" rtl="0">
                <a:lnSpc>
                  <a:spcPct val="90000"/>
                </a:lnSpc>
                <a:spcBef>
                  <a:spcPct val="0"/>
                </a:spcBef>
                <a:spcAft>
                  <a:spcPct val="35000"/>
                </a:spcAft>
              </a:pPr>
              <a:endParaRPr lang="en-GB" sz="1600" kern="1200" dirty="0">
                <a:latin typeface="Comic Sans MS" panose="030F0702030302020204" pitchFamily="66" charset="0"/>
              </a:endParaRPr>
            </a:p>
            <a:p>
              <a:pPr lvl="0" algn="ctr" defTabSz="711200" rtl="0">
                <a:lnSpc>
                  <a:spcPct val="90000"/>
                </a:lnSpc>
                <a:spcBef>
                  <a:spcPct val="0"/>
                </a:spcBef>
                <a:spcAft>
                  <a:spcPct val="35000"/>
                </a:spcAft>
              </a:pPr>
              <a:r>
                <a:rPr lang="en-GB" sz="1600" dirty="0">
                  <a:latin typeface="Comic Sans MS" panose="030F0702030302020204" pitchFamily="66" charset="0"/>
                </a:rPr>
                <a:t>This allows more time to focus on playing phonics games, reading books from the library, using an educational app, learning how to spell or read the 100HFWs/statutory words etc.</a:t>
              </a:r>
            </a:p>
            <a:p>
              <a:pPr lvl="0" algn="ctr" defTabSz="711200" rtl="0">
                <a:lnSpc>
                  <a:spcPct val="90000"/>
                </a:lnSpc>
                <a:spcBef>
                  <a:spcPct val="0"/>
                </a:spcBef>
                <a:spcAft>
                  <a:spcPct val="35000"/>
                </a:spcAft>
              </a:pPr>
              <a:endParaRPr lang="en-GB" sz="1600" dirty="0">
                <a:latin typeface="Comic Sans MS" panose="030F0702030302020204" pitchFamily="66" charset="0"/>
              </a:endParaRPr>
            </a:p>
            <a:p>
              <a:pPr lvl="0" algn="ctr" defTabSz="711200" rtl="0">
                <a:lnSpc>
                  <a:spcPct val="90000"/>
                </a:lnSpc>
                <a:spcBef>
                  <a:spcPct val="0"/>
                </a:spcBef>
                <a:spcAft>
                  <a:spcPct val="35000"/>
                </a:spcAft>
              </a:pPr>
              <a:r>
                <a:rPr lang="en-GB" sz="1600" dirty="0">
                  <a:latin typeface="Comic Sans MS" panose="030F0702030302020204" pitchFamily="66" charset="0"/>
                </a:rPr>
                <a:t>Reading is not a race, by reading all the books in the basket this does not mean they will move up a level – this will be down to teacher’s assessment of their word reading, fluency and comprehension/discussion. </a:t>
              </a:r>
            </a:p>
            <a:p>
              <a:pPr lvl="0" algn="ctr" defTabSz="711200" rtl="0">
                <a:lnSpc>
                  <a:spcPct val="90000"/>
                </a:lnSpc>
                <a:spcBef>
                  <a:spcPct val="0"/>
                </a:spcBef>
                <a:spcAft>
                  <a:spcPct val="35000"/>
                </a:spcAft>
              </a:pPr>
              <a:endParaRPr lang="en-GB" sz="1600" kern="1200" dirty="0">
                <a:latin typeface="Comic Sans MS" panose="030F0702030302020204" pitchFamily="66" charset="0"/>
              </a:endParaRPr>
            </a:p>
          </p:txBody>
        </p:sp>
      </p:grpSp>
    </p:spTree>
    <p:custDataLst>
      <p:tags r:id="rId1"/>
    </p:custDataLst>
    <p:extLst>
      <p:ext uri="{BB962C8B-B14F-4D97-AF65-F5344CB8AC3E}">
        <p14:creationId xmlns:p14="http://schemas.microsoft.com/office/powerpoint/2010/main" val="2228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What is important</a:t>
            </a:r>
            <a:r>
              <a:rPr lang="en-GB" sz="4800" b="1" dirty="0">
                <a:solidFill>
                  <a:schemeClr val="bg1"/>
                </a:solidFill>
                <a:latin typeface="Comic Sans MS" panose="030F0702030302020204" pitchFamily="66" charset="0"/>
                <a:cs typeface="Aharoni" panose="02010803020104030203" pitchFamily="2" charset="-79"/>
              </a:rPr>
              <a:t>?</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p:txBody>
          <a:bodyPr/>
          <a:lstStyle/>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Hearing stories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Sharing books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Looking at range of books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Hearing interesting words and phrases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Playing with words and phrases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Singing rhymes and songs</a:t>
            </a:r>
          </a:p>
          <a:p>
            <a:pPr marL="358775" indent="-358775">
              <a:buClr>
                <a:srgbClr val="000000"/>
              </a:buClr>
              <a:buFont typeface="Arial" charset="0"/>
              <a:buChar char="•"/>
              <a:defRPr/>
            </a:pPr>
            <a:r>
              <a:rPr lang="en-GB" sz="3200" dirty="0">
                <a:solidFill>
                  <a:srgbClr val="000000"/>
                </a:solidFill>
                <a:latin typeface="Comic Sans MS" panose="030F0702030302020204" pitchFamily="66" charset="0"/>
              </a:rPr>
              <a:t>Playing with rhyming words</a:t>
            </a:r>
          </a:p>
          <a:p>
            <a:endParaRPr lang="en-GB" dirty="0"/>
          </a:p>
        </p:txBody>
      </p:sp>
      <p:pic>
        <p:nvPicPr>
          <p:cNvPr id="4" name="Picture 3"/>
          <p:cNvPicPr>
            <a:picLocks noChangeAspect="1"/>
          </p:cNvPicPr>
          <p:nvPr/>
        </p:nvPicPr>
        <p:blipFill>
          <a:blip r:embed="rId3"/>
          <a:stretch>
            <a:fillRect/>
          </a:stretch>
        </p:blipFill>
        <p:spPr>
          <a:xfrm>
            <a:off x="9753898" y="4295273"/>
            <a:ext cx="1825472" cy="2314239"/>
          </a:xfrm>
          <a:prstGeom prst="rect">
            <a:avLst/>
          </a:prstGeom>
        </p:spPr>
      </p:pic>
      <p:pic>
        <p:nvPicPr>
          <p:cNvPr id="5" name="Picture 4"/>
          <p:cNvPicPr>
            <a:picLocks noChangeAspect="1"/>
          </p:cNvPicPr>
          <p:nvPr/>
        </p:nvPicPr>
        <p:blipFill>
          <a:blip r:embed="rId4"/>
          <a:stretch>
            <a:fillRect/>
          </a:stretch>
        </p:blipFill>
        <p:spPr>
          <a:xfrm>
            <a:off x="8987589" y="401929"/>
            <a:ext cx="2591781" cy="1710365"/>
          </a:xfrm>
          <a:prstGeom prst="rect">
            <a:avLst/>
          </a:prstGeom>
        </p:spPr>
      </p:pic>
    </p:spTree>
    <p:custDataLst>
      <p:tags r:id="rId1"/>
    </p:custDataLst>
    <p:extLst>
      <p:ext uri="{BB962C8B-B14F-4D97-AF65-F5344CB8AC3E}">
        <p14:creationId xmlns:p14="http://schemas.microsoft.com/office/powerpoint/2010/main" val="106229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95383" y="113437"/>
            <a:ext cx="8529043" cy="6943946"/>
          </a:xfrm>
          <a:prstGeom prst="rect">
            <a:avLst/>
          </a:prstGeom>
        </p:spPr>
      </p:pic>
    </p:spTree>
    <p:custDataLst>
      <p:tags r:id="rId1"/>
    </p:custDataLst>
    <p:extLst>
      <p:ext uri="{BB962C8B-B14F-4D97-AF65-F5344CB8AC3E}">
        <p14:creationId xmlns:p14="http://schemas.microsoft.com/office/powerpoint/2010/main" val="182114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49216" y="4666864"/>
            <a:ext cx="5565484" cy="957283"/>
            <a:chOff x="0" y="3230834"/>
            <a:chExt cx="5565484" cy="957283"/>
          </a:xfrm>
        </p:grpSpPr>
        <p:sp>
          <p:nvSpPr>
            <p:cNvPr id="22" name="Rounded Rectangle 21"/>
            <p:cNvSpPr/>
            <p:nvPr/>
          </p:nvSpPr>
          <p:spPr>
            <a:xfrm>
              <a:off x="0" y="3230834"/>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p:nvPr/>
          </p:nvSpPr>
          <p:spPr>
            <a:xfrm>
              <a:off x="46731" y="3277565"/>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Self-correcting behaviours ~ they monitor their own reading for meaning, to check it makes sense.</a:t>
              </a:r>
            </a:p>
          </p:txBody>
        </p:sp>
      </p:grpSp>
      <p:grpSp>
        <p:nvGrpSpPr>
          <p:cNvPr id="24" name="Group 23"/>
          <p:cNvGrpSpPr/>
          <p:nvPr/>
        </p:nvGrpSpPr>
        <p:grpSpPr>
          <a:xfrm>
            <a:off x="6082283" y="2384282"/>
            <a:ext cx="5449123" cy="957283"/>
            <a:chOff x="0" y="3230834"/>
            <a:chExt cx="5565484" cy="957283"/>
          </a:xfrm>
        </p:grpSpPr>
        <p:sp>
          <p:nvSpPr>
            <p:cNvPr id="25" name="Rounded Rectangle 24"/>
            <p:cNvSpPr/>
            <p:nvPr/>
          </p:nvSpPr>
          <p:spPr>
            <a:xfrm>
              <a:off x="0" y="3230834"/>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p:nvPr/>
          </p:nvSpPr>
          <p:spPr>
            <a:xfrm>
              <a:off x="46731" y="3277565"/>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Knowledge of punctuation ~ can recognise punctuation marks and how they should be ‘read.’</a:t>
              </a:r>
            </a:p>
          </p:txBody>
        </p:sp>
      </p:grpSp>
      <p:grpSp>
        <p:nvGrpSpPr>
          <p:cNvPr id="27" name="Group 26"/>
          <p:cNvGrpSpPr/>
          <p:nvPr/>
        </p:nvGrpSpPr>
        <p:grpSpPr>
          <a:xfrm>
            <a:off x="6082283" y="4620133"/>
            <a:ext cx="5449123" cy="957283"/>
            <a:chOff x="0" y="3230834"/>
            <a:chExt cx="5565484" cy="957283"/>
          </a:xfrm>
        </p:grpSpPr>
        <p:sp>
          <p:nvSpPr>
            <p:cNvPr id="28" name="Rounded Rectangle 27"/>
            <p:cNvSpPr/>
            <p:nvPr/>
          </p:nvSpPr>
          <p:spPr>
            <a:xfrm>
              <a:off x="0" y="3230834"/>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ounded Rectangle 4"/>
            <p:cNvSpPr/>
            <p:nvPr/>
          </p:nvSpPr>
          <p:spPr>
            <a:xfrm>
              <a:off x="46731" y="3277565"/>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Understanding meaning ~ gain understanding from the texts that they read.</a:t>
              </a:r>
            </a:p>
          </p:txBody>
        </p:sp>
      </p:grpSp>
      <p:grpSp>
        <p:nvGrpSpPr>
          <p:cNvPr id="30" name="Group 29"/>
          <p:cNvGrpSpPr/>
          <p:nvPr/>
        </p:nvGrpSpPr>
        <p:grpSpPr>
          <a:xfrm>
            <a:off x="249216" y="5793459"/>
            <a:ext cx="5514852" cy="694378"/>
            <a:chOff x="0" y="922700"/>
            <a:chExt cx="5514852" cy="694378"/>
          </a:xfrm>
        </p:grpSpPr>
        <p:sp>
          <p:nvSpPr>
            <p:cNvPr id="31" name="Rounded Rectangle 30"/>
            <p:cNvSpPr/>
            <p:nvPr/>
          </p:nvSpPr>
          <p:spPr>
            <a:xfrm>
              <a:off x="0" y="922700"/>
              <a:ext cx="5514852" cy="6943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4"/>
            <p:cNvSpPr/>
            <p:nvPr/>
          </p:nvSpPr>
          <p:spPr>
            <a:xfrm>
              <a:off x="33897" y="956597"/>
              <a:ext cx="5447058" cy="626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Knowledge of </a:t>
              </a:r>
              <a:r>
                <a:rPr lang="en-GB" sz="1600" dirty="0">
                  <a:latin typeface="Comic Sans MS" panose="030F0702030302020204" pitchFamily="66" charset="0"/>
                </a:rPr>
                <a:t>‘book language’ ~ phrases that are not usually found in patterns of speech.</a:t>
              </a:r>
              <a:endParaRPr lang="en-GB" sz="1600" kern="1200" dirty="0">
                <a:latin typeface="Comic Sans MS" panose="030F0702030302020204" pitchFamily="66" charset="0"/>
              </a:endParaRPr>
            </a:p>
          </p:txBody>
        </p:sp>
      </p:grpSp>
      <p:grpSp>
        <p:nvGrpSpPr>
          <p:cNvPr id="33" name="Group 32"/>
          <p:cNvGrpSpPr/>
          <p:nvPr/>
        </p:nvGrpSpPr>
        <p:grpSpPr>
          <a:xfrm>
            <a:off x="203134" y="454997"/>
            <a:ext cx="5380637" cy="717437"/>
            <a:chOff x="0" y="0"/>
            <a:chExt cx="5380637" cy="717437"/>
          </a:xfrm>
        </p:grpSpPr>
        <p:sp>
          <p:nvSpPr>
            <p:cNvPr id="55" name="Rounded Rectangle 54"/>
            <p:cNvSpPr/>
            <p:nvPr/>
          </p:nvSpPr>
          <p:spPr>
            <a:xfrm>
              <a:off x="0" y="0"/>
              <a:ext cx="5380637" cy="71743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ounded Rectangle 4"/>
            <p:cNvSpPr/>
            <p:nvPr/>
          </p:nvSpPr>
          <p:spPr>
            <a:xfrm>
              <a:off x="35022" y="35022"/>
              <a:ext cx="5310593" cy="6473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Desire to Read ~ a love of books!</a:t>
              </a:r>
            </a:p>
          </p:txBody>
        </p:sp>
      </p:grpSp>
      <p:grpSp>
        <p:nvGrpSpPr>
          <p:cNvPr id="34" name="Group 33"/>
          <p:cNvGrpSpPr/>
          <p:nvPr/>
        </p:nvGrpSpPr>
        <p:grpSpPr>
          <a:xfrm>
            <a:off x="6016569" y="474581"/>
            <a:ext cx="5514836" cy="697853"/>
            <a:chOff x="6351577" y="0"/>
            <a:chExt cx="5439369" cy="697853"/>
          </a:xfrm>
        </p:grpSpPr>
        <p:sp>
          <p:nvSpPr>
            <p:cNvPr id="53" name="Rounded Rectangle 52"/>
            <p:cNvSpPr/>
            <p:nvPr/>
          </p:nvSpPr>
          <p:spPr>
            <a:xfrm>
              <a:off x="6351577" y="0"/>
              <a:ext cx="5439369" cy="6978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ounded Rectangle 6"/>
            <p:cNvSpPr/>
            <p:nvPr/>
          </p:nvSpPr>
          <p:spPr>
            <a:xfrm>
              <a:off x="6385643" y="34066"/>
              <a:ext cx="5371237" cy="629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Directionality ~ Front to back/left to right/ top to bottom/line to line/word to word.</a:t>
              </a:r>
            </a:p>
          </p:txBody>
        </p:sp>
      </p:grpSp>
      <p:grpSp>
        <p:nvGrpSpPr>
          <p:cNvPr id="35" name="Group 34"/>
          <p:cNvGrpSpPr/>
          <p:nvPr/>
        </p:nvGrpSpPr>
        <p:grpSpPr>
          <a:xfrm>
            <a:off x="215319" y="1395962"/>
            <a:ext cx="5514852" cy="694378"/>
            <a:chOff x="0" y="922700"/>
            <a:chExt cx="5514852" cy="694378"/>
          </a:xfrm>
        </p:grpSpPr>
        <p:sp>
          <p:nvSpPr>
            <p:cNvPr id="51" name="Rounded Rectangle 50"/>
            <p:cNvSpPr/>
            <p:nvPr/>
          </p:nvSpPr>
          <p:spPr>
            <a:xfrm>
              <a:off x="0" y="922700"/>
              <a:ext cx="5514852" cy="69437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ounded Rectangle 8"/>
            <p:cNvSpPr/>
            <p:nvPr/>
          </p:nvSpPr>
          <p:spPr>
            <a:xfrm>
              <a:off x="33897" y="956597"/>
              <a:ext cx="5447058" cy="6265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Knowledge of letters ~ can recognise letters in all their forms and in all fonts.</a:t>
              </a:r>
            </a:p>
          </p:txBody>
        </p:sp>
      </p:grpSp>
      <p:grpSp>
        <p:nvGrpSpPr>
          <p:cNvPr id="36" name="Group 35"/>
          <p:cNvGrpSpPr/>
          <p:nvPr/>
        </p:nvGrpSpPr>
        <p:grpSpPr>
          <a:xfrm>
            <a:off x="6050634" y="1442033"/>
            <a:ext cx="5480771" cy="648307"/>
            <a:chOff x="6397884" y="931817"/>
            <a:chExt cx="5393062" cy="648307"/>
          </a:xfrm>
        </p:grpSpPr>
        <p:sp>
          <p:nvSpPr>
            <p:cNvPr id="49" name="Rounded Rectangle 48"/>
            <p:cNvSpPr/>
            <p:nvPr/>
          </p:nvSpPr>
          <p:spPr>
            <a:xfrm>
              <a:off x="6397884" y="931817"/>
              <a:ext cx="5393062" cy="6483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Rounded Rectangle 10"/>
            <p:cNvSpPr/>
            <p:nvPr/>
          </p:nvSpPr>
          <p:spPr>
            <a:xfrm>
              <a:off x="6429532" y="963465"/>
              <a:ext cx="5329766" cy="585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Knowledge of phonemes ~ need to recognise and represent sounds in all their forms.</a:t>
              </a:r>
            </a:p>
          </p:txBody>
        </p:sp>
      </p:grpSp>
      <p:grpSp>
        <p:nvGrpSpPr>
          <p:cNvPr id="37" name="Group 36"/>
          <p:cNvGrpSpPr/>
          <p:nvPr/>
        </p:nvGrpSpPr>
        <p:grpSpPr>
          <a:xfrm>
            <a:off x="203134" y="2341224"/>
            <a:ext cx="5446197" cy="1000341"/>
            <a:chOff x="0" y="1910412"/>
            <a:chExt cx="5446197" cy="1000341"/>
          </a:xfrm>
        </p:grpSpPr>
        <p:sp>
          <p:nvSpPr>
            <p:cNvPr id="47" name="Rounded Rectangle 46"/>
            <p:cNvSpPr/>
            <p:nvPr/>
          </p:nvSpPr>
          <p:spPr>
            <a:xfrm>
              <a:off x="0" y="1910412"/>
              <a:ext cx="5446197" cy="100034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12"/>
            <p:cNvSpPr/>
            <p:nvPr/>
          </p:nvSpPr>
          <p:spPr>
            <a:xfrm>
              <a:off x="48833" y="1959245"/>
              <a:ext cx="5348531" cy="902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Knowledge of graphemes ~ need to recognise and represent letters in a variety of combinations to create phonemes.</a:t>
              </a:r>
            </a:p>
          </p:txBody>
        </p:sp>
      </p:grpSp>
      <p:grpSp>
        <p:nvGrpSpPr>
          <p:cNvPr id="38" name="Group 37"/>
          <p:cNvGrpSpPr/>
          <p:nvPr/>
        </p:nvGrpSpPr>
        <p:grpSpPr>
          <a:xfrm>
            <a:off x="238156" y="3525573"/>
            <a:ext cx="5565484" cy="957283"/>
            <a:chOff x="0" y="3204410"/>
            <a:chExt cx="5565484" cy="957283"/>
          </a:xfrm>
        </p:grpSpPr>
        <p:sp>
          <p:nvSpPr>
            <p:cNvPr id="45" name="Rounded Rectangle 44"/>
            <p:cNvSpPr/>
            <p:nvPr/>
          </p:nvSpPr>
          <p:spPr>
            <a:xfrm>
              <a:off x="0" y="3204410"/>
              <a:ext cx="5565484" cy="9572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14"/>
            <p:cNvSpPr/>
            <p:nvPr/>
          </p:nvSpPr>
          <p:spPr>
            <a:xfrm>
              <a:off x="46731" y="3251141"/>
              <a:ext cx="5472022" cy="8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One to one correspondence ~ that groups of letters make a word and that each printed word should match what they read.</a:t>
              </a:r>
            </a:p>
          </p:txBody>
        </p:sp>
      </p:grpSp>
      <p:grpSp>
        <p:nvGrpSpPr>
          <p:cNvPr id="39" name="Group 38"/>
          <p:cNvGrpSpPr/>
          <p:nvPr/>
        </p:nvGrpSpPr>
        <p:grpSpPr>
          <a:xfrm>
            <a:off x="6082283" y="5791614"/>
            <a:ext cx="5449123" cy="696223"/>
            <a:chOff x="6363229" y="1901282"/>
            <a:chExt cx="5449123" cy="696223"/>
          </a:xfrm>
        </p:grpSpPr>
        <p:sp>
          <p:nvSpPr>
            <p:cNvPr id="43" name="Rounded Rectangle 42"/>
            <p:cNvSpPr/>
            <p:nvPr/>
          </p:nvSpPr>
          <p:spPr>
            <a:xfrm>
              <a:off x="6363229" y="1901282"/>
              <a:ext cx="5449123" cy="6962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ounded Rectangle 16"/>
            <p:cNvSpPr/>
            <p:nvPr/>
          </p:nvSpPr>
          <p:spPr>
            <a:xfrm>
              <a:off x="6431203" y="1919537"/>
              <a:ext cx="5381149" cy="6282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Fluency ~ the speed with which a child can read, pace and expression.</a:t>
              </a:r>
            </a:p>
          </p:txBody>
        </p:sp>
      </p:grpSp>
      <p:grpSp>
        <p:nvGrpSpPr>
          <p:cNvPr id="40" name="Group 39"/>
          <p:cNvGrpSpPr/>
          <p:nvPr/>
        </p:nvGrpSpPr>
        <p:grpSpPr>
          <a:xfrm>
            <a:off x="6082283" y="3569133"/>
            <a:ext cx="5449123" cy="913723"/>
            <a:chOff x="6257980" y="2983544"/>
            <a:chExt cx="5468799" cy="913723"/>
          </a:xfrm>
        </p:grpSpPr>
        <p:sp>
          <p:nvSpPr>
            <p:cNvPr id="41" name="Rounded Rectangle 40"/>
            <p:cNvSpPr/>
            <p:nvPr/>
          </p:nvSpPr>
          <p:spPr>
            <a:xfrm>
              <a:off x="6257980" y="2983544"/>
              <a:ext cx="5468799" cy="91372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18"/>
            <p:cNvSpPr/>
            <p:nvPr/>
          </p:nvSpPr>
          <p:spPr>
            <a:xfrm>
              <a:off x="6302584" y="3028148"/>
              <a:ext cx="5379591" cy="8245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kern="1200" dirty="0">
                  <a:latin typeface="Comic Sans MS" panose="030F0702030302020204" pitchFamily="66" charset="0"/>
                </a:rPr>
                <a:t>Sight recognition ~ can recognise a word in any or every context.</a:t>
              </a:r>
            </a:p>
          </p:txBody>
        </p:sp>
      </p:grpSp>
    </p:spTree>
    <p:custDataLst>
      <p:tags r:id="rId1"/>
    </p:custDataLst>
    <p:extLst>
      <p:ext uri="{BB962C8B-B14F-4D97-AF65-F5344CB8AC3E}">
        <p14:creationId xmlns:p14="http://schemas.microsoft.com/office/powerpoint/2010/main" val="317412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Why teach phonics</a:t>
            </a:r>
            <a:r>
              <a:rPr lang="en-GB" sz="4800" b="1" dirty="0">
                <a:solidFill>
                  <a:schemeClr val="bg1"/>
                </a:solidFill>
                <a:latin typeface="Comic Sans MS" panose="030F0702030302020204" pitchFamily="66" charset="0"/>
                <a:cs typeface="Aharoni" panose="02010803020104030203" pitchFamily="2" charset="-79"/>
              </a:rPr>
              <a:t>?</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604380"/>
            <a:ext cx="7315200" cy="5120640"/>
          </a:xfrm>
        </p:spPr>
        <p:txBody>
          <a:bodyPr/>
          <a:lstStyle/>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The ability to read and write well is a vital skill. </a:t>
            </a:r>
          </a:p>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Reading and writing are like a code: phonics is teaching your child to crack the code.</a:t>
            </a:r>
          </a:p>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Phonics helps children to develop good reading and spelling skills.</a:t>
            </a:r>
          </a:p>
          <a:p>
            <a:pPr marL="358775" indent="-358775">
              <a:buClr>
                <a:srgbClr val="000000"/>
              </a:buClr>
              <a:buFont typeface="Arial" charset="0"/>
              <a:buChar char="•"/>
              <a:defRPr/>
            </a:pPr>
            <a:r>
              <a:rPr lang="en-GB" sz="2800" dirty="0">
                <a:solidFill>
                  <a:srgbClr val="000000"/>
                </a:solidFill>
                <a:latin typeface="Comic Sans MS" panose="030F0702030302020204" pitchFamily="66" charset="0"/>
              </a:rPr>
              <a:t>We use a synthetic scheme called ‘Read Write </a:t>
            </a:r>
            <a:r>
              <a:rPr lang="en-GB" sz="2800" dirty="0" err="1">
                <a:solidFill>
                  <a:srgbClr val="000000"/>
                </a:solidFill>
                <a:latin typeface="Comic Sans MS" panose="030F0702030302020204" pitchFamily="66" charset="0"/>
              </a:rPr>
              <a:t>Inc</a:t>
            </a:r>
            <a:r>
              <a:rPr lang="en-GB" sz="2800" dirty="0">
                <a:solidFill>
                  <a:srgbClr val="000000"/>
                </a:solidFill>
                <a:latin typeface="Comic Sans MS" panose="030F0702030302020204" pitchFamily="66" charset="0"/>
              </a:rPr>
              <a:t>’ as our main teaching resource.</a:t>
            </a:r>
          </a:p>
        </p:txBody>
      </p:sp>
      <p:pic>
        <p:nvPicPr>
          <p:cNvPr id="6" name="Picture 5"/>
          <p:cNvPicPr>
            <a:picLocks noChangeAspect="1"/>
          </p:cNvPicPr>
          <p:nvPr/>
        </p:nvPicPr>
        <p:blipFill>
          <a:blip r:embed="rId3"/>
          <a:stretch>
            <a:fillRect/>
          </a:stretch>
        </p:blipFill>
        <p:spPr>
          <a:xfrm>
            <a:off x="3450452" y="4934140"/>
            <a:ext cx="8419306" cy="2091109"/>
          </a:xfrm>
          <a:prstGeom prst="rect">
            <a:avLst/>
          </a:prstGeom>
        </p:spPr>
      </p:pic>
    </p:spTree>
    <p:custDataLst>
      <p:tags r:id="rId1"/>
    </p:custDataLst>
    <p:extLst>
      <p:ext uri="{BB962C8B-B14F-4D97-AF65-F5344CB8AC3E}">
        <p14:creationId xmlns:p14="http://schemas.microsoft.com/office/powerpoint/2010/main" val="391449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Why synthetic phonics</a:t>
            </a:r>
            <a:r>
              <a:rPr lang="en-GB" sz="4800" b="1" dirty="0">
                <a:solidFill>
                  <a:schemeClr val="bg1"/>
                </a:solidFill>
                <a:latin typeface="Comic Sans MS" panose="030F0702030302020204" pitchFamily="66" charset="0"/>
                <a:cs typeface="Aharoni" panose="02010803020104030203" pitchFamily="2" charset="-79"/>
              </a:rPr>
              <a:t>?</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marL="0" indent="0" algn="ctr">
              <a:buClr>
                <a:srgbClr val="000000"/>
              </a:buClr>
              <a:buNone/>
              <a:defRPr/>
            </a:pPr>
            <a:r>
              <a:rPr lang="en-GB" sz="2800" dirty="0">
                <a:solidFill>
                  <a:srgbClr val="0070C0"/>
                </a:solidFill>
                <a:latin typeface="Comic Sans MS" panose="030F0702030302020204" pitchFamily="66" charset="0"/>
              </a:rPr>
              <a:t>“Synthetic phonics offers the vast majority of young children the best and most direct route to becoming skilled readers and writers.”  </a:t>
            </a:r>
          </a:p>
          <a:p>
            <a:pPr marL="0" indent="0" algn="r">
              <a:buClr>
                <a:srgbClr val="000000"/>
              </a:buClr>
              <a:buNone/>
              <a:defRPr/>
            </a:pPr>
            <a:r>
              <a:rPr lang="en-GB" sz="1400" dirty="0">
                <a:solidFill>
                  <a:srgbClr val="0070C0"/>
                </a:solidFill>
                <a:latin typeface="Comic Sans MS" panose="030F0702030302020204" pitchFamily="66" charset="0"/>
              </a:rPr>
              <a:t>Sir Jim Rose, Rose Review of Reading 2006</a:t>
            </a:r>
          </a:p>
          <a:p>
            <a:pPr marL="358775" indent="-358775">
              <a:buClr>
                <a:srgbClr val="000000"/>
              </a:buClr>
              <a:buFont typeface="Arial" charset="0"/>
              <a:buChar char="•"/>
              <a:defRPr/>
            </a:pPr>
            <a:endParaRPr lang="en-GB" sz="2800" dirty="0">
              <a:solidFill>
                <a:srgbClr val="0070C0"/>
              </a:solidFill>
              <a:latin typeface="Comic Sans MS" panose="030F0702030302020204" pitchFamily="66" charset="0"/>
            </a:endParaRPr>
          </a:p>
          <a:p>
            <a:pPr marL="0" indent="0" algn="ctr">
              <a:buClr>
                <a:srgbClr val="000000"/>
              </a:buClr>
              <a:buNone/>
              <a:defRPr/>
            </a:pPr>
            <a:r>
              <a:rPr lang="en-GB" sz="2800" dirty="0">
                <a:solidFill>
                  <a:srgbClr val="000000"/>
                </a:solidFill>
                <a:latin typeface="Comic Sans MS" panose="030F0702030302020204" pitchFamily="66" charset="0"/>
              </a:rPr>
              <a:t>Synthetic phonics is simply the ability to convert a letter or letter group into sounds that are then blended together into a word. </a:t>
            </a:r>
          </a:p>
        </p:txBody>
      </p:sp>
      <p:pic>
        <p:nvPicPr>
          <p:cNvPr id="4" name="Picture 3"/>
          <p:cNvPicPr>
            <a:picLocks noChangeAspect="1"/>
          </p:cNvPicPr>
          <p:nvPr/>
        </p:nvPicPr>
        <p:blipFill>
          <a:blip r:embed="rId3"/>
          <a:stretch>
            <a:fillRect/>
          </a:stretch>
        </p:blipFill>
        <p:spPr>
          <a:xfrm>
            <a:off x="9324473" y="5315269"/>
            <a:ext cx="2138613" cy="1338958"/>
          </a:xfrm>
          <a:prstGeom prst="rect">
            <a:avLst/>
          </a:prstGeom>
        </p:spPr>
      </p:pic>
    </p:spTree>
    <p:custDataLst>
      <p:tags r:id="rId1"/>
    </p:custDataLst>
    <p:extLst>
      <p:ext uri="{BB962C8B-B14F-4D97-AF65-F5344CB8AC3E}">
        <p14:creationId xmlns:p14="http://schemas.microsoft.com/office/powerpoint/2010/main" val="320392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chemeClr val="bg1"/>
                </a:solidFill>
                <a:latin typeface="Comic Sans MS" panose="030F0702030302020204" pitchFamily="66" charset="0"/>
                <a:cs typeface="Aharoni" panose="02010803020104030203" pitchFamily="2" charset="-79"/>
              </a:rPr>
              <a:t>Phonics consists of:</a:t>
            </a:r>
            <a:br>
              <a:rPr lang="en-GB"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endParaRPr lang="en-GB" dirty="0"/>
          </a:p>
        </p:txBody>
      </p:sp>
      <p:sp>
        <p:nvSpPr>
          <p:cNvPr id="3" name="Content Placeholder 2"/>
          <p:cNvSpPr>
            <a:spLocks noGrp="1"/>
          </p:cNvSpPr>
          <p:nvPr>
            <p:ph idx="1"/>
          </p:nvPr>
        </p:nvSpPr>
        <p:spPr>
          <a:xfrm>
            <a:off x="3773016" y="864108"/>
            <a:ext cx="7315200" cy="5120640"/>
          </a:xfrm>
        </p:spPr>
        <p:txBody>
          <a:bodyPr/>
          <a:lstStyle/>
          <a:p>
            <a:pPr>
              <a:buClr>
                <a:srgbClr val="000000"/>
              </a:buClr>
              <a:defRPr/>
            </a:pPr>
            <a:r>
              <a:rPr lang="en-GB" sz="2800" dirty="0">
                <a:solidFill>
                  <a:srgbClr val="000000"/>
                </a:solidFill>
                <a:latin typeface="Comic Sans MS" panose="030F0702030302020204" pitchFamily="66" charset="0"/>
              </a:rPr>
              <a:t>Identifying sounds in spoken words.</a:t>
            </a:r>
          </a:p>
          <a:p>
            <a:pPr>
              <a:buClr>
                <a:srgbClr val="000000"/>
              </a:buClr>
              <a:defRPr/>
            </a:pPr>
            <a:r>
              <a:rPr lang="en-GB" sz="2800" dirty="0">
                <a:solidFill>
                  <a:srgbClr val="000000"/>
                </a:solidFill>
                <a:latin typeface="Comic Sans MS" panose="030F0702030302020204" pitchFamily="66" charset="0"/>
              </a:rPr>
              <a:t>Recognising the common spellings of each sound.</a:t>
            </a:r>
          </a:p>
          <a:p>
            <a:pPr>
              <a:buClr>
                <a:srgbClr val="000000"/>
              </a:buClr>
              <a:defRPr/>
            </a:pPr>
            <a:r>
              <a:rPr lang="en-GB" sz="2800" dirty="0">
                <a:solidFill>
                  <a:srgbClr val="000000"/>
                </a:solidFill>
                <a:latin typeface="Comic Sans MS" panose="030F0702030302020204" pitchFamily="66" charset="0"/>
              </a:rPr>
              <a:t>Blending sounds into words for reading.</a:t>
            </a:r>
          </a:p>
          <a:p>
            <a:pPr>
              <a:buClr>
                <a:srgbClr val="000000"/>
              </a:buClr>
              <a:defRPr/>
            </a:pPr>
            <a:r>
              <a:rPr lang="en-GB" sz="2800" dirty="0">
                <a:solidFill>
                  <a:srgbClr val="000000"/>
                </a:solidFill>
                <a:latin typeface="Comic Sans MS" panose="030F0702030302020204" pitchFamily="66" charset="0"/>
              </a:rPr>
              <a:t>Segmenting words into sounds for spelling.</a:t>
            </a:r>
          </a:p>
          <a:p>
            <a:pPr marL="0" indent="0" algn="ctr">
              <a:buClr>
                <a:srgbClr val="000000"/>
              </a:buClr>
              <a:buNone/>
              <a:defRPr/>
            </a:pPr>
            <a:endParaRPr lang="en-GB" sz="2800" dirty="0">
              <a:solidFill>
                <a:srgbClr val="000000"/>
              </a:solidFill>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6619002" y="3929383"/>
            <a:ext cx="5041829" cy="3017782"/>
          </a:xfrm>
          <a:prstGeom prst="rect">
            <a:avLst/>
          </a:prstGeom>
        </p:spPr>
      </p:pic>
    </p:spTree>
    <p:custDataLst>
      <p:tags r:id="rId1"/>
    </p:custDataLst>
    <p:extLst>
      <p:ext uri="{BB962C8B-B14F-4D97-AF65-F5344CB8AC3E}">
        <p14:creationId xmlns:p14="http://schemas.microsoft.com/office/powerpoint/2010/main" val="2687805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492</TotalTime>
  <Words>1904</Words>
  <Application>Microsoft Office PowerPoint</Application>
  <PresentationFormat>Widescreen</PresentationFormat>
  <Paragraphs>205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Aharoni</vt:lpstr>
      <vt:lpstr>Arial</vt:lpstr>
      <vt:lpstr>Comic Sans MS</vt:lpstr>
      <vt:lpstr>Corbel</vt:lpstr>
      <vt:lpstr>Courier New</vt:lpstr>
      <vt:lpstr>Wingdings 2</vt:lpstr>
      <vt:lpstr>Frame</vt:lpstr>
      <vt:lpstr>PowerPoint Presentation</vt:lpstr>
      <vt:lpstr>Routines  </vt:lpstr>
      <vt:lpstr>PowerPoint Presentation</vt:lpstr>
      <vt:lpstr>What is important? </vt:lpstr>
      <vt:lpstr>PowerPoint Presentation</vt:lpstr>
      <vt:lpstr>PowerPoint Presentation</vt:lpstr>
      <vt:lpstr>Why teach phonics? </vt:lpstr>
      <vt:lpstr>Why synthetic phonics? </vt:lpstr>
      <vt:lpstr>Phonics consists of: </vt:lpstr>
      <vt:lpstr>Phonics lesson structure </vt:lpstr>
      <vt:lpstr>Saying the sounds correctly </vt:lpstr>
      <vt:lpstr>Blending &amp; Segmenting </vt:lpstr>
      <vt:lpstr>Activity </vt:lpstr>
      <vt:lpstr>Answers </vt:lpstr>
      <vt:lpstr>How can I help with phonics?</vt:lpstr>
      <vt:lpstr>When to use sounds and when to spell correctly?</vt:lpstr>
      <vt:lpstr>Useful websites</vt:lpstr>
      <vt:lpstr>Reading at home</vt:lpstr>
      <vt:lpstr>Reading at home</vt:lpstr>
      <vt:lpstr>Reading at home</vt:lpstr>
      <vt:lpstr>Reading at home</vt:lpstr>
      <vt:lpstr>Remember</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Goff</dc:creator>
  <cp:lastModifiedBy>Kayleigh Phillips</cp:lastModifiedBy>
  <cp:revision>21</cp:revision>
  <dcterms:created xsi:type="dcterms:W3CDTF">2016-09-13T17:12:02Z</dcterms:created>
  <dcterms:modified xsi:type="dcterms:W3CDTF">2018-09-07T12:56:25Z</dcterms:modified>
</cp:coreProperties>
</file>