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57" r:id="rId3"/>
    <p:sldId id="258" r:id="rId4"/>
    <p:sldId id="259" r:id="rId5"/>
    <p:sldId id="274" r:id="rId6"/>
    <p:sldId id="260" r:id="rId7"/>
    <p:sldId id="261" r:id="rId8"/>
    <p:sldId id="278" r:id="rId9"/>
    <p:sldId id="279" r:id="rId10"/>
    <p:sldId id="262" r:id="rId11"/>
    <p:sldId id="280" r:id="rId12"/>
    <p:sldId id="276" r:id="rId13"/>
    <p:sldId id="269" r:id="rId14"/>
    <p:sldId id="281"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2845D-F2DD-4968-B25D-10B2E618C0A3}"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197B7-6141-4FFF-96A6-0674AA1E7A2C}" type="slidenum">
              <a:rPr lang="en-GB" smtClean="0"/>
              <a:t>‹#›</a:t>
            </a:fld>
            <a:endParaRPr lang="en-GB"/>
          </a:p>
        </p:txBody>
      </p:sp>
    </p:spTree>
    <p:extLst>
      <p:ext uri="{BB962C8B-B14F-4D97-AF65-F5344CB8AC3E}">
        <p14:creationId xmlns:p14="http://schemas.microsoft.com/office/powerpoint/2010/main" val="355858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https://ukhosted62.renlearn.co.uk/1892677/default.aspx   If they can’t find it</a:t>
            </a:r>
          </a:p>
        </p:txBody>
      </p:sp>
      <p:sp>
        <p:nvSpPr>
          <p:cNvPr id="4" name="Slide Number Placeholder 3"/>
          <p:cNvSpPr>
            <a:spLocks noGrp="1"/>
          </p:cNvSpPr>
          <p:nvPr>
            <p:ph type="sldNum" sz="quarter" idx="10"/>
          </p:nvPr>
        </p:nvSpPr>
        <p:spPr/>
        <p:txBody>
          <a:bodyPr/>
          <a:lstStyle/>
          <a:p>
            <a:fld id="{382F9ABE-8109-4CCB-9A9D-5E168FA7A917}" type="slidenum">
              <a:rPr lang="en-GB" smtClean="0"/>
              <a:t>3</a:t>
            </a:fld>
            <a:endParaRPr lang="en-GB"/>
          </a:p>
        </p:txBody>
      </p:sp>
    </p:spTree>
    <p:extLst>
      <p:ext uri="{BB962C8B-B14F-4D97-AF65-F5344CB8AC3E}">
        <p14:creationId xmlns:p14="http://schemas.microsoft.com/office/powerpoint/2010/main" val="376231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197B7-6141-4FFF-96A6-0674AA1E7A2C}" type="slidenum">
              <a:rPr lang="en-GB" smtClean="0"/>
              <a:t>13</a:t>
            </a:fld>
            <a:endParaRPr lang="en-GB"/>
          </a:p>
        </p:txBody>
      </p:sp>
    </p:spTree>
    <p:extLst>
      <p:ext uri="{BB962C8B-B14F-4D97-AF65-F5344CB8AC3E}">
        <p14:creationId xmlns:p14="http://schemas.microsoft.com/office/powerpoint/2010/main" val="184046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0197B7-6141-4FFF-96A6-0674AA1E7A2C}" type="slidenum">
              <a:rPr lang="en-GB" smtClean="0"/>
              <a:t>14</a:t>
            </a:fld>
            <a:endParaRPr lang="en-GB"/>
          </a:p>
        </p:txBody>
      </p:sp>
    </p:spTree>
    <p:extLst>
      <p:ext uri="{BB962C8B-B14F-4D97-AF65-F5344CB8AC3E}">
        <p14:creationId xmlns:p14="http://schemas.microsoft.com/office/powerpoint/2010/main" val="391418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59526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41608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417838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156E58-461C-4FC5-BAE9-300D705DF3EC}"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7084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156E58-461C-4FC5-BAE9-300D705DF3EC}"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23576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156E58-461C-4FC5-BAE9-300D705DF3EC}"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0319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156E58-461C-4FC5-BAE9-300D705DF3EC}" type="datetimeFigureOut">
              <a:rPr lang="en-GB" smtClean="0"/>
              <a:t>21/09/2022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99176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156E58-461C-4FC5-BAE9-300D705DF3EC}" type="datetimeFigureOut">
              <a:rPr lang="en-GB" smtClean="0"/>
              <a:t>21/09/2022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329006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56E58-461C-4FC5-BAE9-300D705DF3EC}" type="datetimeFigureOut">
              <a:rPr lang="en-GB" smtClean="0"/>
              <a:t>21/09/2022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60021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56E58-461C-4FC5-BAE9-300D705DF3EC}"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108699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156E58-461C-4FC5-BAE9-300D705DF3EC}"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5D2D5-29AE-44E2-8C62-179DFDCEB23C}" type="slidenum">
              <a:rPr lang="en-GB" smtClean="0"/>
              <a:t>‹#›</a:t>
            </a:fld>
            <a:endParaRPr lang="en-GB"/>
          </a:p>
        </p:txBody>
      </p:sp>
    </p:spTree>
    <p:extLst>
      <p:ext uri="{BB962C8B-B14F-4D97-AF65-F5344CB8AC3E}">
        <p14:creationId xmlns:p14="http://schemas.microsoft.com/office/powerpoint/2010/main" val="212007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56E58-461C-4FC5-BAE9-300D705DF3EC}" type="datetimeFigureOut">
              <a:rPr lang="en-GB" smtClean="0"/>
              <a:t>21/09/2022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5D2D5-29AE-44E2-8C62-179DFDCEB23C}" type="slidenum">
              <a:rPr lang="en-GB" smtClean="0"/>
              <a:t>‹#›</a:t>
            </a:fld>
            <a:endParaRPr lang="en-GB"/>
          </a:p>
        </p:txBody>
      </p:sp>
    </p:spTree>
    <p:extLst>
      <p:ext uri="{BB962C8B-B14F-4D97-AF65-F5344CB8AC3E}">
        <p14:creationId xmlns:p14="http://schemas.microsoft.com/office/powerpoint/2010/main" val="1150672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314799"/>
          </a:xfrm>
        </p:spPr>
        <p:txBody>
          <a:bodyPr>
            <a:normAutofit/>
          </a:bodyPr>
          <a:lstStyle/>
          <a:p>
            <a:r>
              <a:rPr lang="en-GB" sz="7200" dirty="0"/>
              <a:t>Accelerated Reader: </a:t>
            </a:r>
            <a:r>
              <a:rPr lang="en-GB" sz="4600" dirty="0" smtClean="0"/>
              <a:t>The Dingle Primary School – Sept 22</a:t>
            </a:r>
            <a:endParaRPr lang="en-GB" sz="4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273" y="188640"/>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Image result for star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123" y="5153024"/>
            <a:ext cx="190500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21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AR Quizzes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24" t="7507" r="14395" b="6966"/>
          <a:stretch/>
        </p:blipFill>
        <p:spPr bwMode="auto">
          <a:xfrm>
            <a:off x="395536" y="1268760"/>
            <a:ext cx="1690255" cy="203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39752" y="1412776"/>
            <a:ext cx="6336704" cy="4801314"/>
          </a:xfrm>
          <a:prstGeom prst="rect">
            <a:avLst/>
          </a:prstGeom>
          <a:noFill/>
        </p:spPr>
        <p:txBody>
          <a:bodyPr wrap="square" rtlCol="0">
            <a:spAutoFit/>
          </a:bodyPr>
          <a:lstStyle/>
          <a:p>
            <a:r>
              <a:rPr lang="en-GB" dirty="0"/>
              <a:t>A quiz is different to a STAR test because students only take a quiz </a:t>
            </a:r>
            <a:r>
              <a:rPr lang="en-GB" b="1" u="sng" dirty="0"/>
              <a:t>after</a:t>
            </a:r>
            <a:r>
              <a:rPr lang="en-GB" dirty="0"/>
              <a:t> they have </a:t>
            </a:r>
            <a:r>
              <a:rPr lang="en-GB" i="1" dirty="0"/>
              <a:t>finished</a:t>
            </a:r>
            <a:r>
              <a:rPr lang="en-GB" dirty="0"/>
              <a:t> a book. </a:t>
            </a:r>
          </a:p>
          <a:p>
            <a:endParaRPr lang="en-GB" dirty="0"/>
          </a:p>
          <a:p>
            <a:r>
              <a:rPr lang="en-GB" dirty="0"/>
              <a:t>There are </a:t>
            </a:r>
            <a:r>
              <a:rPr lang="en-GB" dirty="0" smtClean="0"/>
              <a:t>between 5-20 questions on </a:t>
            </a:r>
            <a:r>
              <a:rPr lang="en-GB" dirty="0"/>
              <a:t>the book that has been read. At the end of the quiz the students are given a percentage to show them how well they have done. </a:t>
            </a:r>
          </a:p>
          <a:p>
            <a:endParaRPr lang="en-GB" dirty="0"/>
          </a:p>
          <a:p>
            <a:r>
              <a:rPr lang="en-GB" dirty="0"/>
              <a:t>There are some important rules for taking quizzes:</a:t>
            </a:r>
          </a:p>
          <a:p>
            <a:endParaRPr lang="en-GB" dirty="0"/>
          </a:p>
          <a:p>
            <a:pPr marL="342900" indent="-342900">
              <a:buAutoNum type="arabicParenR"/>
            </a:pPr>
            <a:r>
              <a:rPr lang="en-GB" dirty="0">
                <a:solidFill>
                  <a:srgbClr val="7030A0"/>
                </a:solidFill>
              </a:rPr>
              <a:t>The book the child is quizzed </a:t>
            </a:r>
            <a:r>
              <a:rPr lang="en-GB">
                <a:solidFill>
                  <a:srgbClr val="7030A0"/>
                </a:solidFill>
              </a:rPr>
              <a:t>on </a:t>
            </a:r>
            <a:r>
              <a:rPr lang="en-GB" b="1" u="sng" smtClean="0">
                <a:solidFill>
                  <a:srgbClr val="7030A0"/>
                </a:solidFill>
              </a:rPr>
              <a:t>should </a:t>
            </a:r>
            <a:r>
              <a:rPr lang="en-GB" b="1" u="sng" dirty="0">
                <a:solidFill>
                  <a:srgbClr val="7030A0"/>
                </a:solidFill>
              </a:rPr>
              <a:t>be a book they have read in the last two weeks</a:t>
            </a:r>
            <a:r>
              <a:rPr lang="en-GB" dirty="0">
                <a:solidFill>
                  <a:srgbClr val="7030A0"/>
                </a:solidFill>
              </a:rPr>
              <a:t>. AR is not a memory test but rather measuring reading ability.</a:t>
            </a:r>
          </a:p>
          <a:p>
            <a:pPr marL="342900" indent="-342900">
              <a:buAutoNum type="arabicParenR"/>
            </a:pPr>
            <a:r>
              <a:rPr lang="en-GB" dirty="0">
                <a:solidFill>
                  <a:srgbClr val="7030A0"/>
                </a:solidFill>
              </a:rPr>
              <a:t>A student cannot take a quiz until they have read the entire text.</a:t>
            </a:r>
            <a:endParaRPr lang="en-GB" b="1" u="sng" dirty="0">
              <a:solidFill>
                <a:srgbClr val="7030A0"/>
              </a:solidFill>
            </a:endParaRPr>
          </a:p>
          <a:p>
            <a:pPr marL="342900" indent="-342900">
              <a:buAutoNum type="arabicParenR"/>
            </a:pPr>
            <a:r>
              <a:rPr lang="en-GB" dirty="0">
                <a:solidFill>
                  <a:srgbClr val="7030A0"/>
                </a:solidFill>
              </a:rPr>
              <a:t>Quizzes must be done individually, not with anyone’s help</a:t>
            </a:r>
            <a:r>
              <a:rPr lang="en-GB" dirty="0" smtClean="0">
                <a:solidFill>
                  <a:srgbClr val="7030A0"/>
                </a:solidFill>
              </a:rPr>
              <a:t>.</a:t>
            </a:r>
          </a:p>
          <a:p>
            <a:endParaRPr lang="en-GB" dirty="0"/>
          </a:p>
          <a:p>
            <a:pPr marL="342900" indent="-342900">
              <a:buAutoNum type="arabicParenR"/>
            </a:pPr>
            <a:endParaRPr lang="en-GB" dirty="0"/>
          </a:p>
        </p:txBody>
      </p:sp>
    </p:spTree>
    <p:extLst>
      <p:ext uri="{BB962C8B-B14F-4D97-AF65-F5344CB8AC3E}">
        <p14:creationId xmlns:p14="http://schemas.microsoft.com/office/powerpoint/2010/main" val="161279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AR Quizzes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24" t="7507" r="14395" b="6966"/>
          <a:stretch/>
        </p:blipFill>
        <p:spPr bwMode="auto">
          <a:xfrm>
            <a:off x="395536" y="1268760"/>
            <a:ext cx="1690255" cy="203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39752" y="1412776"/>
            <a:ext cx="6336704" cy="3693319"/>
          </a:xfrm>
          <a:prstGeom prst="rect">
            <a:avLst/>
          </a:prstGeom>
          <a:noFill/>
        </p:spPr>
        <p:txBody>
          <a:bodyPr wrap="square" rtlCol="0">
            <a:spAutoFit/>
          </a:bodyPr>
          <a:lstStyle/>
          <a:p>
            <a:r>
              <a:rPr lang="en-GB" dirty="0" smtClean="0"/>
              <a:t>A children can do a quiz on a book they have previously read as long as they feel that they know it well enough.  Children can also take quizzes on books that have been read to them but they must disclose this.</a:t>
            </a:r>
          </a:p>
          <a:p>
            <a:endParaRPr lang="en-GB" dirty="0"/>
          </a:p>
          <a:p>
            <a:r>
              <a:rPr lang="en-GB" dirty="0" smtClean="0"/>
              <a:t>It is important to note that children only collect points and words if they pass the quiz.</a:t>
            </a:r>
          </a:p>
          <a:p>
            <a:endParaRPr lang="en-GB" dirty="0"/>
          </a:p>
          <a:p>
            <a:r>
              <a:rPr lang="en-GB" dirty="0" smtClean="0"/>
              <a:t>The pass level for the quizzes is around 60% and children are not able to retake a quiz once they have done it.</a:t>
            </a:r>
          </a:p>
          <a:p>
            <a:endParaRPr lang="en-GB" dirty="0"/>
          </a:p>
          <a:p>
            <a:endParaRPr lang="en-GB" dirty="0"/>
          </a:p>
          <a:p>
            <a:pPr marL="342900" indent="-342900">
              <a:buAutoNum type="arabicParenR"/>
            </a:pPr>
            <a:endParaRPr lang="en-GB" dirty="0"/>
          </a:p>
        </p:txBody>
      </p:sp>
    </p:spTree>
    <p:extLst>
      <p:ext uri="{BB962C8B-B14F-4D97-AF65-F5344CB8AC3E}">
        <p14:creationId xmlns:p14="http://schemas.microsoft.com/office/powerpoint/2010/main" val="95506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064896" cy="830997"/>
          </a:xfrm>
          <a:prstGeom prst="rect">
            <a:avLst/>
          </a:prstGeom>
          <a:noFill/>
        </p:spPr>
        <p:txBody>
          <a:bodyPr wrap="square" rtlCol="0">
            <a:spAutoFit/>
          </a:bodyPr>
          <a:lstStyle/>
          <a:p>
            <a:pPr algn="ctr"/>
            <a:r>
              <a:rPr lang="en-GB" sz="4800" dirty="0"/>
              <a:t>ARBookFind.co.uk</a:t>
            </a:r>
          </a:p>
        </p:txBody>
      </p:sp>
      <p:sp>
        <p:nvSpPr>
          <p:cNvPr id="3" name="TextBox 2"/>
          <p:cNvSpPr txBox="1"/>
          <p:nvPr/>
        </p:nvSpPr>
        <p:spPr>
          <a:xfrm>
            <a:off x="323528" y="1628800"/>
            <a:ext cx="8640960" cy="4524315"/>
          </a:xfrm>
          <a:prstGeom prst="rect">
            <a:avLst/>
          </a:prstGeom>
          <a:noFill/>
        </p:spPr>
        <p:txBody>
          <a:bodyPr wrap="square" rtlCol="0">
            <a:spAutoFit/>
          </a:bodyPr>
          <a:lstStyle/>
          <a:p>
            <a:r>
              <a:rPr lang="en-GB" sz="3200" dirty="0"/>
              <a:t>It’s not just books from </a:t>
            </a:r>
            <a:r>
              <a:rPr lang="en-GB" sz="3200" dirty="0" smtClean="0"/>
              <a:t>school </a:t>
            </a:r>
            <a:r>
              <a:rPr lang="en-GB" sz="3200" dirty="0"/>
              <a:t>that students can read, they can read books from home and take quizzes on them!</a:t>
            </a:r>
          </a:p>
          <a:p>
            <a:endParaRPr lang="en-GB" sz="3200" dirty="0"/>
          </a:p>
          <a:p>
            <a:r>
              <a:rPr lang="en-GB" sz="3200" dirty="0"/>
              <a:t>You can use ARBookFind.co.uk to check whether </a:t>
            </a:r>
            <a:r>
              <a:rPr lang="en-GB" sz="3200" dirty="0" smtClean="0"/>
              <a:t>a child’s current </a:t>
            </a:r>
            <a:r>
              <a:rPr lang="en-GB" sz="3200" dirty="0"/>
              <a:t>book is on Accelerated Reader. </a:t>
            </a:r>
            <a:endParaRPr lang="en-GB" sz="3200" dirty="0" smtClean="0"/>
          </a:p>
          <a:p>
            <a:endParaRPr lang="en-GB" sz="3200" dirty="0"/>
          </a:p>
          <a:p>
            <a:r>
              <a:rPr lang="en-GB" sz="3200" dirty="0" smtClean="0"/>
              <a:t>A child, parent or teacher can also request a book is added to AR by emailed on the website.</a:t>
            </a:r>
            <a:endParaRPr lang="en-GB" sz="3200" dirty="0"/>
          </a:p>
        </p:txBody>
      </p:sp>
    </p:spTree>
    <p:extLst>
      <p:ext uri="{BB962C8B-B14F-4D97-AF65-F5344CB8AC3E}">
        <p14:creationId xmlns:p14="http://schemas.microsoft.com/office/powerpoint/2010/main" val="136046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Z:\newtek\_backgrounds_1.02\Ryan\Power Point Templates2\School Presentation_not_done\Elements\apple_rotat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13" y="620713"/>
            <a:ext cx="3124201"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1413" y="620713"/>
            <a:ext cx="6337300" cy="584775"/>
          </a:xfrm>
          <a:prstGeom prst="rect">
            <a:avLst/>
          </a:prstGeom>
        </p:spPr>
        <p:txBody>
          <a:bodyPr>
            <a:spAutoFit/>
          </a:bodyPr>
          <a:lstStyle/>
          <a:p>
            <a:pPr algn="ctr">
              <a:defRPr/>
            </a:pPr>
            <a:r>
              <a:rPr lang="en-GB" sz="3200" dirty="0" smtClean="0">
                <a:latin typeface="+mn-lt"/>
                <a:cs typeface="+mn-cs"/>
              </a:rPr>
              <a:t>Do we still teach reading?</a:t>
            </a:r>
            <a:endParaRPr lang="en-GB" sz="3200" dirty="0">
              <a:latin typeface="+mn-lt"/>
              <a:cs typeface="+mn-cs"/>
            </a:endParaRPr>
          </a:p>
        </p:txBody>
      </p:sp>
      <p:sp>
        <p:nvSpPr>
          <p:cNvPr id="5" name="Rectangle 4"/>
          <p:cNvSpPr/>
          <p:nvPr/>
        </p:nvSpPr>
        <p:spPr>
          <a:xfrm>
            <a:off x="2430463" y="2189163"/>
            <a:ext cx="6173787" cy="3785652"/>
          </a:xfrm>
          <a:prstGeom prst="rect">
            <a:avLst/>
          </a:prstGeom>
        </p:spPr>
        <p:txBody>
          <a:bodyPr>
            <a:spAutoFit/>
          </a:bodyPr>
          <a:lstStyle/>
          <a:p>
            <a:pPr marL="342900" indent="-342900">
              <a:buFont typeface="Arial" pitchFamily="34" charset="0"/>
              <a:buChar char="•"/>
              <a:defRPr/>
            </a:pPr>
            <a:r>
              <a:rPr lang="en-GB" sz="2000" dirty="0" smtClean="0">
                <a:latin typeface="+mn-lt"/>
                <a:cs typeface="+mn-cs"/>
              </a:rPr>
              <a:t>YES!!!</a:t>
            </a:r>
          </a:p>
          <a:p>
            <a:pPr marL="342900" indent="-342900">
              <a:buFont typeface="Arial" pitchFamily="34" charset="0"/>
              <a:buChar char="•"/>
              <a:defRPr/>
            </a:pPr>
            <a:endParaRPr lang="en-GB" sz="2000" dirty="0"/>
          </a:p>
          <a:p>
            <a:pPr marL="342900" indent="-342900">
              <a:buFont typeface="Arial" pitchFamily="34" charset="0"/>
              <a:buChar char="•"/>
              <a:defRPr/>
            </a:pPr>
            <a:r>
              <a:rPr lang="en-GB" sz="2000" dirty="0" smtClean="0">
                <a:latin typeface="+mn-lt"/>
                <a:cs typeface="+mn-cs"/>
              </a:rPr>
              <a:t>The accelerated reader programme is all about the children reading their books for pleasure and it will improve their understanding and comprehension. However, this does not replace any of the whole class reading sessions or small guided sessions that we already do.</a:t>
            </a:r>
          </a:p>
          <a:p>
            <a:pPr marL="342900" indent="-342900">
              <a:buFont typeface="Arial" pitchFamily="34" charset="0"/>
              <a:buChar char="•"/>
              <a:defRPr/>
            </a:pPr>
            <a:r>
              <a:rPr lang="en-GB" sz="2000" dirty="0" smtClean="0"/>
              <a:t>It won’t take away from teachers’ reading high quality stories to the class – children can add them as quizzes.</a:t>
            </a:r>
          </a:p>
          <a:p>
            <a:pPr marL="342900" indent="-342900">
              <a:buFont typeface="Arial" pitchFamily="34" charset="0"/>
              <a:buChar char="•"/>
              <a:defRPr/>
            </a:pPr>
            <a:r>
              <a:rPr lang="en-GB" sz="2000" dirty="0" smtClean="0"/>
              <a:t>We are still promoting books on the reading spine.  These books can be quizzed on AR </a:t>
            </a:r>
            <a:endParaRPr lang="en-GB" sz="2000" dirty="0">
              <a:latin typeface="+mn-lt"/>
              <a:cs typeface="+mn-cs"/>
            </a:endParaRPr>
          </a:p>
        </p:txBody>
      </p:sp>
      <p:sp>
        <p:nvSpPr>
          <p:cNvPr id="7" name="Rectangle 6"/>
          <p:cNvSpPr/>
          <p:nvPr/>
        </p:nvSpPr>
        <p:spPr>
          <a:xfrm>
            <a:off x="2411413" y="3913188"/>
            <a:ext cx="6175375" cy="1015663"/>
          </a:xfrm>
          <a:prstGeom prst="rect">
            <a:avLst/>
          </a:prstGeom>
        </p:spPr>
        <p:txBody>
          <a:bodyPr>
            <a:spAutoFit/>
          </a:bodyPr>
          <a:lstStyle/>
          <a:p>
            <a:pPr>
              <a:defRPr/>
            </a:pPr>
            <a:endParaRPr lang="en-GB" sz="2000" dirty="0"/>
          </a:p>
          <a:p>
            <a:pPr marL="342900" indent="-342900">
              <a:buFont typeface="Arial" pitchFamily="34" charset="0"/>
              <a:buChar char="•"/>
              <a:defRPr/>
            </a:pPr>
            <a:endParaRPr lang="en-GB" sz="2000" dirty="0" smtClean="0">
              <a:latin typeface="+mn-lt"/>
              <a:cs typeface="+mn-cs"/>
            </a:endParaRPr>
          </a:p>
          <a:p>
            <a:pPr marL="342900" indent="-342900">
              <a:buFont typeface="Arial" pitchFamily="34" charset="0"/>
              <a:buChar char="•"/>
              <a:defRPr/>
            </a:pPr>
            <a:endParaRPr lang="en-GB" sz="2000" dirty="0">
              <a:latin typeface="+mn-lt"/>
              <a:cs typeface="+mn-cs"/>
            </a:endParaRPr>
          </a:p>
        </p:txBody>
      </p:sp>
    </p:spTree>
    <p:extLst>
      <p:ext uri="{BB962C8B-B14F-4D97-AF65-F5344CB8AC3E}">
        <p14:creationId xmlns:p14="http://schemas.microsoft.com/office/powerpoint/2010/main" val="98599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Z:\newtek\_backgrounds_1.02\Ryan\Power Point Templates2\School Presentation_not_done\Elements\apple_rotat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13" y="620713"/>
            <a:ext cx="3124201"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1413" y="620713"/>
            <a:ext cx="6337300" cy="1570037"/>
          </a:xfrm>
          <a:prstGeom prst="rect">
            <a:avLst/>
          </a:prstGeom>
        </p:spPr>
        <p:txBody>
          <a:bodyPr>
            <a:spAutoFit/>
          </a:bodyPr>
          <a:lstStyle/>
          <a:p>
            <a:pPr algn="ctr">
              <a:defRPr/>
            </a:pPr>
            <a:r>
              <a:rPr lang="en-GB" sz="3200" dirty="0">
                <a:latin typeface="+mn-lt"/>
                <a:cs typeface="+mn-cs"/>
              </a:rPr>
              <a:t>Can a child who is not a strong reader still use Accelerated Reader? </a:t>
            </a:r>
          </a:p>
        </p:txBody>
      </p:sp>
      <p:sp>
        <p:nvSpPr>
          <p:cNvPr id="5" name="Rectangle 4"/>
          <p:cNvSpPr/>
          <p:nvPr/>
        </p:nvSpPr>
        <p:spPr>
          <a:xfrm>
            <a:off x="2430463" y="2189163"/>
            <a:ext cx="6173787" cy="707886"/>
          </a:xfrm>
          <a:prstGeom prst="rect">
            <a:avLst/>
          </a:prstGeom>
        </p:spPr>
        <p:txBody>
          <a:bodyPr>
            <a:spAutoFit/>
          </a:bodyPr>
          <a:lstStyle/>
          <a:p>
            <a:pPr marL="342900" indent="-342900">
              <a:buFont typeface="Arial" pitchFamily="34" charset="0"/>
              <a:buChar char="•"/>
              <a:defRPr/>
            </a:pPr>
            <a:r>
              <a:rPr lang="en-GB" sz="2000" dirty="0">
                <a:latin typeface="+mn-lt"/>
                <a:cs typeface="+mn-cs"/>
              </a:rPr>
              <a:t>Accelerated Reader helps all children become better readers from pupil, regardless of initial ability.</a:t>
            </a:r>
          </a:p>
        </p:txBody>
      </p:sp>
      <p:sp>
        <p:nvSpPr>
          <p:cNvPr id="6" name="Rectangle 5"/>
          <p:cNvSpPr/>
          <p:nvPr/>
        </p:nvSpPr>
        <p:spPr>
          <a:xfrm>
            <a:off x="2411413" y="3205163"/>
            <a:ext cx="6192837" cy="708025"/>
          </a:xfrm>
          <a:prstGeom prst="rect">
            <a:avLst/>
          </a:prstGeom>
        </p:spPr>
        <p:txBody>
          <a:bodyPr>
            <a:spAutoFit/>
          </a:bodyPr>
          <a:lstStyle/>
          <a:p>
            <a:pPr marL="342900" indent="-342900">
              <a:buFont typeface="Arial" pitchFamily="34" charset="0"/>
              <a:buChar char="•"/>
              <a:defRPr/>
            </a:pPr>
            <a:r>
              <a:rPr lang="en-GB" sz="2000" dirty="0">
                <a:latin typeface="+mn-lt"/>
                <a:cs typeface="+mn-cs"/>
              </a:rPr>
              <a:t>When children read books at their appropriate level, they experience success.  </a:t>
            </a:r>
          </a:p>
        </p:txBody>
      </p:sp>
      <p:sp>
        <p:nvSpPr>
          <p:cNvPr id="7" name="Rectangle 6"/>
          <p:cNvSpPr/>
          <p:nvPr/>
        </p:nvSpPr>
        <p:spPr>
          <a:xfrm>
            <a:off x="2411413" y="3913188"/>
            <a:ext cx="6175375" cy="1938992"/>
          </a:xfrm>
          <a:prstGeom prst="rect">
            <a:avLst/>
          </a:prstGeom>
        </p:spPr>
        <p:txBody>
          <a:bodyPr>
            <a:spAutoFit/>
          </a:bodyPr>
          <a:lstStyle/>
          <a:p>
            <a:pPr marL="342900" indent="-342900">
              <a:buFont typeface="Arial" pitchFamily="34" charset="0"/>
              <a:buChar char="•"/>
              <a:defRPr/>
            </a:pPr>
            <a:r>
              <a:rPr lang="en-GB" sz="2000" dirty="0">
                <a:latin typeface="+mn-lt"/>
                <a:cs typeface="+mn-cs"/>
              </a:rPr>
              <a:t>Furthermore, teachers work with children to set appropriate targets based on each child’s reading level. </a:t>
            </a:r>
            <a:endParaRPr lang="en-GB" sz="2000" dirty="0" smtClean="0">
              <a:latin typeface="+mn-lt"/>
              <a:cs typeface="+mn-cs"/>
            </a:endParaRPr>
          </a:p>
          <a:p>
            <a:pPr>
              <a:defRPr/>
            </a:pPr>
            <a:endParaRPr lang="en-GB" sz="2000" dirty="0"/>
          </a:p>
          <a:p>
            <a:pPr marL="342900" indent="-342900">
              <a:buFont typeface="Arial" pitchFamily="34" charset="0"/>
              <a:buChar char="•"/>
              <a:defRPr/>
            </a:pPr>
            <a:endParaRPr lang="en-GB" sz="2000" dirty="0" smtClean="0">
              <a:latin typeface="+mn-lt"/>
              <a:cs typeface="+mn-cs"/>
            </a:endParaRPr>
          </a:p>
          <a:p>
            <a:pPr marL="342900" indent="-342900">
              <a:buFont typeface="Arial" pitchFamily="34" charset="0"/>
              <a:buChar char="•"/>
              <a:defRPr/>
            </a:pPr>
            <a:endParaRPr lang="en-GB" sz="2000" dirty="0">
              <a:latin typeface="+mn-lt"/>
              <a:cs typeface="+mn-cs"/>
            </a:endParaRPr>
          </a:p>
        </p:txBody>
      </p:sp>
    </p:spTree>
    <p:extLst>
      <p:ext uri="{BB962C8B-B14F-4D97-AF65-F5344CB8AC3E}">
        <p14:creationId xmlns:p14="http://schemas.microsoft.com/office/powerpoint/2010/main" val="3826802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Z:\newtek\_backgrounds_1.02\Ryan\Power Point Templates2\School Presentation_not_done\Elements\apple_rotat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13" y="620713"/>
            <a:ext cx="3124201"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16238" y="3117850"/>
            <a:ext cx="3311525" cy="584200"/>
          </a:xfrm>
          <a:prstGeom prst="rect">
            <a:avLst/>
          </a:prstGeom>
          <a:noFill/>
        </p:spPr>
        <p:txBody>
          <a:bodyPr>
            <a:spAutoFit/>
          </a:bodyPr>
          <a:lstStyle/>
          <a:p>
            <a:pPr>
              <a:defRPr/>
            </a:pPr>
            <a:r>
              <a:rPr lang="en-GB" sz="3200" dirty="0">
                <a:latin typeface="+mj-lt"/>
                <a:cs typeface="+mn-cs"/>
              </a:rPr>
              <a:t>Any Questions ?</a:t>
            </a:r>
          </a:p>
        </p:txBody>
      </p:sp>
      <p:pic>
        <p:nvPicPr>
          <p:cNvPr id="13317" name="Picture 4" descr="Z:\newtek\_backgrounds_1.02\Ryan\Power Point Templates2\School Presentation_not_done\Elements\apple_rotat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732213"/>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Z:\newtek\_backgrounds_1.02\Ryan\Power Point Templates2\School Presentation_not_done\Elements\apple_rotat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732213"/>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Z:\newtek\_backgrounds_1.02\Ryan\Power Point Templates2\School Presentation_not_done\Elements\apple_rotat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620713"/>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08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192972"/>
            <a:ext cx="2868216" cy="146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552" y="548680"/>
            <a:ext cx="8136904" cy="5570756"/>
          </a:xfrm>
          <a:prstGeom prst="rect">
            <a:avLst/>
          </a:prstGeom>
          <a:noFill/>
        </p:spPr>
        <p:txBody>
          <a:bodyPr wrap="square" rtlCol="0">
            <a:spAutoFit/>
          </a:bodyPr>
          <a:lstStyle/>
          <a:p>
            <a:pPr algn="ctr"/>
            <a:r>
              <a:rPr lang="en-GB" sz="3200" b="1" u="sng" dirty="0"/>
              <a:t>Accelerated Reader: A Guide for </a:t>
            </a:r>
            <a:r>
              <a:rPr lang="en-GB" sz="3200" b="1" u="sng" dirty="0" smtClean="0"/>
              <a:t>Parents</a:t>
            </a:r>
            <a:endParaRPr lang="en-GB" sz="3200" b="1" u="sng" dirty="0"/>
          </a:p>
          <a:p>
            <a:endParaRPr lang="en-GB" sz="3200" dirty="0"/>
          </a:p>
          <a:p>
            <a:r>
              <a:rPr lang="en-GB" sz="3200" dirty="0"/>
              <a:t>A</a:t>
            </a:r>
            <a:r>
              <a:rPr lang="en-GB" sz="3200" dirty="0" smtClean="0"/>
              <a:t>ll students from year 3-6 </a:t>
            </a:r>
            <a:r>
              <a:rPr lang="en-GB" sz="3200" dirty="0"/>
              <a:t>take part in the  </a:t>
            </a:r>
            <a:r>
              <a:rPr lang="en-GB" sz="3200" b="1" dirty="0">
                <a:solidFill>
                  <a:srgbClr val="00B050"/>
                </a:solidFill>
              </a:rPr>
              <a:t>Accelerated Reader </a:t>
            </a:r>
            <a:r>
              <a:rPr lang="en-GB" sz="3200" dirty="0"/>
              <a:t>programme, which is designed to do the following things:</a:t>
            </a:r>
          </a:p>
          <a:p>
            <a:endParaRPr lang="en-GB" sz="3200" dirty="0"/>
          </a:p>
          <a:p>
            <a:pPr marL="457200" indent="-457200">
              <a:buFont typeface="Arial" panose="020B0604020202020204" pitchFamily="34" charset="0"/>
              <a:buChar char="•"/>
            </a:pPr>
            <a:r>
              <a:rPr lang="en-GB" sz="3200" dirty="0">
                <a:solidFill>
                  <a:srgbClr val="7030A0"/>
                </a:solidFill>
              </a:rPr>
              <a:t>Find books that are the right ability for </a:t>
            </a:r>
            <a:r>
              <a:rPr lang="en-GB" sz="3200" dirty="0" smtClean="0">
                <a:solidFill>
                  <a:srgbClr val="7030A0"/>
                </a:solidFill>
              </a:rPr>
              <a:t>each </a:t>
            </a:r>
            <a:r>
              <a:rPr lang="en-GB" sz="3200" dirty="0">
                <a:solidFill>
                  <a:srgbClr val="7030A0"/>
                </a:solidFill>
              </a:rPr>
              <a:t>child</a:t>
            </a:r>
          </a:p>
          <a:p>
            <a:pPr marL="457200" indent="-457200">
              <a:buFont typeface="Arial" panose="020B0604020202020204" pitchFamily="34" charset="0"/>
              <a:buChar char="•"/>
            </a:pPr>
            <a:r>
              <a:rPr lang="en-GB" sz="3200" dirty="0">
                <a:solidFill>
                  <a:srgbClr val="7030A0"/>
                </a:solidFill>
              </a:rPr>
              <a:t>Encourage </a:t>
            </a:r>
            <a:r>
              <a:rPr lang="en-GB" sz="3200" dirty="0" smtClean="0">
                <a:solidFill>
                  <a:srgbClr val="7030A0"/>
                </a:solidFill>
              </a:rPr>
              <a:t>children to </a:t>
            </a:r>
            <a:r>
              <a:rPr lang="en-GB" sz="3200" dirty="0">
                <a:solidFill>
                  <a:srgbClr val="7030A0"/>
                </a:solidFill>
              </a:rPr>
              <a:t>read more</a:t>
            </a:r>
          </a:p>
          <a:p>
            <a:pPr marL="457200" indent="-457200">
              <a:buFont typeface="Arial" panose="020B0604020202020204" pitchFamily="34" charset="0"/>
              <a:buChar char="•"/>
            </a:pPr>
            <a:r>
              <a:rPr lang="en-GB" sz="3200" dirty="0" smtClean="0">
                <a:solidFill>
                  <a:srgbClr val="7030A0"/>
                </a:solidFill>
              </a:rPr>
              <a:t>Improve children’s reading </a:t>
            </a:r>
            <a:r>
              <a:rPr lang="en-GB" sz="3200" dirty="0">
                <a:solidFill>
                  <a:srgbClr val="7030A0"/>
                </a:solidFill>
              </a:rPr>
              <a:t>ability.</a:t>
            </a:r>
          </a:p>
          <a:p>
            <a:endParaRPr lang="en-GB" dirty="0"/>
          </a:p>
          <a:p>
            <a:endParaRPr lang="en-GB" dirty="0"/>
          </a:p>
        </p:txBody>
      </p:sp>
    </p:spTree>
    <p:extLst>
      <p:ext uri="{BB962C8B-B14F-4D97-AF65-F5344CB8AC3E}">
        <p14:creationId xmlns:p14="http://schemas.microsoft.com/office/powerpoint/2010/main" val="337890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it works…</a:t>
            </a:r>
          </a:p>
        </p:txBody>
      </p:sp>
      <p:sp>
        <p:nvSpPr>
          <p:cNvPr id="3" name="TextBox 2"/>
          <p:cNvSpPr txBox="1"/>
          <p:nvPr/>
        </p:nvSpPr>
        <p:spPr>
          <a:xfrm>
            <a:off x="179512" y="1196752"/>
            <a:ext cx="6120680" cy="4893647"/>
          </a:xfrm>
          <a:prstGeom prst="rect">
            <a:avLst/>
          </a:prstGeom>
          <a:noFill/>
        </p:spPr>
        <p:txBody>
          <a:bodyPr wrap="square" rtlCol="0">
            <a:spAutoFit/>
          </a:bodyPr>
          <a:lstStyle/>
          <a:p>
            <a:r>
              <a:rPr lang="en-GB" sz="2400" dirty="0"/>
              <a:t>At the start of the year every student </a:t>
            </a:r>
            <a:r>
              <a:rPr lang="en-GB" sz="2400" dirty="0" smtClean="0"/>
              <a:t>will take a </a:t>
            </a:r>
            <a:r>
              <a:rPr lang="en-GB" sz="2400" b="1" dirty="0"/>
              <a:t>Star Test</a:t>
            </a:r>
            <a:r>
              <a:rPr lang="en-GB" sz="2400" dirty="0"/>
              <a:t>, which is a computer-based test that measures a student’s reading ability through a series of 34 questions.</a:t>
            </a:r>
          </a:p>
          <a:p>
            <a:endParaRPr lang="en-GB" sz="2400" dirty="0"/>
          </a:p>
          <a:p>
            <a:r>
              <a:rPr lang="en-GB" sz="2400" dirty="0"/>
              <a:t>Every test for every student is different, and the computer selects different questions for each student dependent on how well they answer the previous questions. Essentially, the computer adapts the test to suit </a:t>
            </a:r>
            <a:r>
              <a:rPr lang="en-GB" sz="2400" dirty="0" smtClean="0"/>
              <a:t>each child.</a:t>
            </a:r>
            <a:endParaRPr lang="en-GB" sz="2400" dirty="0"/>
          </a:p>
          <a:p>
            <a:endParaRPr lang="en-GB" sz="2400" dirty="0"/>
          </a:p>
          <a:p>
            <a:r>
              <a:rPr lang="en-GB" sz="2400" dirty="0"/>
              <a:t>Once the student has completed the test, they are then given a </a:t>
            </a:r>
            <a:r>
              <a:rPr lang="en-GB" sz="2400" b="1" dirty="0"/>
              <a:t>ZPD score </a:t>
            </a:r>
            <a:r>
              <a:rPr lang="en-GB" sz="2400" dirty="0"/>
              <a:t>by their teacher.</a:t>
            </a:r>
            <a:endParaRPr lang="en-GB" dirty="0"/>
          </a:p>
        </p:txBody>
      </p:sp>
      <p:pic>
        <p:nvPicPr>
          <p:cNvPr id="4098" name="Picture 2" descr="Image result for star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484783"/>
            <a:ext cx="190500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6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STAR tests work</a:t>
            </a:r>
            <a:endParaRPr lang="en-GB"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157192"/>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1556792"/>
            <a:ext cx="8427268" cy="3785652"/>
          </a:xfrm>
          <a:prstGeom prst="rect">
            <a:avLst/>
          </a:prstGeom>
          <a:noFill/>
        </p:spPr>
        <p:txBody>
          <a:bodyPr wrap="square" rtlCol="0">
            <a:spAutoFit/>
          </a:bodyPr>
          <a:lstStyle/>
          <a:p>
            <a:pPr marL="342900" indent="-342900">
              <a:buAutoNum type="arabicParenR"/>
            </a:pPr>
            <a:r>
              <a:rPr lang="en-GB" sz="2400" dirty="0">
                <a:solidFill>
                  <a:srgbClr val="0070C0"/>
                </a:solidFill>
              </a:rPr>
              <a:t>The student </a:t>
            </a:r>
            <a:r>
              <a:rPr lang="en-GB" sz="2400" u="sng" dirty="0">
                <a:solidFill>
                  <a:srgbClr val="0070C0"/>
                </a:solidFill>
              </a:rPr>
              <a:t>must  take their time. </a:t>
            </a:r>
            <a:r>
              <a:rPr lang="en-GB" sz="2400" dirty="0">
                <a:solidFill>
                  <a:srgbClr val="0070C0"/>
                </a:solidFill>
              </a:rPr>
              <a:t>It is recommended that each child should spend </a:t>
            </a:r>
            <a:r>
              <a:rPr lang="en-GB" sz="2400" b="1" u="sng" dirty="0">
                <a:solidFill>
                  <a:srgbClr val="0070C0"/>
                </a:solidFill>
              </a:rPr>
              <a:t>at least</a:t>
            </a:r>
            <a:r>
              <a:rPr lang="en-GB" sz="2400" dirty="0">
                <a:solidFill>
                  <a:srgbClr val="0070C0"/>
                </a:solidFill>
              </a:rPr>
              <a:t> </a:t>
            </a:r>
            <a:r>
              <a:rPr lang="en-GB" sz="2400" i="1" dirty="0">
                <a:solidFill>
                  <a:srgbClr val="0070C0"/>
                </a:solidFill>
              </a:rPr>
              <a:t>20 minutes</a:t>
            </a:r>
            <a:r>
              <a:rPr lang="en-GB" sz="2400" dirty="0">
                <a:solidFill>
                  <a:srgbClr val="0070C0"/>
                </a:solidFill>
              </a:rPr>
              <a:t> on their tests. Students are used to working quickly in timed conditions, but during a STAR test it is about concentration, focus and careful reading.</a:t>
            </a:r>
          </a:p>
          <a:p>
            <a:pPr marL="342900" indent="-342900">
              <a:buAutoNum type="arabicParenR"/>
            </a:pPr>
            <a:r>
              <a:rPr lang="en-GB" sz="2400" dirty="0">
                <a:solidFill>
                  <a:srgbClr val="0070C0"/>
                </a:solidFill>
              </a:rPr>
              <a:t>Students should not guess answers to questions. Instead, they should wait for the question to time out. This is to ensure the computer is not given a false impression of the student’s reading ability. </a:t>
            </a:r>
          </a:p>
          <a:p>
            <a:pPr marL="342900" indent="-342900">
              <a:buAutoNum type="arabicParenR"/>
            </a:pPr>
            <a:r>
              <a:rPr lang="en-GB" sz="2400" dirty="0">
                <a:solidFill>
                  <a:srgbClr val="0070C0"/>
                </a:solidFill>
              </a:rPr>
              <a:t>Tests are done in exam conditions without any help from other students or the teacher. </a:t>
            </a:r>
            <a:endParaRPr lang="en-GB" sz="2400" b="1" u="sng" dirty="0">
              <a:solidFill>
                <a:srgbClr val="0070C0"/>
              </a:solidFill>
            </a:endParaRPr>
          </a:p>
        </p:txBody>
      </p:sp>
    </p:spTree>
    <p:extLst>
      <p:ext uri="{BB962C8B-B14F-4D97-AF65-F5344CB8AC3E}">
        <p14:creationId xmlns:p14="http://schemas.microsoft.com/office/powerpoint/2010/main" val="103333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21115"/>
            <a:ext cx="6686550" cy="576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2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274638"/>
            <a:ext cx="5122912" cy="1143000"/>
          </a:xfrm>
        </p:spPr>
        <p:txBody>
          <a:bodyPr>
            <a:noAutofit/>
          </a:bodyPr>
          <a:lstStyle/>
          <a:p>
            <a:r>
              <a:rPr lang="en-GB" sz="3200" dirty="0"/>
              <a:t>A ZPD score is given to your child after completing the STAR test</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861048"/>
            <a:ext cx="3005653" cy="278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11555" y="1772816"/>
            <a:ext cx="4824536" cy="5386090"/>
          </a:xfrm>
          <a:prstGeom prst="rect">
            <a:avLst/>
          </a:prstGeom>
          <a:noFill/>
        </p:spPr>
        <p:txBody>
          <a:bodyPr wrap="square" rtlCol="0">
            <a:spAutoFit/>
          </a:bodyPr>
          <a:lstStyle/>
          <a:p>
            <a:r>
              <a:rPr lang="en-GB" sz="2000" dirty="0"/>
              <a:t>ZPD is two numbers that the student uses to choose their next reading book.</a:t>
            </a:r>
          </a:p>
          <a:p>
            <a:endParaRPr lang="en-GB" sz="2000" dirty="0"/>
          </a:p>
          <a:p>
            <a:r>
              <a:rPr lang="en-GB" sz="2000" dirty="0"/>
              <a:t>The lowest number is the lowest level of book the student should be choosing.</a:t>
            </a:r>
          </a:p>
          <a:p>
            <a:endParaRPr lang="en-GB" sz="2000" dirty="0"/>
          </a:p>
          <a:p>
            <a:r>
              <a:rPr lang="en-GB" sz="2000" dirty="0"/>
              <a:t>The highest number is the highest level of book the student should be choosing.</a:t>
            </a:r>
          </a:p>
          <a:p>
            <a:endParaRPr lang="en-GB" sz="2000" dirty="0"/>
          </a:p>
          <a:p>
            <a:r>
              <a:rPr lang="en-GB" sz="2000" dirty="0"/>
              <a:t>Students keep a record of all their ZPDs in their planners or exercise books. </a:t>
            </a:r>
          </a:p>
          <a:p>
            <a:endParaRPr lang="en-GB" sz="2000" dirty="0"/>
          </a:p>
          <a:p>
            <a:r>
              <a:rPr lang="en-GB" sz="2000" dirty="0"/>
              <a:t>A new STAR test takes place every half term, so students can see improvements in their reading ability, but also choose more challenging books. </a:t>
            </a:r>
          </a:p>
          <a:p>
            <a:endParaRPr lang="en-GB" sz="2400" dirty="0"/>
          </a:p>
        </p:txBody>
      </p:sp>
      <p:sp>
        <p:nvSpPr>
          <p:cNvPr id="4" name="TextBox 3"/>
          <p:cNvSpPr txBox="1"/>
          <p:nvPr/>
        </p:nvSpPr>
        <p:spPr>
          <a:xfrm>
            <a:off x="179512" y="1772816"/>
            <a:ext cx="3600400" cy="1107996"/>
          </a:xfrm>
          <a:prstGeom prst="rect">
            <a:avLst/>
          </a:prstGeom>
          <a:noFill/>
        </p:spPr>
        <p:txBody>
          <a:bodyPr wrap="square" rtlCol="0">
            <a:spAutoFit/>
          </a:bodyPr>
          <a:lstStyle/>
          <a:p>
            <a:r>
              <a:rPr lang="en-GB" sz="6600" dirty="0"/>
              <a:t>3.2 – 4.6</a:t>
            </a:r>
          </a:p>
        </p:txBody>
      </p:sp>
      <p:cxnSp>
        <p:nvCxnSpPr>
          <p:cNvPr id="6" name="Straight Arrow Connector 5"/>
          <p:cNvCxnSpPr/>
          <p:nvPr/>
        </p:nvCxnSpPr>
        <p:spPr>
          <a:xfrm flipH="1" flipV="1">
            <a:off x="539552" y="2780928"/>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31640" y="3212976"/>
            <a:ext cx="1512168" cy="646331"/>
          </a:xfrm>
          <a:prstGeom prst="rect">
            <a:avLst/>
          </a:prstGeom>
          <a:noFill/>
        </p:spPr>
        <p:txBody>
          <a:bodyPr wrap="square" rtlCol="0">
            <a:spAutoFit/>
          </a:bodyPr>
          <a:lstStyle/>
          <a:p>
            <a:r>
              <a:rPr lang="en-GB" dirty="0"/>
              <a:t>Lowest number</a:t>
            </a:r>
          </a:p>
        </p:txBody>
      </p:sp>
      <p:cxnSp>
        <p:nvCxnSpPr>
          <p:cNvPr id="9" name="Straight Arrow Connector 8"/>
          <p:cNvCxnSpPr/>
          <p:nvPr/>
        </p:nvCxnSpPr>
        <p:spPr>
          <a:xfrm flipH="1" flipV="1">
            <a:off x="2267744" y="2780928"/>
            <a:ext cx="36004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43808" y="3104964"/>
            <a:ext cx="1080120" cy="646331"/>
          </a:xfrm>
          <a:prstGeom prst="rect">
            <a:avLst/>
          </a:prstGeom>
          <a:noFill/>
        </p:spPr>
        <p:txBody>
          <a:bodyPr wrap="square" rtlCol="0">
            <a:spAutoFit/>
          </a:bodyPr>
          <a:lstStyle/>
          <a:p>
            <a:r>
              <a:rPr lang="en-GB" dirty="0"/>
              <a:t>Highest number</a:t>
            </a:r>
          </a:p>
        </p:txBody>
      </p:sp>
    </p:spTree>
    <p:extLst>
      <p:ext uri="{BB962C8B-B14F-4D97-AF65-F5344CB8AC3E}">
        <p14:creationId xmlns:p14="http://schemas.microsoft.com/office/powerpoint/2010/main" val="206421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All the AR books in the </a:t>
            </a:r>
            <a:r>
              <a:rPr lang="en-GB" sz="3200" dirty="0" smtClean="0"/>
              <a:t>junior area </a:t>
            </a:r>
            <a:r>
              <a:rPr lang="en-GB" sz="3200" dirty="0"/>
              <a:t>are </a:t>
            </a:r>
            <a:r>
              <a:rPr lang="en-GB" sz="3200" dirty="0" smtClean="0"/>
              <a:t>levelled according to their ZPD</a:t>
            </a:r>
            <a:endParaRPr lang="en-GB" sz="3200" dirty="0"/>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8570" y="4580485"/>
            <a:ext cx="2680398" cy="194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23283" y="2973963"/>
            <a:ext cx="3712433" cy="1200329"/>
          </a:xfrm>
          <a:prstGeom prst="rect">
            <a:avLst/>
          </a:prstGeom>
          <a:noFill/>
        </p:spPr>
        <p:txBody>
          <a:bodyPr wrap="square" rtlCol="0">
            <a:spAutoFit/>
          </a:bodyPr>
          <a:lstStyle/>
          <a:p>
            <a:r>
              <a:rPr lang="en-GB" dirty="0"/>
              <a:t>Students should only choose books within their numbers and </a:t>
            </a:r>
            <a:r>
              <a:rPr lang="en-GB" dirty="0" smtClean="0"/>
              <a:t>the boxes make </a:t>
            </a:r>
            <a:r>
              <a:rPr lang="en-GB" dirty="0"/>
              <a:t>it easier for them to choose the right book.</a:t>
            </a:r>
          </a:p>
        </p:txBody>
      </p:sp>
      <p:graphicFrame>
        <p:nvGraphicFramePr>
          <p:cNvPr id="3" name="Table 2"/>
          <p:cNvGraphicFramePr>
            <a:graphicFrameLocks noGrp="1"/>
          </p:cNvGraphicFramePr>
          <p:nvPr>
            <p:extLst>
              <p:ext uri="{D42A27DB-BD31-4B8C-83A1-F6EECF244321}">
                <p14:modId xmlns:p14="http://schemas.microsoft.com/office/powerpoint/2010/main" val="1090868742"/>
              </p:ext>
            </p:extLst>
          </p:nvPr>
        </p:nvGraphicFramePr>
        <p:xfrm>
          <a:off x="539552" y="1397000"/>
          <a:ext cx="3744416" cy="256032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578723886"/>
                    </a:ext>
                  </a:extLst>
                </a:gridCol>
                <a:gridCol w="1872208">
                  <a:extLst>
                    <a:ext uri="{9D8B030D-6E8A-4147-A177-3AD203B41FA5}">
                      <a16:colId xmlns:a16="http://schemas.microsoft.com/office/drawing/2014/main" val="1509486003"/>
                    </a:ext>
                  </a:extLst>
                </a:gridCol>
              </a:tblGrid>
              <a:tr h="321146">
                <a:tc>
                  <a:txBody>
                    <a:bodyPr/>
                    <a:lstStyle/>
                    <a:p>
                      <a:endParaRPr lang="en-GB" dirty="0"/>
                    </a:p>
                  </a:txBody>
                  <a:tcPr/>
                </a:tc>
                <a:tc>
                  <a:txBody>
                    <a:bodyPr/>
                    <a:lstStyle/>
                    <a:p>
                      <a:endParaRPr lang="en-GB"/>
                    </a:p>
                  </a:txBody>
                  <a:tcPr/>
                </a:tc>
                <a:extLst>
                  <a:ext uri="{0D108BD9-81ED-4DB2-BD59-A6C34878D82A}">
                    <a16:rowId xmlns:a16="http://schemas.microsoft.com/office/drawing/2014/main" val="155020983"/>
                  </a:ext>
                </a:extLst>
              </a:tr>
              <a:tr h="321146">
                <a:tc>
                  <a:txBody>
                    <a:bodyPr/>
                    <a:lstStyle/>
                    <a:p>
                      <a:r>
                        <a:rPr lang="en-GB" dirty="0" smtClean="0"/>
                        <a:t> &lt;2.5</a:t>
                      </a:r>
                      <a:endParaRPr lang="en-GB" dirty="0"/>
                    </a:p>
                  </a:txBody>
                  <a:tcPr/>
                </a:tc>
                <a:tc>
                  <a:txBody>
                    <a:bodyPr/>
                    <a:lstStyle/>
                    <a:p>
                      <a:r>
                        <a:rPr lang="en-GB" dirty="0" smtClean="0"/>
                        <a:t>4.5-4.9</a:t>
                      </a:r>
                      <a:endParaRPr lang="en-GB" dirty="0"/>
                    </a:p>
                  </a:txBody>
                  <a:tcPr/>
                </a:tc>
                <a:extLst>
                  <a:ext uri="{0D108BD9-81ED-4DB2-BD59-A6C34878D82A}">
                    <a16:rowId xmlns:a16="http://schemas.microsoft.com/office/drawing/2014/main" val="247811236"/>
                  </a:ext>
                </a:extLst>
              </a:tr>
              <a:tr h="321146">
                <a:tc>
                  <a:txBody>
                    <a:bodyPr/>
                    <a:lstStyle/>
                    <a:p>
                      <a:r>
                        <a:rPr lang="en-GB" dirty="0" smtClean="0"/>
                        <a:t>2.5-2.9</a:t>
                      </a:r>
                      <a:endParaRPr lang="en-GB" dirty="0"/>
                    </a:p>
                  </a:txBody>
                  <a:tcPr/>
                </a:tc>
                <a:tc>
                  <a:txBody>
                    <a:bodyPr/>
                    <a:lstStyle/>
                    <a:p>
                      <a:r>
                        <a:rPr lang="en-GB" dirty="0" smtClean="0"/>
                        <a:t>5.0-5.4</a:t>
                      </a:r>
                      <a:endParaRPr lang="en-GB" dirty="0"/>
                    </a:p>
                  </a:txBody>
                  <a:tcPr/>
                </a:tc>
                <a:extLst>
                  <a:ext uri="{0D108BD9-81ED-4DB2-BD59-A6C34878D82A}">
                    <a16:rowId xmlns:a16="http://schemas.microsoft.com/office/drawing/2014/main" val="1524078358"/>
                  </a:ext>
                </a:extLst>
              </a:tr>
              <a:tr h="321146">
                <a:tc>
                  <a:txBody>
                    <a:bodyPr/>
                    <a:lstStyle/>
                    <a:p>
                      <a:r>
                        <a:rPr lang="en-GB" dirty="0" smtClean="0"/>
                        <a:t>3.0-3.4</a:t>
                      </a:r>
                      <a:endParaRPr lang="en-GB" dirty="0"/>
                    </a:p>
                  </a:txBody>
                  <a:tcPr/>
                </a:tc>
                <a:tc>
                  <a:txBody>
                    <a:bodyPr/>
                    <a:lstStyle/>
                    <a:p>
                      <a:r>
                        <a:rPr lang="en-GB" dirty="0" smtClean="0"/>
                        <a:t>5.5-5.9</a:t>
                      </a:r>
                      <a:endParaRPr lang="en-GB" dirty="0"/>
                    </a:p>
                  </a:txBody>
                  <a:tcPr/>
                </a:tc>
                <a:extLst>
                  <a:ext uri="{0D108BD9-81ED-4DB2-BD59-A6C34878D82A}">
                    <a16:rowId xmlns:a16="http://schemas.microsoft.com/office/drawing/2014/main" val="4238915654"/>
                  </a:ext>
                </a:extLst>
              </a:tr>
              <a:tr h="321146">
                <a:tc>
                  <a:txBody>
                    <a:bodyPr/>
                    <a:lstStyle/>
                    <a:p>
                      <a:r>
                        <a:rPr lang="en-GB" dirty="0" smtClean="0"/>
                        <a:t>3.5-3.9</a:t>
                      </a:r>
                      <a:endParaRPr lang="en-GB" dirty="0"/>
                    </a:p>
                  </a:txBody>
                  <a:tcPr/>
                </a:tc>
                <a:tc>
                  <a:txBody>
                    <a:bodyPr/>
                    <a:lstStyle/>
                    <a:p>
                      <a:r>
                        <a:rPr lang="en-GB" dirty="0" smtClean="0"/>
                        <a:t>6.0-6.4</a:t>
                      </a:r>
                      <a:endParaRPr lang="en-GB" dirty="0"/>
                    </a:p>
                  </a:txBody>
                  <a:tcPr/>
                </a:tc>
                <a:extLst>
                  <a:ext uri="{0D108BD9-81ED-4DB2-BD59-A6C34878D82A}">
                    <a16:rowId xmlns:a16="http://schemas.microsoft.com/office/drawing/2014/main" val="2463356582"/>
                  </a:ext>
                </a:extLst>
              </a:tr>
              <a:tr h="321146">
                <a:tc>
                  <a:txBody>
                    <a:bodyPr/>
                    <a:lstStyle/>
                    <a:p>
                      <a:r>
                        <a:rPr lang="en-GB" dirty="0" smtClean="0"/>
                        <a:t>4.0-4.4</a:t>
                      </a:r>
                      <a:endParaRPr lang="en-GB" dirty="0"/>
                    </a:p>
                  </a:txBody>
                  <a:tcPr/>
                </a:tc>
                <a:tc>
                  <a:txBody>
                    <a:bodyPr/>
                    <a:lstStyle/>
                    <a:p>
                      <a:r>
                        <a:rPr lang="en-GB" dirty="0" smtClean="0"/>
                        <a:t>&gt;6.5</a:t>
                      </a:r>
                      <a:endParaRPr lang="en-GB" dirty="0"/>
                    </a:p>
                  </a:txBody>
                  <a:tcPr/>
                </a:tc>
                <a:extLst>
                  <a:ext uri="{0D108BD9-81ED-4DB2-BD59-A6C34878D82A}">
                    <a16:rowId xmlns:a16="http://schemas.microsoft.com/office/drawing/2014/main" val="3171613968"/>
                  </a:ext>
                </a:extLst>
              </a:tr>
              <a:tr h="321146">
                <a:tc>
                  <a:txBody>
                    <a:bodyPr/>
                    <a:lstStyle/>
                    <a:p>
                      <a:endParaRPr lang="en-GB"/>
                    </a:p>
                  </a:txBody>
                  <a:tcPr/>
                </a:tc>
                <a:tc>
                  <a:txBody>
                    <a:bodyPr/>
                    <a:lstStyle/>
                    <a:p>
                      <a:endParaRPr lang="en-GB" dirty="0"/>
                    </a:p>
                  </a:txBody>
                  <a:tcPr/>
                </a:tc>
                <a:extLst>
                  <a:ext uri="{0D108BD9-81ED-4DB2-BD59-A6C34878D82A}">
                    <a16:rowId xmlns:a16="http://schemas.microsoft.com/office/drawing/2014/main" val="3616049993"/>
                  </a:ext>
                </a:extLst>
              </a:tr>
            </a:tbl>
          </a:graphicData>
        </a:graphic>
      </p:graphicFrame>
      <p:sp>
        <p:nvSpPr>
          <p:cNvPr id="17" name="TextBox 16"/>
          <p:cNvSpPr txBox="1"/>
          <p:nvPr/>
        </p:nvSpPr>
        <p:spPr>
          <a:xfrm>
            <a:off x="827584" y="4725144"/>
            <a:ext cx="3096344" cy="646331"/>
          </a:xfrm>
          <a:prstGeom prst="rect">
            <a:avLst/>
          </a:prstGeom>
          <a:noFill/>
        </p:spPr>
        <p:txBody>
          <a:bodyPr wrap="square" rtlCol="0">
            <a:spAutoFit/>
          </a:bodyPr>
          <a:lstStyle/>
          <a:p>
            <a:r>
              <a:rPr lang="en-GB" dirty="0" smtClean="0"/>
              <a:t>Books are boxed according to their levels.</a:t>
            </a:r>
            <a:endParaRPr lang="en-GB" dirty="0"/>
          </a:p>
        </p:txBody>
      </p:sp>
    </p:spTree>
    <p:extLst>
      <p:ext uri="{BB962C8B-B14F-4D97-AF65-F5344CB8AC3E}">
        <p14:creationId xmlns:p14="http://schemas.microsoft.com/office/powerpoint/2010/main" val="336107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0"/>
            <a:ext cx="5362152" cy="40050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882" y="2636911"/>
            <a:ext cx="5450589" cy="4071119"/>
          </a:xfrm>
          <a:prstGeom prst="rect">
            <a:avLst/>
          </a:prstGeom>
        </p:spPr>
      </p:pic>
      <p:sp>
        <p:nvSpPr>
          <p:cNvPr id="4" name="TextBox 3"/>
          <p:cNvSpPr txBox="1"/>
          <p:nvPr/>
        </p:nvSpPr>
        <p:spPr>
          <a:xfrm>
            <a:off x="6084168" y="404664"/>
            <a:ext cx="2664296" cy="923330"/>
          </a:xfrm>
          <a:prstGeom prst="rect">
            <a:avLst/>
          </a:prstGeom>
          <a:noFill/>
        </p:spPr>
        <p:txBody>
          <a:bodyPr wrap="square" rtlCol="0">
            <a:spAutoFit/>
          </a:bodyPr>
          <a:lstStyle/>
          <a:p>
            <a:r>
              <a:rPr lang="en-GB" dirty="0" smtClean="0"/>
              <a:t>There are lots of boxes in the communal junior areas.</a:t>
            </a:r>
            <a:endParaRPr lang="en-GB" dirty="0"/>
          </a:p>
        </p:txBody>
      </p:sp>
      <p:sp>
        <p:nvSpPr>
          <p:cNvPr id="5" name="TextBox 4"/>
          <p:cNvSpPr txBox="1"/>
          <p:nvPr/>
        </p:nvSpPr>
        <p:spPr>
          <a:xfrm>
            <a:off x="467544" y="4581128"/>
            <a:ext cx="2664296" cy="1477328"/>
          </a:xfrm>
          <a:prstGeom prst="rect">
            <a:avLst/>
          </a:prstGeom>
          <a:noFill/>
        </p:spPr>
        <p:txBody>
          <a:bodyPr wrap="square" rtlCol="0">
            <a:spAutoFit/>
          </a:bodyPr>
          <a:lstStyle/>
          <a:p>
            <a:r>
              <a:rPr lang="en-GB" dirty="0" smtClean="0"/>
              <a:t>There are approx. 6-8 boxes in each classroom based around each year group level. These can be swapped between classes. </a:t>
            </a:r>
            <a:endParaRPr lang="en-GB" dirty="0"/>
          </a:p>
        </p:txBody>
      </p:sp>
    </p:spTree>
    <p:extLst>
      <p:ext uri="{BB962C8B-B14F-4D97-AF65-F5344CB8AC3E}">
        <p14:creationId xmlns:p14="http://schemas.microsoft.com/office/powerpoint/2010/main" val="641971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Reading in school</a:t>
            </a:r>
            <a:endParaRPr lang="en-GB" u="sng"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24" t="7507" r="14395" b="6966"/>
          <a:stretch/>
        </p:blipFill>
        <p:spPr bwMode="auto">
          <a:xfrm>
            <a:off x="395536" y="1268760"/>
            <a:ext cx="1690255" cy="203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39752" y="1412776"/>
            <a:ext cx="6336704" cy="3416320"/>
          </a:xfrm>
          <a:prstGeom prst="rect">
            <a:avLst/>
          </a:prstGeom>
          <a:noFill/>
        </p:spPr>
        <p:txBody>
          <a:bodyPr wrap="square" rtlCol="0">
            <a:spAutoFit/>
          </a:bodyPr>
          <a:lstStyle/>
          <a:p>
            <a:r>
              <a:rPr lang="en-GB" dirty="0" smtClean="0"/>
              <a:t>We allocate the first 20 minutes of the school day to reading time as a minimum.  Children should come in and independently read their chosen book.  Teachers </a:t>
            </a:r>
            <a:r>
              <a:rPr lang="en-GB" dirty="0" smtClean="0"/>
              <a:t>use </a:t>
            </a:r>
            <a:r>
              <a:rPr lang="en-GB" dirty="0" smtClean="0"/>
              <a:t>this time to support the children through listening to individual or groups read or comprehension and quiz activities.</a:t>
            </a:r>
          </a:p>
          <a:p>
            <a:endParaRPr lang="en-GB" dirty="0" smtClean="0"/>
          </a:p>
          <a:p>
            <a:r>
              <a:rPr lang="en-GB" dirty="0" smtClean="0"/>
              <a:t>Children can also take AR quizzes during this allocated reading time</a:t>
            </a:r>
            <a:r>
              <a:rPr lang="en-GB" dirty="0" smtClean="0"/>
              <a:t>.</a:t>
            </a:r>
          </a:p>
          <a:p>
            <a:endParaRPr lang="en-GB" dirty="0"/>
          </a:p>
          <a:p>
            <a:r>
              <a:rPr lang="en-GB" dirty="0" smtClean="0"/>
              <a:t>Children can also complete AR quizzes at home.  These should be independently. </a:t>
            </a:r>
            <a:endParaRPr lang="en-GB" dirty="0"/>
          </a:p>
          <a:p>
            <a:pPr marL="342900" indent="-342900">
              <a:buAutoNum type="arabicParenR"/>
            </a:pPr>
            <a:endParaRPr lang="en-GB" dirty="0"/>
          </a:p>
        </p:txBody>
      </p:sp>
    </p:spTree>
    <p:extLst>
      <p:ext uri="{BB962C8B-B14F-4D97-AF65-F5344CB8AC3E}">
        <p14:creationId xmlns:p14="http://schemas.microsoft.com/office/powerpoint/2010/main" val="4163636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20495</TotalTime>
  <Words>974</Words>
  <Application>Microsoft Office PowerPoint</Application>
  <PresentationFormat>On-screen Show (4:3)</PresentationFormat>
  <Paragraphs>92</Paragraphs>
  <Slides>15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Accelerated Reader: The Dingle Primary School – Sept 22</vt:lpstr>
      <vt:lpstr>PowerPoint Presentation</vt:lpstr>
      <vt:lpstr>How it works…</vt:lpstr>
      <vt:lpstr>How STAR tests work</vt:lpstr>
      <vt:lpstr>PowerPoint Presentation</vt:lpstr>
      <vt:lpstr>A ZPD score is given to your child after completing the STAR test</vt:lpstr>
      <vt:lpstr>All the AR books in the junior area are levelled according to their ZPD</vt:lpstr>
      <vt:lpstr>PowerPoint Presentation</vt:lpstr>
      <vt:lpstr>Reading in school</vt:lpstr>
      <vt:lpstr>AR Quizzes</vt:lpstr>
      <vt:lpstr>AR Quizzes</vt:lpstr>
      <vt:lpstr>PowerPoint Presentation</vt:lpstr>
      <vt:lpstr>PowerPoint Presentation</vt:lpstr>
      <vt:lpstr>PowerPoint Presentation</vt:lpstr>
      <vt:lpstr>PowerPoint Presentation</vt:lpstr>
    </vt:vector>
  </TitlesOfParts>
  <Company>Birmingham BSF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Matt Griffiths</cp:lastModifiedBy>
  <cp:revision>30</cp:revision>
  <dcterms:created xsi:type="dcterms:W3CDTF">2017-01-16T09:59:25Z</dcterms:created>
  <dcterms:modified xsi:type="dcterms:W3CDTF">2022-09-21T15:51:25Z</dcterms:modified>
</cp:coreProperties>
</file>