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2" r:id="rId3"/>
    <p:sldId id="275" r:id="rId4"/>
    <p:sldId id="257" r:id="rId5"/>
    <p:sldId id="259" r:id="rId6"/>
    <p:sldId id="269" r:id="rId7"/>
    <p:sldId id="260" r:id="rId8"/>
    <p:sldId id="268" r:id="rId9"/>
    <p:sldId id="280" r:id="rId10"/>
    <p:sldId id="276" r:id="rId11"/>
    <p:sldId id="261" r:id="rId12"/>
    <p:sldId id="281" r:id="rId13"/>
    <p:sldId id="270" r:id="rId14"/>
    <p:sldId id="277" r:id="rId15"/>
    <p:sldId id="271" r:id="rId16"/>
    <p:sldId id="278" r:id="rId17"/>
    <p:sldId id="273" r:id="rId18"/>
    <p:sldId id="283" r:id="rId19"/>
    <p:sldId id="279" r:id="rId20"/>
    <p:sldId id="263" r:id="rId21"/>
    <p:sldId id="264" r:id="rId22"/>
    <p:sldId id="265" r:id="rId23"/>
    <p:sldId id="266" r:id="rId24"/>
    <p:sldId id="262" r:id="rId25"/>
    <p:sldId id="267"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DDB2015-F3A7-4685-A52B-D0DC0535A06C}"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123051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DB2015-F3A7-4685-A52B-D0DC0535A06C}"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38798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DB2015-F3A7-4685-A52B-D0DC0535A06C}"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173700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DB2015-F3A7-4685-A52B-D0DC0535A06C}"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92127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DB2015-F3A7-4685-A52B-D0DC0535A06C}"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269177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DDB2015-F3A7-4685-A52B-D0DC0535A06C}" type="datetimeFigureOut">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181807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DDB2015-F3A7-4685-A52B-D0DC0535A06C}" type="datetimeFigureOut">
              <a:rPr lang="en-GB" smtClean="0"/>
              <a:t>21/10/2025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101348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DDB2015-F3A7-4685-A52B-D0DC0535A06C}" type="datetimeFigureOut">
              <a:rPr lang="en-GB" smtClean="0"/>
              <a:t>21/10/2025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333532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B2015-F3A7-4685-A52B-D0DC0535A06C}" type="datetimeFigureOut">
              <a:rPr lang="en-GB" smtClean="0"/>
              <a:t>21/10/2025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51673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DB2015-F3A7-4685-A52B-D0DC0535A06C}" type="datetimeFigureOut">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64872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DB2015-F3A7-4685-A52B-D0DC0535A06C}" type="datetimeFigureOut">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35455C-973A-4E8A-8831-999C7AD79F9E}" type="slidenum">
              <a:rPr lang="en-GB" smtClean="0"/>
              <a:t>‹#›</a:t>
            </a:fld>
            <a:endParaRPr lang="en-GB"/>
          </a:p>
        </p:txBody>
      </p:sp>
    </p:spTree>
    <p:extLst>
      <p:ext uri="{BB962C8B-B14F-4D97-AF65-F5344CB8AC3E}">
        <p14:creationId xmlns:p14="http://schemas.microsoft.com/office/powerpoint/2010/main" val="12317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B2015-F3A7-4685-A52B-D0DC0535A06C}" type="datetimeFigureOut">
              <a:rPr lang="en-GB" smtClean="0"/>
              <a:t>21/10/2025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5455C-973A-4E8A-8831-999C7AD79F9E}" type="slidenum">
              <a:rPr lang="en-GB" smtClean="0"/>
              <a:t>‹#›</a:t>
            </a:fld>
            <a:endParaRPr lang="en-GB"/>
          </a:p>
        </p:txBody>
      </p:sp>
    </p:spTree>
    <p:extLst>
      <p:ext uri="{BB962C8B-B14F-4D97-AF65-F5344CB8AC3E}">
        <p14:creationId xmlns:p14="http://schemas.microsoft.com/office/powerpoint/2010/main" val="17240918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ogle.co.uk/search?q=conway+centre+anglesey+contact+number&amp;source=lmns&amp;bih=913&amp;biw=1280&amp;hl=en-GB&amp;sa=X&amp;ved=2ahUKEwiKpbmBsu31AhVLySoKHVZZBXcQ_AUoAHoECAEQA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deputy@dingle.Cheshire.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cid:c6831e92-91bd-4387-9511-f286b9150a06@eurprd04.prod.outlook.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Laches Woo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Laches Wood.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itle 6"/>
          <p:cNvSpPr>
            <a:spLocks noGrp="1"/>
          </p:cNvSpPr>
          <p:nvPr>
            <p:ph type="title"/>
          </p:nvPr>
        </p:nvSpPr>
        <p:spPr>
          <a:xfrm>
            <a:off x="1141412" y="160337"/>
            <a:ext cx="9905998" cy="1028383"/>
          </a:xfrm>
        </p:spPr>
        <p:txBody>
          <a:bodyPr>
            <a:normAutofit fontScale="90000"/>
          </a:bodyPr>
          <a:lstStyle/>
          <a:p>
            <a:pPr algn="ctr"/>
            <a:r>
              <a:rPr lang="en-US" dirty="0"/>
              <a:t>CONWAY CENTRE Residential Information Meeting  20/4/2026 – 22/4/2026</a:t>
            </a:r>
            <a:endParaRPr lang="en-GB" dirty="0"/>
          </a:p>
        </p:txBody>
      </p:sp>
      <p:pic>
        <p:nvPicPr>
          <p:cNvPr id="1026" name="Picture 2" descr="Anglesey Faci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541" y="1333334"/>
            <a:ext cx="796574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13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76550" y="-528320"/>
            <a:ext cx="6438900" cy="7914640"/>
          </a:xfrm>
          <a:prstGeom prst="rect">
            <a:avLst/>
          </a:prstGeom>
          <a:noFill/>
        </p:spPr>
      </p:pic>
    </p:spTree>
    <p:extLst>
      <p:ext uri="{BB962C8B-B14F-4D97-AF65-F5344CB8AC3E}">
        <p14:creationId xmlns:p14="http://schemas.microsoft.com/office/powerpoint/2010/main" val="324740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endParaRPr lang="en-GB" dirty="0"/>
          </a:p>
        </p:txBody>
      </p:sp>
      <p:sp>
        <p:nvSpPr>
          <p:cNvPr id="3" name="Content Placeholder 2"/>
          <p:cNvSpPr>
            <a:spLocks noGrp="1"/>
          </p:cNvSpPr>
          <p:nvPr>
            <p:ph idx="1"/>
          </p:nvPr>
        </p:nvSpPr>
        <p:spPr/>
        <p:txBody>
          <a:bodyPr/>
          <a:lstStyle/>
          <a:p>
            <a:r>
              <a:rPr lang="en-GB" dirty="0"/>
              <a:t>Split into 5/6 activity groups – approx. 10-12 per group.</a:t>
            </a:r>
          </a:p>
          <a:p>
            <a:r>
              <a:rPr lang="en-GB" dirty="0"/>
              <a:t>Qualified instructors throughout.</a:t>
            </a:r>
          </a:p>
          <a:p>
            <a:r>
              <a:rPr lang="en-US" dirty="0"/>
              <a:t>Each activity will be led by a member of the Conway team. There will be a member of The Dingle staff with each group. In the evenings, The Dingle staff will look after the children and run an evening activity.</a:t>
            </a:r>
            <a:endParaRPr lang="en-GB" dirty="0"/>
          </a:p>
          <a:p>
            <a:r>
              <a:rPr lang="en-GB" dirty="0"/>
              <a:t>Trial by Choice – encouragement not force.</a:t>
            </a:r>
          </a:p>
          <a:p>
            <a:endParaRPr lang="en-GB" dirty="0"/>
          </a:p>
          <a:p>
            <a:endParaRPr lang="en-GB" dirty="0"/>
          </a:p>
        </p:txBody>
      </p:sp>
    </p:spTree>
    <p:extLst>
      <p:ext uri="{BB962C8B-B14F-4D97-AF65-F5344CB8AC3E}">
        <p14:creationId xmlns:p14="http://schemas.microsoft.com/office/powerpoint/2010/main" val="326708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1515336"/>
              </p:ext>
            </p:extLst>
          </p:nvPr>
        </p:nvGraphicFramePr>
        <p:xfrm>
          <a:off x="1141414" y="618518"/>
          <a:ext cx="10505154" cy="5337114"/>
        </p:xfrm>
        <a:graphic>
          <a:graphicData uri="http://schemas.openxmlformats.org/drawingml/2006/table">
            <a:tbl>
              <a:tblPr firstRow="1" firstCol="1" bandRow="1">
                <a:tableStyleId>{5C22544A-7EE6-4342-B048-85BDC9FD1C3A}</a:tableStyleId>
              </a:tblPr>
              <a:tblGrid>
                <a:gridCol w="941237">
                  <a:extLst>
                    <a:ext uri="{9D8B030D-6E8A-4147-A177-3AD203B41FA5}">
                      <a16:colId xmlns:a16="http://schemas.microsoft.com/office/drawing/2014/main" val="1951014569"/>
                    </a:ext>
                  </a:extLst>
                </a:gridCol>
                <a:gridCol w="535348">
                  <a:extLst>
                    <a:ext uri="{9D8B030D-6E8A-4147-A177-3AD203B41FA5}">
                      <a16:colId xmlns:a16="http://schemas.microsoft.com/office/drawing/2014/main" val="1218758033"/>
                    </a:ext>
                  </a:extLst>
                </a:gridCol>
                <a:gridCol w="3170375">
                  <a:extLst>
                    <a:ext uri="{9D8B030D-6E8A-4147-A177-3AD203B41FA5}">
                      <a16:colId xmlns:a16="http://schemas.microsoft.com/office/drawing/2014/main" val="4225859887"/>
                    </a:ext>
                  </a:extLst>
                </a:gridCol>
                <a:gridCol w="852730">
                  <a:extLst>
                    <a:ext uri="{9D8B030D-6E8A-4147-A177-3AD203B41FA5}">
                      <a16:colId xmlns:a16="http://schemas.microsoft.com/office/drawing/2014/main" val="204023507"/>
                    </a:ext>
                  </a:extLst>
                </a:gridCol>
                <a:gridCol w="2659307">
                  <a:extLst>
                    <a:ext uri="{9D8B030D-6E8A-4147-A177-3AD203B41FA5}">
                      <a16:colId xmlns:a16="http://schemas.microsoft.com/office/drawing/2014/main" val="1479889884"/>
                    </a:ext>
                  </a:extLst>
                </a:gridCol>
                <a:gridCol w="794084">
                  <a:extLst>
                    <a:ext uri="{9D8B030D-6E8A-4147-A177-3AD203B41FA5}">
                      <a16:colId xmlns:a16="http://schemas.microsoft.com/office/drawing/2014/main" val="1157083297"/>
                    </a:ext>
                  </a:extLst>
                </a:gridCol>
                <a:gridCol w="1552073">
                  <a:extLst>
                    <a:ext uri="{9D8B030D-6E8A-4147-A177-3AD203B41FA5}">
                      <a16:colId xmlns:a16="http://schemas.microsoft.com/office/drawing/2014/main" val="3924900688"/>
                    </a:ext>
                  </a:extLst>
                </a:gridCol>
              </a:tblGrid>
              <a:tr h="949869">
                <a:tc>
                  <a:txBody>
                    <a:bodyPr/>
                    <a:lstStyle/>
                    <a:p>
                      <a:pPr algn="ctr">
                        <a:spcBef>
                          <a:spcPts val="495"/>
                        </a:spcBef>
                        <a:spcAft>
                          <a:spcPts val="0"/>
                        </a:spcAft>
                        <a:tabLst>
                          <a:tab pos="1271270" algn="l"/>
                          <a:tab pos="2216150" algn="l"/>
                          <a:tab pos="3174365" algn="l"/>
                        </a:tabLst>
                      </a:pPr>
                      <a:r>
                        <a:rPr lang="en-GB" sz="1000" dirty="0">
                          <a:effectLst/>
                        </a:rPr>
                        <a:t> </a:t>
                      </a:r>
                      <a:endParaRPr lang="en-GB" sz="1100" dirty="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000">
                          <a:effectLst/>
                        </a:rPr>
                        <a:t>B’fast</a:t>
                      </a:r>
                      <a:endParaRPr lang="en-GB" sz="110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000">
                          <a:effectLst/>
                        </a:rPr>
                        <a:t>Morning Session</a:t>
                      </a:r>
                      <a:endParaRPr lang="en-GB" sz="1100">
                        <a:effectLst/>
                      </a:endParaRPr>
                    </a:p>
                    <a:p>
                      <a:pPr algn="ctr">
                        <a:spcBef>
                          <a:spcPts val="495"/>
                        </a:spcBef>
                        <a:spcAft>
                          <a:spcPts val="0"/>
                        </a:spcAft>
                        <a:tabLst>
                          <a:tab pos="1271270" algn="l"/>
                          <a:tab pos="2216150" algn="l"/>
                          <a:tab pos="3174365" algn="l"/>
                        </a:tabLst>
                      </a:pPr>
                      <a:r>
                        <a:rPr lang="en-GB" sz="800">
                          <a:effectLst/>
                        </a:rPr>
                        <a:t>Usually 9.30am-12.30am</a:t>
                      </a:r>
                      <a:endParaRPr lang="en-GB" sz="110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000">
                          <a:effectLst/>
                        </a:rPr>
                        <a:t>Lunch</a:t>
                      </a:r>
                      <a:endParaRPr lang="en-GB" sz="110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000">
                          <a:effectLst/>
                        </a:rPr>
                        <a:t>Afternoon Session</a:t>
                      </a:r>
                      <a:endParaRPr lang="en-GB" sz="1100">
                        <a:effectLst/>
                      </a:endParaRPr>
                    </a:p>
                    <a:p>
                      <a:pPr algn="ctr">
                        <a:spcBef>
                          <a:spcPts val="495"/>
                        </a:spcBef>
                        <a:spcAft>
                          <a:spcPts val="0"/>
                        </a:spcAft>
                        <a:tabLst>
                          <a:tab pos="1271270" algn="l"/>
                          <a:tab pos="2216150" algn="l"/>
                          <a:tab pos="3174365" algn="l"/>
                        </a:tabLst>
                      </a:pPr>
                      <a:r>
                        <a:rPr lang="en-GB" sz="800">
                          <a:effectLst/>
                        </a:rPr>
                        <a:t>Usually 1.30pm-4.30pm</a:t>
                      </a:r>
                      <a:endParaRPr lang="en-GB" sz="110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000">
                          <a:effectLst/>
                        </a:rPr>
                        <a:t>Evening Meal</a:t>
                      </a:r>
                      <a:endParaRPr lang="en-GB" sz="110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000">
                          <a:effectLst/>
                        </a:rPr>
                        <a:t>Evening Session</a:t>
                      </a:r>
                      <a:endParaRPr lang="en-GB" sz="1100">
                        <a:effectLst/>
                      </a:endParaRPr>
                    </a:p>
                    <a:p>
                      <a:pPr algn="ctr">
                        <a:spcBef>
                          <a:spcPts val="495"/>
                        </a:spcBef>
                        <a:spcAft>
                          <a:spcPts val="0"/>
                        </a:spcAft>
                        <a:tabLst>
                          <a:tab pos="1271270" algn="l"/>
                          <a:tab pos="2216150" algn="l"/>
                          <a:tab pos="3174365" algn="l"/>
                        </a:tabLst>
                      </a:pPr>
                      <a:r>
                        <a:rPr lang="en-GB" sz="800">
                          <a:effectLst/>
                        </a:rPr>
                        <a:t>For hygiene reasons please ensure all beds are made</a:t>
                      </a:r>
                      <a:endParaRPr lang="en-GB" sz="1100">
                        <a:effectLst/>
                        <a:latin typeface="Bliss 2"/>
                        <a:ea typeface="Bliss 2"/>
                        <a:cs typeface="Bliss 2"/>
                      </a:endParaRPr>
                    </a:p>
                  </a:txBody>
                  <a:tcPr marL="68580" marR="68580" marT="0" marB="0"/>
                </a:tc>
                <a:extLst>
                  <a:ext uri="{0D108BD9-81ED-4DB2-BD59-A6C34878D82A}">
                    <a16:rowId xmlns:a16="http://schemas.microsoft.com/office/drawing/2014/main" val="3412980334"/>
                  </a:ext>
                </a:extLst>
              </a:tr>
              <a:tr h="1207017">
                <a:tc>
                  <a:txBody>
                    <a:bodyPr/>
                    <a:lstStyle/>
                    <a:p>
                      <a:pPr algn="ctr">
                        <a:spcBef>
                          <a:spcPts val="495"/>
                        </a:spcBef>
                        <a:spcAft>
                          <a:spcPts val="0"/>
                        </a:spcAft>
                        <a:tabLst>
                          <a:tab pos="1271270" algn="l"/>
                          <a:tab pos="2216150" algn="l"/>
                          <a:tab pos="3174365" algn="l"/>
                        </a:tabLst>
                      </a:pPr>
                      <a:r>
                        <a:rPr lang="en-GB" sz="1000" dirty="0">
                          <a:effectLst/>
                          <a:latin typeface="+mn-lt"/>
                          <a:ea typeface="+mn-ea"/>
                          <a:cs typeface="+mn-cs"/>
                        </a:rPr>
                        <a:t>Wednesday</a:t>
                      </a:r>
                      <a:endParaRPr lang="en-GB" sz="1100" dirty="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dirty="0">
                          <a:effectLst/>
                        </a:rPr>
                        <a:t> </a:t>
                      </a:r>
                    </a:p>
                    <a:p>
                      <a:pPr>
                        <a:spcBef>
                          <a:spcPts val="495"/>
                        </a:spcBef>
                        <a:spcAft>
                          <a:spcPts val="0"/>
                        </a:spcAft>
                        <a:tabLst>
                          <a:tab pos="1271270" algn="l"/>
                          <a:tab pos="2216150" algn="l"/>
                          <a:tab pos="3174365" algn="l"/>
                        </a:tabLst>
                      </a:pPr>
                      <a:r>
                        <a:rPr lang="en-GB" sz="1400" dirty="0">
                          <a:effectLst/>
                        </a:rPr>
                        <a:t> </a:t>
                      </a:r>
                      <a:endParaRPr lang="en-GB" sz="1400" dirty="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400" dirty="0">
                          <a:effectLst/>
                        </a:rPr>
                        <a:t>Estimated Arrival - 11.30am</a:t>
                      </a:r>
                    </a:p>
                    <a:p>
                      <a:pPr algn="ctr">
                        <a:spcBef>
                          <a:spcPts val="495"/>
                        </a:spcBef>
                        <a:spcAft>
                          <a:spcPts val="0"/>
                        </a:spcAft>
                        <a:tabLst>
                          <a:tab pos="1271270" algn="l"/>
                          <a:tab pos="2216150" algn="l"/>
                          <a:tab pos="3174365" algn="l"/>
                        </a:tabLst>
                      </a:pPr>
                      <a:r>
                        <a:rPr lang="en-GB" sz="1400" dirty="0">
                          <a:effectLst/>
                        </a:rPr>
                        <a:t>Please ensure all arrive dressed ready for the afternoon session</a:t>
                      </a:r>
                      <a:endParaRPr lang="en-GB" sz="1400" dirty="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400" dirty="0">
                          <a:effectLst/>
                        </a:rPr>
                        <a:t>Own Packed Lunch</a:t>
                      </a:r>
                      <a:endParaRPr lang="en-GB" sz="1400" dirty="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dirty="0">
                          <a:effectLst/>
                        </a:rPr>
                        <a:t>Group 1 + 2 - Kayaking </a:t>
                      </a:r>
                    </a:p>
                    <a:p>
                      <a:pPr>
                        <a:spcBef>
                          <a:spcPts val="495"/>
                        </a:spcBef>
                        <a:spcAft>
                          <a:spcPts val="0"/>
                        </a:spcAft>
                        <a:tabLst>
                          <a:tab pos="1271270" algn="l"/>
                          <a:tab pos="2216150" algn="l"/>
                          <a:tab pos="3174365" algn="l"/>
                        </a:tabLst>
                      </a:pPr>
                      <a:r>
                        <a:rPr lang="en-GB" sz="1400" dirty="0">
                          <a:effectLst/>
                        </a:rPr>
                        <a:t>Group 3 - Low - High ropes </a:t>
                      </a:r>
                    </a:p>
                    <a:p>
                      <a:pPr>
                        <a:spcBef>
                          <a:spcPts val="495"/>
                        </a:spcBef>
                        <a:spcAft>
                          <a:spcPts val="0"/>
                        </a:spcAft>
                        <a:tabLst>
                          <a:tab pos="1271270" algn="l"/>
                          <a:tab pos="2216150" algn="l"/>
                          <a:tab pos="3174365" algn="l"/>
                        </a:tabLst>
                      </a:pPr>
                      <a:r>
                        <a:rPr lang="en-GB" sz="1400" dirty="0">
                          <a:effectLst/>
                        </a:rPr>
                        <a:t>Group 4 - Low - High ropes</a:t>
                      </a:r>
                      <a:endParaRPr lang="en-GB" sz="1400" dirty="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a:effectLst/>
                        </a:rPr>
                        <a:t> </a:t>
                      </a:r>
                    </a:p>
                    <a:p>
                      <a:pPr>
                        <a:spcBef>
                          <a:spcPts val="495"/>
                        </a:spcBef>
                        <a:spcAft>
                          <a:spcPts val="0"/>
                        </a:spcAft>
                        <a:tabLst>
                          <a:tab pos="1271270" algn="l"/>
                          <a:tab pos="2216150" algn="l"/>
                          <a:tab pos="3174365" algn="l"/>
                        </a:tabLst>
                      </a:pPr>
                      <a:r>
                        <a:rPr lang="en-GB" sz="1400">
                          <a:effectLst/>
                        </a:rPr>
                        <a:t>5.45pm</a:t>
                      </a:r>
                      <a:endParaRPr lang="en-GB" sz="140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400">
                          <a:effectLst/>
                        </a:rPr>
                        <a:t> </a:t>
                      </a:r>
                    </a:p>
                    <a:p>
                      <a:pPr algn="ctr">
                        <a:spcBef>
                          <a:spcPts val="495"/>
                        </a:spcBef>
                        <a:spcAft>
                          <a:spcPts val="0"/>
                        </a:spcAft>
                        <a:tabLst>
                          <a:tab pos="1271270" algn="l"/>
                          <a:tab pos="2216150" algn="l"/>
                          <a:tab pos="3174365" algn="l"/>
                        </a:tabLst>
                      </a:pPr>
                      <a:r>
                        <a:rPr lang="en-GB" sz="1400">
                          <a:effectLst/>
                        </a:rPr>
                        <a:t>Nightline </a:t>
                      </a:r>
                    </a:p>
                    <a:p>
                      <a:pPr algn="ctr">
                        <a:spcBef>
                          <a:spcPts val="495"/>
                        </a:spcBef>
                        <a:spcAft>
                          <a:spcPts val="0"/>
                        </a:spcAft>
                        <a:tabLst>
                          <a:tab pos="1271270" algn="l"/>
                          <a:tab pos="2216150" algn="l"/>
                          <a:tab pos="3174365" algn="l"/>
                        </a:tabLst>
                      </a:pPr>
                      <a:r>
                        <a:rPr lang="en-GB" sz="1400">
                          <a:effectLst/>
                        </a:rPr>
                        <a:t> </a:t>
                      </a:r>
                      <a:endParaRPr lang="en-GB" sz="1400">
                        <a:effectLst/>
                        <a:latin typeface="Bliss 2"/>
                        <a:ea typeface="Bliss 2"/>
                        <a:cs typeface="Bliss 2"/>
                      </a:endParaRPr>
                    </a:p>
                  </a:txBody>
                  <a:tcPr marL="68580" marR="68580" marT="0" marB="0"/>
                </a:tc>
                <a:extLst>
                  <a:ext uri="{0D108BD9-81ED-4DB2-BD59-A6C34878D82A}">
                    <a16:rowId xmlns:a16="http://schemas.microsoft.com/office/drawing/2014/main" val="4140732902"/>
                  </a:ext>
                </a:extLst>
              </a:tr>
              <a:tr h="1653089">
                <a:tc>
                  <a:txBody>
                    <a:bodyPr/>
                    <a:lstStyle/>
                    <a:p>
                      <a:pPr algn="ctr">
                        <a:spcBef>
                          <a:spcPts val="495"/>
                        </a:spcBef>
                        <a:spcAft>
                          <a:spcPts val="0"/>
                        </a:spcAft>
                        <a:tabLst>
                          <a:tab pos="1271270" algn="l"/>
                          <a:tab pos="2216150" algn="l"/>
                          <a:tab pos="3174365" algn="l"/>
                        </a:tabLst>
                      </a:pPr>
                      <a:r>
                        <a:rPr lang="en-GB" sz="1000" dirty="0">
                          <a:effectLst/>
                        </a:rPr>
                        <a:t>Thursday </a:t>
                      </a:r>
                      <a:endParaRPr lang="en-GB" sz="1100" dirty="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a:effectLst/>
                        </a:rPr>
                        <a:t> </a:t>
                      </a:r>
                    </a:p>
                    <a:p>
                      <a:pPr>
                        <a:spcBef>
                          <a:spcPts val="495"/>
                        </a:spcBef>
                        <a:spcAft>
                          <a:spcPts val="0"/>
                        </a:spcAft>
                        <a:tabLst>
                          <a:tab pos="1271270" algn="l"/>
                          <a:tab pos="2216150" algn="l"/>
                          <a:tab pos="3174365" algn="l"/>
                        </a:tabLst>
                      </a:pPr>
                      <a:r>
                        <a:rPr lang="en-GB" sz="1400">
                          <a:effectLst/>
                        </a:rPr>
                        <a:t>8.00am</a:t>
                      </a:r>
                      <a:endParaRPr lang="en-GB" sz="140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dirty="0">
                          <a:effectLst/>
                        </a:rPr>
                        <a:t>Group 1 - Low - High ropes </a:t>
                      </a:r>
                    </a:p>
                    <a:p>
                      <a:pPr>
                        <a:spcBef>
                          <a:spcPts val="495"/>
                        </a:spcBef>
                        <a:spcAft>
                          <a:spcPts val="0"/>
                        </a:spcAft>
                        <a:tabLst>
                          <a:tab pos="1271270" algn="l"/>
                          <a:tab pos="2216150" algn="l"/>
                          <a:tab pos="3174365" algn="l"/>
                        </a:tabLst>
                      </a:pPr>
                      <a:r>
                        <a:rPr lang="en-GB" sz="1400" dirty="0">
                          <a:effectLst/>
                        </a:rPr>
                        <a:t>Group 2 - Low - high ropes </a:t>
                      </a:r>
                    </a:p>
                    <a:p>
                      <a:pPr>
                        <a:spcBef>
                          <a:spcPts val="495"/>
                        </a:spcBef>
                        <a:spcAft>
                          <a:spcPts val="0"/>
                        </a:spcAft>
                        <a:tabLst>
                          <a:tab pos="1271270" algn="l"/>
                          <a:tab pos="2216150" algn="l"/>
                          <a:tab pos="3174365" algn="l"/>
                        </a:tabLst>
                      </a:pPr>
                      <a:r>
                        <a:rPr lang="en-GB" sz="1400" dirty="0">
                          <a:effectLst/>
                        </a:rPr>
                        <a:t>Group 3 4 - Abseiling</a:t>
                      </a:r>
                    </a:p>
                    <a:p>
                      <a:pPr>
                        <a:spcBef>
                          <a:spcPts val="495"/>
                        </a:spcBef>
                        <a:spcAft>
                          <a:spcPts val="0"/>
                        </a:spcAft>
                        <a:tabLst>
                          <a:tab pos="1271270" algn="l"/>
                          <a:tab pos="2216150" algn="l"/>
                          <a:tab pos="3174365" algn="l"/>
                        </a:tabLst>
                      </a:pPr>
                      <a:r>
                        <a:rPr lang="en-GB" sz="1400" dirty="0">
                          <a:effectLst/>
                        </a:rPr>
                        <a:t> </a:t>
                      </a:r>
                      <a:endParaRPr lang="en-GB" sz="1400" dirty="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400">
                          <a:effectLst/>
                        </a:rPr>
                        <a:t>Packed Lunch</a:t>
                      </a:r>
                    </a:p>
                    <a:p>
                      <a:pPr algn="ctr">
                        <a:spcBef>
                          <a:spcPts val="495"/>
                        </a:spcBef>
                        <a:spcAft>
                          <a:spcPts val="0"/>
                        </a:spcAft>
                        <a:tabLst>
                          <a:tab pos="1271270" algn="l"/>
                          <a:tab pos="2216150" algn="l"/>
                          <a:tab pos="3174365" algn="l"/>
                        </a:tabLst>
                      </a:pPr>
                      <a:r>
                        <a:rPr lang="en-GB" sz="1400">
                          <a:effectLst/>
                        </a:rPr>
                        <a:t> </a:t>
                      </a:r>
                      <a:endParaRPr lang="en-GB" sz="140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dirty="0">
                          <a:effectLst/>
                        </a:rPr>
                        <a:t>Group 1 - Abseiling </a:t>
                      </a:r>
                    </a:p>
                    <a:p>
                      <a:pPr>
                        <a:spcBef>
                          <a:spcPts val="495"/>
                        </a:spcBef>
                        <a:spcAft>
                          <a:spcPts val="0"/>
                        </a:spcAft>
                        <a:tabLst>
                          <a:tab pos="1271270" algn="l"/>
                          <a:tab pos="2216150" algn="l"/>
                          <a:tab pos="3174365" algn="l"/>
                        </a:tabLst>
                      </a:pPr>
                      <a:r>
                        <a:rPr lang="en-GB" sz="1400" dirty="0">
                          <a:effectLst/>
                        </a:rPr>
                        <a:t>Group 2 - Abseiling </a:t>
                      </a:r>
                    </a:p>
                    <a:p>
                      <a:pPr>
                        <a:spcBef>
                          <a:spcPts val="495"/>
                        </a:spcBef>
                        <a:spcAft>
                          <a:spcPts val="0"/>
                        </a:spcAft>
                        <a:tabLst>
                          <a:tab pos="1271270" algn="l"/>
                          <a:tab pos="2216150" algn="l"/>
                          <a:tab pos="3174365" algn="l"/>
                        </a:tabLst>
                      </a:pPr>
                      <a:r>
                        <a:rPr lang="en-GB" sz="1400" dirty="0">
                          <a:effectLst/>
                        </a:rPr>
                        <a:t>Group 3- Kayaking  </a:t>
                      </a:r>
                    </a:p>
                    <a:p>
                      <a:pPr>
                        <a:spcBef>
                          <a:spcPts val="495"/>
                        </a:spcBef>
                        <a:spcAft>
                          <a:spcPts val="0"/>
                        </a:spcAft>
                        <a:tabLst>
                          <a:tab pos="1271270" algn="l"/>
                          <a:tab pos="2216150" algn="l"/>
                          <a:tab pos="3174365" algn="l"/>
                        </a:tabLst>
                      </a:pPr>
                      <a:r>
                        <a:rPr lang="en-GB" sz="1400" dirty="0">
                          <a:effectLst/>
                        </a:rPr>
                        <a:t>Group 4 - Kayaking</a:t>
                      </a:r>
                      <a:endParaRPr lang="en-GB" sz="1400" dirty="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dirty="0">
                          <a:effectLst/>
                        </a:rPr>
                        <a:t> </a:t>
                      </a:r>
                    </a:p>
                    <a:p>
                      <a:pPr>
                        <a:spcBef>
                          <a:spcPts val="495"/>
                        </a:spcBef>
                        <a:spcAft>
                          <a:spcPts val="0"/>
                        </a:spcAft>
                        <a:tabLst>
                          <a:tab pos="1271270" algn="l"/>
                          <a:tab pos="2216150" algn="l"/>
                          <a:tab pos="3174365" algn="l"/>
                        </a:tabLst>
                      </a:pPr>
                      <a:r>
                        <a:rPr lang="en-GB" sz="1400" dirty="0">
                          <a:effectLst/>
                        </a:rPr>
                        <a:t>5.45pm</a:t>
                      </a:r>
                      <a:endParaRPr lang="en-GB" sz="1400" dirty="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400" dirty="0">
                          <a:effectLst/>
                        </a:rPr>
                        <a:t>Shop 5pm</a:t>
                      </a:r>
                    </a:p>
                    <a:p>
                      <a:pPr algn="ctr">
                        <a:spcBef>
                          <a:spcPts val="495"/>
                        </a:spcBef>
                        <a:spcAft>
                          <a:spcPts val="0"/>
                        </a:spcAft>
                        <a:tabLst>
                          <a:tab pos="1271270" algn="l"/>
                          <a:tab pos="2216150" algn="l"/>
                          <a:tab pos="3174365" algn="l"/>
                        </a:tabLst>
                      </a:pPr>
                      <a:r>
                        <a:rPr lang="en-GB" sz="1400" dirty="0">
                          <a:effectLst/>
                        </a:rPr>
                        <a:t>Disco </a:t>
                      </a:r>
                      <a:endParaRPr lang="en-GB" sz="1400" dirty="0">
                        <a:effectLst/>
                        <a:latin typeface="Bliss 2"/>
                        <a:ea typeface="Bliss 2"/>
                        <a:cs typeface="Bliss 2"/>
                      </a:endParaRPr>
                    </a:p>
                  </a:txBody>
                  <a:tcPr marL="68580" marR="68580" marT="0" marB="0"/>
                </a:tc>
                <a:extLst>
                  <a:ext uri="{0D108BD9-81ED-4DB2-BD59-A6C34878D82A}">
                    <a16:rowId xmlns:a16="http://schemas.microsoft.com/office/drawing/2014/main" val="3378192076"/>
                  </a:ext>
                </a:extLst>
              </a:tr>
              <a:tr h="1527139">
                <a:tc>
                  <a:txBody>
                    <a:bodyPr/>
                    <a:lstStyle/>
                    <a:p>
                      <a:pPr algn="ctr">
                        <a:spcBef>
                          <a:spcPts val="495"/>
                        </a:spcBef>
                        <a:spcAft>
                          <a:spcPts val="0"/>
                        </a:spcAft>
                        <a:tabLst>
                          <a:tab pos="1271270" algn="l"/>
                          <a:tab pos="2216150" algn="l"/>
                          <a:tab pos="3174365" algn="l"/>
                        </a:tabLst>
                      </a:pPr>
                      <a:r>
                        <a:rPr lang="en-GB" sz="1000" dirty="0">
                          <a:effectLst/>
                        </a:rPr>
                        <a:t>Friday</a:t>
                      </a:r>
                      <a:endParaRPr lang="en-GB" sz="1100" dirty="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a:effectLst/>
                        </a:rPr>
                        <a:t> </a:t>
                      </a:r>
                    </a:p>
                    <a:p>
                      <a:pPr>
                        <a:spcBef>
                          <a:spcPts val="495"/>
                        </a:spcBef>
                        <a:spcAft>
                          <a:spcPts val="0"/>
                        </a:spcAft>
                        <a:tabLst>
                          <a:tab pos="1271270" algn="l"/>
                          <a:tab pos="2216150" algn="l"/>
                          <a:tab pos="3174365" algn="l"/>
                        </a:tabLst>
                      </a:pPr>
                      <a:r>
                        <a:rPr lang="en-GB" sz="1400">
                          <a:effectLst/>
                        </a:rPr>
                        <a:t>8.00am</a:t>
                      </a:r>
                      <a:endParaRPr lang="en-GB" sz="140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a:effectLst/>
                        </a:rPr>
                        <a:t> </a:t>
                      </a:r>
                    </a:p>
                    <a:p>
                      <a:pPr>
                        <a:spcBef>
                          <a:spcPts val="495"/>
                        </a:spcBef>
                        <a:spcAft>
                          <a:spcPts val="0"/>
                        </a:spcAft>
                        <a:tabLst>
                          <a:tab pos="1271270" algn="l"/>
                          <a:tab pos="2216150" algn="l"/>
                          <a:tab pos="3174365" algn="l"/>
                        </a:tabLst>
                      </a:pPr>
                      <a:r>
                        <a:rPr lang="en-GB" sz="1400">
                          <a:effectLst/>
                        </a:rPr>
                        <a:t>Groups 1 2 - Raft building  </a:t>
                      </a:r>
                    </a:p>
                    <a:p>
                      <a:pPr>
                        <a:spcBef>
                          <a:spcPts val="495"/>
                        </a:spcBef>
                        <a:spcAft>
                          <a:spcPts val="0"/>
                        </a:spcAft>
                        <a:tabLst>
                          <a:tab pos="1271270" algn="l"/>
                          <a:tab pos="2216150" algn="l"/>
                          <a:tab pos="3174365" algn="l"/>
                        </a:tabLst>
                      </a:pPr>
                      <a:r>
                        <a:rPr lang="en-GB" sz="1400">
                          <a:effectLst/>
                        </a:rPr>
                        <a:t>Group 3 + 4 - Raft building</a:t>
                      </a:r>
                    </a:p>
                    <a:p>
                      <a:pPr>
                        <a:spcBef>
                          <a:spcPts val="495"/>
                        </a:spcBef>
                        <a:spcAft>
                          <a:spcPts val="0"/>
                        </a:spcAft>
                        <a:tabLst>
                          <a:tab pos="1271270" algn="l"/>
                          <a:tab pos="2216150" algn="l"/>
                          <a:tab pos="3174365" algn="l"/>
                        </a:tabLst>
                      </a:pPr>
                      <a:r>
                        <a:rPr lang="en-GB" sz="1400">
                          <a:effectLst/>
                        </a:rPr>
                        <a:t> </a:t>
                      </a:r>
                      <a:endParaRPr lang="en-GB" sz="1400">
                        <a:effectLst/>
                        <a:latin typeface="Bliss 2"/>
                        <a:ea typeface="Bliss 2"/>
                        <a:cs typeface="Bliss 2"/>
                      </a:endParaRPr>
                    </a:p>
                  </a:txBody>
                  <a:tcPr marL="68580" marR="68580" marT="0" marB="0"/>
                </a:tc>
                <a:tc>
                  <a:txBody>
                    <a:bodyPr/>
                    <a:lstStyle/>
                    <a:p>
                      <a:pPr algn="ctr">
                        <a:spcBef>
                          <a:spcPts val="495"/>
                        </a:spcBef>
                        <a:spcAft>
                          <a:spcPts val="0"/>
                        </a:spcAft>
                        <a:tabLst>
                          <a:tab pos="1271270" algn="l"/>
                          <a:tab pos="2216150" algn="l"/>
                          <a:tab pos="3174365" algn="l"/>
                        </a:tabLst>
                      </a:pPr>
                      <a:r>
                        <a:rPr lang="en-GB" sz="1400">
                          <a:effectLst/>
                        </a:rPr>
                        <a:t>Packed</a:t>
                      </a:r>
                    </a:p>
                    <a:p>
                      <a:pPr algn="ctr">
                        <a:spcBef>
                          <a:spcPts val="495"/>
                        </a:spcBef>
                        <a:spcAft>
                          <a:spcPts val="0"/>
                        </a:spcAft>
                        <a:tabLst>
                          <a:tab pos="1271270" algn="l"/>
                          <a:tab pos="2216150" algn="l"/>
                          <a:tab pos="3174365" algn="l"/>
                        </a:tabLst>
                      </a:pPr>
                      <a:r>
                        <a:rPr lang="en-GB" sz="1400">
                          <a:effectLst/>
                        </a:rPr>
                        <a:t>Lunch </a:t>
                      </a:r>
                      <a:endParaRPr lang="en-GB" sz="140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dirty="0">
                          <a:effectLst/>
                        </a:rPr>
                        <a:t> </a:t>
                      </a:r>
                      <a:endParaRPr lang="en-GB" sz="1400" dirty="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a:effectLst/>
                        </a:rPr>
                        <a:t> </a:t>
                      </a:r>
                      <a:endParaRPr lang="en-GB" sz="1400">
                        <a:effectLst/>
                        <a:latin typeface="Bliss 2"/>
                        <a:ea typeface="Bliss 2"/>
                        <a:cs typeface="Bliss 2"/>
                      </a:endParaRPr>
                    </a:p>
                  </a:txBody>
                  <a:tcPr marL="68580" marR="68580" marT="0" marB="0"/>
                </a:tc>
                <a:tc>
                  <a:txBody>
                    <a:bodyPr/>
                    <a:lstStyle/>
                    <a:p>
                      <a:pPr>
                        <a:spcBef>
                          <a:spcPts val="495"/>
                        </a:spcBef>
                        <a:spcAft>
                          <a:spcPts val="0"/>
                        </a:spcAft>
                        <a:tabLst>
                          <a:tab pos="1271270" algn="l"/>
                          <a:tab pos="2216150" algn="l"/>
                          <a:tab pos="3174365" algn="l"/>
                        </a:tabLst>
                      </a:pPr>
                      <a:r>
                        <a:rPr lang="en-GB" sz="1400" dirty="0">
                          <a:effectLst/>
                        </a:rPr>
                        <a:t> </a:t>
                      </a:r>
                      <a:endParaRPr lang="en-GB" sz="1400" dirty="0">
                        <a:effectLst/>
                        <a:latin typeface="Bliss 2"/>
                        <a:ea typeface="Bliss 2"/>
                        <a:cs typeface="Bliss 2"/>
                      </a:endParaRPr>
                    </a:p>
                  </a:txBody>
                  <a:tcPr marL="68580" marR="68580" marT="0" marB="0"/>
                </a:tc>
                <a:extLst>
                  <a:ext uri="{0D108BD9-81ED-4DB2-BD59-A6C34878D82A}">
                    <a16:rowId xmlns:a16="http://schemas.microsoft.com/office/drawing/2014/main" val="299325976"/>
                  </a:ext>
                </a:extLst>
              </a:tr>
            </a:tbl>
          </a:graphicData>
        </a:graphic>
      </p:graphicFrame>
    </p:spTree>
    <p:extLst>
      <p:ext uri="{BB962C8B-B14F-4D97-AF65-F5344CB8AC3E}">
        <p14:creationId xmlns:p14="http://schemas.microsoft.com/office/powerpoint/2010/main" val="342225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81052" y="5627717"/>
            <a:ext cx="7090756" cy="646331"/>
          </a:xfrm>
          <a:prstGeom prst="rect">
            <a:avLst/>
          </a:prstGeom>
          <a:noFill/>
        </p:spPr>
        <p:txBody>
          <a:bodyPr wrap="square" rtlCol="0">
            <a:spAutoFit/>
          </a:bodyPr>
          <a:lstStyle/>
          <a:p>
            <a:pPr algn="ctr"/>
            <a:r>
              <a:rPr lang="en-US" sz="3600" dirty="0"/>
              <a:t>KAYAKING AND RAFT BUILDING</a:t>
            </a:r>
            <a:endParaRPr lang="en-GB"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4494" y="920745"/>
            <a:ext cx="5176640" cy="388248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241" y="1051232"/>
            <a:ext cx="4828673" cy="3621505"/>
          </a:xfrm>
          <a:prstGeom prst="rect">
            <a:avLst/>
          </a:prstGeom>
        </p:spPr>
      </p:pic>
    </p:spTree>
    <p:extLst>
      <p:ext uri="{BB962C8B-B14F-4D97-AF65-F5344CB8AC3E}">
        <p14:creationId xmlns:p14="http://schemas.microsoft.com/office/powerpoint/2010/main" val="230801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131" y="709864"/>
            <a:ext cx="4069682" cy="54262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597" y="696497"/>
            <a:ext cx="4079707" cy="5439609"/>
          </a:xfrm>
          <a:prstGeom prst="rect">
            <a:avLst/>
          </a:prstGeom>
        </p:spPr>
      </p:pic>
    </p:spTree>
    <p:extLst>
      <p:ext uri="{BB962C8B-B14F-4D97-AF65-F5344CB8AC3E}">
        <p14:creationId xmlns:p14="http://schemas.microsoft.com/office/powerpoint/2010/main" val="393892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51016" y="5125234"/>
            <a:ext cx="3491346" cy="1077218"/>
          </a:xfrm>
          <a:prstGeom prst="rect">
            <a:avLst/>
          </a:prstGeom>
          <a:noFill/>
        </p:spPr>
        <p:txBody>
          <a:bodyPr wrap="square" rtlCol="0">
            <a:spAutoFit/>
          </a:bodyPr>
          <a:lstStyle/>
          <a:p>
            <a:r>
              <a:rPr lang="en-US" sz="3200" dirty="0"/>
              <a:t>CLIMBING AND ABSEILING </a:t>
            </a:r>
            <a:endParaRPr lang="en-GB" sz="3200" dirty="0"/>
          </a:p>
        </p:txBody>
      </p:sp>
      <p:sp>
        <p:nvSpPr>
          <p:cNvPr id="7" name="TextBox 6"/>
          <p:cNvSpPr txBox="1"/>
          <p:nvPr/>
        </p:nvSpPr>
        <p:spPr>
          <a:xfrm>
            <a:off x="8615793" y="160337"/>
            <a:ext cx="2809701" cy="1077218"/>
          </a:xfrm>
          <a:prstGeom prst="rect">
            <a:avLst/>
          </a:prstGeom>
          <a:noFill/>
        </p:spPr>
        <p:txBody>
          <a:bodyPr wrap="square" rtlCol="0">
            <a:spAutoFit/>
          </a:bodyPr>
          <a:lstStyle/>
          <a:p>
            <a:r>
              <a:rPr lang="en-US" sz="3200" dirty="0"/>
              <a:t>LOW AND HIGH ROPES</a:t>
            </a:r>
            <a:endParaRPr lang="en-GB" sz="3200" dirty="0"/>
          </a:p>
        </p:txBody>
      </p:sp>
      <p:sp>
        <p:nvSpPr>
          <p:cNvPr id="8" name="AutoShape 2" descr="https://static.wixstatic.com/media/428f0b_e7e387346bd449b1b7435701524cf52e~mv2_d_4400_2933_s_4_2.jpeg/v1/fill/w_1194,h_796,al_c,q_85,usm_0.66_1.00_0.01/428f0b_e7e387346bd449b1b7435701524cf52e~mv2_d_4400_2933_s_4_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https://static.wixstatic.com/media/428f0b_e7e387346bd449b1b7435701524cf52e~mv2_d_4400_2933_s_4_2.jpeg/v1/fill/w_1194,h_796,al_c,q_85,usm_0.66_1.00_0.01/428f0b_e7e387346bd449b1b7435701524cf52e~mv2_d_4400_2933_s_4_2.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descr="Adventure Staycations - Conway Cent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080" y="750540"/>
            <a:ext cx="4211219" cy="42112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igh Ropes Course | Calvert Lak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4641" y="1479885"/>
            <a:ext cx="4203408" cy="314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51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009" y="577515"/>
            <a:ext cx="4216696" cy="561874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252" y="577515"/>
            <a:ext cx="4376487" cy="5835316"/>
          </a:xfrm>
          <a:prstGeom prst="rect">
            <a:avLst/>
          </a:prstGeom>
        </p:spPr>
      </p:pic>
    </p:spTree>
    <p:extLst>
      <p:ext uri="{BB962C8B-B14F-4D97-AF65-F5344CB8AC3E}">
        <p14:creationId xmlns:p14="http://schemas.microsoft.com/office/powerpoint/2010/main" val="14135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hutterstock_51414927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1362155" y="5603777"/>
            <a:ext cx="2834640" cy="584775"/>
          </a:xfrm>
          <a:prstGeom prst="rect">
            <a:avLst/>
          </a:prstGeom>
          <a:noFill/>
        </p:spPr>
        <p:txBody>
          <a:bodyPr wrap="square" rtlCol="0">
            <a:spAutoFit/>
          </a:bodyPr>
          <a:lstStyle/>
          <a:p>
            <a:r>
              <a:rPr lang="en-US" sz="3200" dirty="0"/>
              <a:t>NIGHT LINE </a:t>
            </a:r>
            <a:endParaRPr lang="en-GB" sz="3200" dirty="0"/>
          </a:p>
        </p:txBody>
      </p:sp>
      <p:pic>
        <p:nvPicPr>
          <p:cNvPr id="5122" name="Picture 2" descr="Nightline - High Borrans - North Tyne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590" y="1443790"/>
            <a:ext cx="4078705" cy="30590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26597" y="5603776"/>
            <a:ext cx="2834640" cy="584775"/>
          </a:xfrm>
          <a:prstGeom prst="rect">
            <a:avLst/>
          </a:prstGeom>
          <a:noFill/>
        </p:spPr>
        <p:txBody>
          <a:bodyPr wrap="square" rtlCol="0">
            <a:spAutoFit/>
          </a:bodyPr>
          <a:lstStyle/>
          <a:p>
            <a:r>
              <a:rPr lang="en-US" sz="3200" dirty="0"/>
              <a:t>CAMPFIRE</a:t>
            </a:r>
            <a:endParaRPr lang="en-GB"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94191" y="1460348"/>
            <a:ext cx="4358982" cy="3269237"/>
          </a:xfrm>
          <a:prstGeom prst="rect">
            <a:avLst/>
          </a:prstGeom>
        </p:spPr>
      </p:pic>
    </p:spTree>
    <p:extLst>
      <p:ext uri="{BB962C8B-B14F-4D97-AF65-F5344CB8AC3E}">
        <p14:creationId xmlns:p14="http://schemas.microsoft.com/office/powerpoint/2010/main" val="226454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hutterstock_51414927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1362155" y="5603777"/>
            <a:ext cx="2834640" cy="1077218"/>
          </a:xfrm>
          <a:prstGeom prst="rect">
            <a:avLst/>
          </a:prstGeom>
          <a:noFill/>
        </p:spPr>
        <p:txBody>
          <a:bodyPr wrap="square" rtlCol="0">
            <a:spAutoFit/>
          </a:bodyPr>
          <a:lstStyle/>
          <a:p>
            <a:r>
              <a:rPr lang="en-US" sz="3200" dirty="0"/>
              <a:t>MOUNTAIN BIKING</a:t>
            </a:r>
            <a:endParaRPr lang="en-GB" sz="3200" dirty="0"/>
          </a:p>
        </p:txBody>
      </p:sp>
      <p:sp>
        <p:nvSpPr>
          <p:cNvPr id="12" name="TextBox 11"/>
          <p:cNvSpPr txBox="1"/>
          <p:nvPr/>
        </p:nvSpPr>
        <p:spPr>
          <a:xfrm>
            <a:off x="7146912" y="5603777"/>
            <a:ext cx="2834640" cy="584775"/>
          </a:xfrm>
          <a:prstGeom prst="rect">
            <a:avLst/>
          </a:prstGeom>
          <a:noFill/>
        </p:spPr>
        <p:txBody>
          <a:bodyPr wrap="square" rtlCol="0">
            <a:spAutoFit/>
          </a:bodyPr>
          <a:lstStyle/>
          <a:p>
            <a:r>
              <a:rPr lang="en-US" sz="3200" dirty="0"/>
              <a:t>CHALLENGES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155" y="915475"/>
            <a:ext cx="3280135" cy="43589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727" y="915475"/>
            <a:ext cx="3269237" cy="4358983"/>
          </a:xfrm>
          <a:prstGeom prst="rect">
            <a:avLst/>
          </a:prstGeom>
        </p:spPr>
      </p:pic>
    </p:spTree>
    <p:extLst>
      <p:ext uri="{BB962C8B-B14F-4D97-AF65-F5344CB8AC3E}">
        <p14:creationId xmlns:p14="http://schemas.microsoft.com/office/powerpoint/2010/main" val="99791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8684" y="394368"/>
            <a:ext cx="4504824" cy="6006432"/>
          </a:xfrm>
          <a:prstGeom prst="rect">
            <a:avLst/>
          </a:prstGeom>
        </p:spPr>
      </p:pic>
    </p:spTree>
    <p:extLst>
      <p:ext uri="{BB962C8B-B14F-4D97-AF65-F5344CB8AC3E}">
        <p14:creationId xmlns:p14="http://schemas.microsoft.com/office/powerpoint/2010/main" val="327556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1413" y="642582"/>
            <a:ext cx="9905998" cy="1478570"/>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AIMS :</a:t>
            </a:r>
            <a:endParaRPr lang="en-GB" dirty="0"/>
          </a:p>
        </p:txBody>
      </p:sp>
      <p:sp>
        <p:nvSpPr>
          <p:cNvPr id="6" name="Content Placeholder 2"/>
          <p:cNvSpPr txBox="1">
            <a:spLocks/>
          </p:cNvSpPr>
          <p:nvPr/>
        </p:nvSpPr>
        <p:spPr>
          <a:xfrm>
            <a:off x="1141412" y="2249487"/>
            <a:ext cx="9905999" cy="3541714"/>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GB" sz="3600" dirty="0"/>
              <a:t>To promote teamwork and teambuilding skills.</a:t>
            </a:r>
          </a:p>
          <a:p>
            <a:r>
              <a:rPr lang="en-GB" sz="3600" dirty="0"/>
              <a:t>To challenge and push yourself with new activities.</a:t>
            </a:r>
          </a:p>
          <a:p>
            <a:r>
              <a:rPr lang="en-GB" sz="3600" dirty="0"/>
              <a:t>To learn new skills.</a:t>
            </a:r>
          </a:p>
          <a:p>
            <a:r>
              <a:rPr lang="en-GB" sz="3600" dirty="0"/>
              <a:t>To promote independence. </a:t>
            </a:r>
          </a:p>
          <a:p>
            <a:endParaRPr lang="en-GB" dirty="0"/>
          </a:p>
        </p:txBody>
      </p:sp>
    </p:spTree>
    <p:extLst>
      <p:ext uri="{BB962C8B-B14F-4D97-AF65-F5344CB8AC3E}">
        <p14:creationId xmlns:p14="http://schemas.microsoft.com/office/powerpoint/2010/main" val="53536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a:t>
            </a:r>
            <a:endParaRPr lang="en-GB" dirty="0"/>
          </a:p>
        </p:txBody>
      </p:sp>
      <p:sp>
        <p:nvSpPr>
          <p:cNvPr id="3" name="Content Placeholder 2"/>
          <p:cNvSpPr>
            <a:spLocks noGrp="1"/>
          </p:cNvSpPr>
          <p:nvPr>
            <p:ph idx="1"/>
          </p:nvPr>
        </p:nvSpPr>
        <p:spPr>
          <a:xfrm>
            <a:off x="1141412" y="1803862"/>
            <a:ext cx="9905999" cy="4314305"/>
          </a:xfrm>
        </p:spPr>
        <p:txBody>
          <a:bodyPr>
            <a:noAutofit/>
          </a:bodyPr>
          <a:lstStyle/>
          <a:p>
            <a:pPr>
              <a:lnSpc>
                <a:spcPct val="80000"/>
              </a:lnSpc>
            </a:pPr>
            <a:r>
              <a:rPr lang="en-GB" sz="3600" dirty="0"/>
              <a:t>Lots of layers. It could be cold!</a:t>
            </a:r>
          </a:p>
          <a:p>
            <a:pPr>
              <a:lnSpc>
                <a:spcPct val="80000"/>
              </a:lnSpc>
            </a:pPr>
            <a:r>
              <a:rPr lang="en-GB" sz="3600" dirty="0"/>
              <a:t>Shoes/trainers for wet activities.</a:t>
            </a:r>
          </a:p>
          <a:p>
            <a:pPr>
              <a:lnSpc>
                <a:spcPct val="80000"/>
              </a:lnSpc>
            </a:pPr>
            <a:r>
              <a:rPr lang="en-GB" sz="3600" dirty="0"/>
              <a:t>Old clothes rather than new.</a:t>
            </a:r>
          </a:p>
          <a:p>
            <a:pPr>
              <a:lnSpc>
                <a:spcPct val="80000"/>
              </a:lnSpc>
            </a:pPr>
            <a:r>
              <a:rPr lang="en-GB" sz="3600" dirty="0"/>
              <a:t>No jeans – they are cold and stay wet!</a:t>
            </a:r>
          </a:p>
          <a:p>
            <a:pPr>
              <a:lnSpc>
                <a:spcPct val="80000"/>
              </a:lnSpc>
            </a:pPr>
            <a:r>
              <a:rPr lang="en-GB" sz="3600" dirty="0"/>
              <a:t>Waterproof jacket – not good quality coats </a:t>
            </a:r>
            <a:r>
              <a:rPr lang="en-GB" sz="3600" dirty="0" err="1"/>
              <a:t>e.g</a:t>
            </a:r>
            <a:r>
              <a:rPr lang="en-GB" sz="3600" dirty="0"/>
              <a:t> white ski jackets.</a:t>
            </a:r>
          </a:p>
          <a:p>
            <a:pPr>
              <a:lnSpc>
                <a:spcPct val="80000"/>
              </a:lnSpc>
            </a:pPr>
            <a:r>
              <a:rPr lang="en-GB" sz="3600" dirty="0"/>
              <a:t>Child’s name and school in EVERYTHING.</a:t>
            </a:r>
          </a:p>
          <a:p>
            <a:pPr>
              <a:lnSpc>
                <a:spcPct val="80000"/>
              </a:lnSpc>
            </a:pPr>
            <a:r>
              <a:rPr lang="en-GB" sz="3600" dirty="0"/>
              <a:t>Your child must be able to lift their own suitcase/ bag.</a:t>
            </a:r>
          </a:p>
          <a:p>
            <a:endParaRPr lang="en-GB" sz="3600" dirty="0"/>
          </a:p>
        </p:txBody>
      </p:sp>
    </p:spTree>
    <p:extLst>
      <p:ext uri="{BB962C8B-B14F-4D97-AF65-F5344CB8AC3E}">
        <p14:creationId xmlns:p14="http://schemas.microsoft.com/office/powerpoint/2010/main" val="29359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items:</a:t>
            </a:r>
            <a:endParaRPr lang="en-GB" dirty="0"/>
          </a:p>
        </p:txBody>
      </p:sp>
      <p:sp>
        <p:nvSpPr>
          <p:cNvPr id="3" name="Content Placeholder 2"/>
          <p:cNvSpPr>
            <a:spLocks noGrp="1"/>
          </p:cNvSpPr>
          <p:nvPr>
            <p:ph idx="1"/>
          </p:nvPr>
        </p:nvSpPr>
        <p:spPr/>
        <p:txBody>
          <a:bodyPr>
            <a:normAutofit/>
          </a:bodyPr>
          <a:lstStyle/>
          <a:p>
            <a:r>
              <a:rPr lang="en-GB" sz="3600" dirty="0"/>
              <a:t>Small puzzle/ books and magazines</a:t>
            </a:r>
          </a:p>
          <a:p>
            <a:r>
              <a:rPr lang="en-GB" sz="3600" dirty="0"/>
              <a:t>Paper and pen</a:t>
            </a:r>
          </a:p>
          <a:p>
            <a:r>
              <a:rPr lang="en-US" sz="3600" dirty="0"/>
              <a:t>Card games e.g. Uno, Top Trumps</a:t>
            </a:r>
            <a:endParaRPr lang="en-GB" sz="3600" dirty="0"/>
          </a:p>
          <a:p>
            <a:r>
              <a:rPr lang="en-GB" sz="3600" dirty="0"/>
              <a:t>Diary</a:t>
            </a:r>
          </a:p>
          <a:p>
            <a:r>
              <a:rPr lang="en-GB" sz="3600" dirty="0"/>
              <a:t>Teddy</a:t>
            </a:r>
          </a:p>
          <a:p>
            <a:r>
              <a:rPr lang="en-GB" sz="3600" dirty="0"/>
              <a:t>£5 spending money for shop</a:t>
            </a:r>
          </a:p>
          <a:p>
            <a:endParaRPr lang="en-GB" dirty="0"/>
          </a:p>
        </p:txBody>
      </p:sp>
    </p:spTree>
    <p:extLst>
      <p:ext uri="{BB962C8B-B14F-4D97-AF65-F5344CB8AC3E}">
        <p14:creationId xmlns:p14="http://schemas.microsoft.com/office/powerpoint/2010/main" val="67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7942"/>
            <a:ext cx="9905998" cy="1197033"/>
          </a:xfrm>
        </p:spPr>
        <p:txBody>
          <a:bodyPr/>
          <a:lstStyle/>
          <a:p>
            <a:r>
              <a:rPr lang="en-US" dirty="0"/>
              <a:t>Do not bring:</a:t>
            </a:r>
            <a:endParaRPr lang="en-GB" dirty="0"/>
          </a:p>
        </p:txBody>
      </p:sp>
      <p:sp>
        <p:nvSpPr>
          <p:cNvPr id="3" name="Content Placeholder 2"/>
          <p:cNvSpPr>
            <a:spLocks noGrp="1"/>
          </p:cNvSpPr>
          <p:nvPr>
            <p:ph idx="1"/>
          </p:nvPr>
        </p:nvSpPr>
        <p:spPr>
          <a:xfrm>
            <a:off x="1141412" y="1039091"/>
            <a:ext cx="9905999" cy="4752110"/>
          </a:xfrm>
        </p:spPr>
        <p:txBody>
          <a:bodyPr>
            <a:normAutofit/>
          </a:bodyPr>
          <a:lstStyle/>
          <a:p>
            <a:pPr>
              <a:lnSpc>
                <a:spcPct val="80000"/>
              </a:lnSpc>
            </a:pPr>
            <a:r>
              <a:rPr lang="en-US" dirty="0"/>
              <a:t>Electronic games of any kind</a:t>
            </a:r>
            <a:endParaRPr lang="en-GB" dirty="0"/>
          </a:p>
          <a:p>
            <a:pPr>
              <a:lnSpc>
                <a:spcPct val="80000"/>
              </a:lnSpc>
            </a:pPr>
            <a:r>
              <a:rPr lang="en-GB" dirty="0"/>
              <a:t>I-pad</a:t>
            </a:r>
          </a:p>
          <a:p>
            <a:pPr>
              <a:lnSpc>
                <a:spcPct val="80000"/>
              </a:lnSpc>
            </a:pPr>
            <a:r>
              <a:rPr lang="en-GB" dirty="0"/>
              <a:t>Mobile phones</a:t>
            </a:r>
          </a:p>
          <a:p>
            <a:pPr>
              <a:lnSpc>
                <a:spcPct val="80000"/>
              </a:lnSpc>
            </a:pPr>
            <a:r>
              <a:rPr lang="en-GB" dirty="0"/>
              <a:t>Jewellery and make up</a:t>
            </a:r>
          </a:p>
          <a:p>
            <a:pPr>
              <a:lnSpc>
                <a:spcPct val="80000"/>
              </a:lnSpc>
            </a:pPr>
            <a:r>
              <a:rPr lang="en-GB" dirty="0"/>
              <a:t>Items of value</a:t>
            </a:r>
          </a:p>
          <a:p>
            <a:pPr>
              <a:lnSpc>
                <a:spcPct val="80000"/>
              </a:lnSpc>
            </a:pPr>
            <a:r>
              <a:rPr lang="en-GB" dirty="0"/>
              <a:t>Creams, medication etc. that we are not aware of</a:t>
            </a:r>
          </a:p>
          <a:p>
            <a:pPr>
              <a:lnSpc>
                <a:spcPct val="80000"/>
              </a:lnSpc>
            </a:pPr>
            <a:r>
              <a:rPr lang="en-GB" dirty="0"/>
              <a:t>Expensive clothing</a:t>
            </a:r>
          </a:p>
          <a:p>
            <a:pPr>
              <a:lnSpc>
                <a:spcPct val="80000"/>
              </a:lnSpc>
            </a:pPr>
            <a:r>
              <a:rPr lang="en-GB" dirty="0"/>
              <a:t>Midnight feasts</a:t>
            </a:r>
          </a:p>
          <a:p>
            <a:pPr>
              <a:lnSpc>
                <a:spcPct val="80000"/>
              </a:lnSpc>
            </a:pPr>
            <a:r>
              <a:rPr lang="en-GB" dirty="0"/>
              <a:t>Electrical appliances of any kind</a:t>
            </a:r>
          </a:p>
          <a:p>
            <a:pPr>
              <a:lnSpc>
                <a:spcPct val="80000"/>
              </a:lnSpc>
            </a:pPr>
            <a:r>
              <a:rPr lang="en-GB" dirty="0"/>
              <a:t>Aerosols</a:t>
            </a:r>
          </a:p>
          <a:p>
            <a:endParaRPr lang="en-GB" dirty="0"/>
          </a:p>
        </p:txBody>
      </p:sp>
    </p:spTree>
    <p:extLst>
      <p:ext uri="{BB962C8B-B14F-4D97-AF65-F5344CB8AC3E}">
        <p14:creationId xmlns:p14="http://schemas.microsoft.com/office/powerpoint/2010/main" val="195531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1070"/>
            <a:ext cx="9905998" cy="1188720"/>
          </a:xfrm>
        </p:spPr>
        <p:txBody>
          <a:bodyPr/>
          <a:lstStyle/>
          <a:p>
            <a:r>
              <a:rPr lang="en-US" dirty="0"/>
              <a:t>Medication</a:t>
            </a:r>
            <a:endParaRPr lang="en-GB" dirty="0"/>
          </a:p>
        </p:txBody>
      </p:sp>
      <p:sp>
        <p:nvSpPr>
          <p:cNvPr id="3" name="Content Placeholder 2"/>
          <p:cNvSpPr>
            <a:spLocks noGrp="1"/>
          </p:cNvSpPr>
          <p:nvPr>
            <p:ph idx="1"/>
          </p:nvPr>
        </p:nvSpPr>
        <p:spPr>
          <a:xfrm>
            <a:off x="1141413" y="1745672"/>
            <a:ext cx="9905999" cy="4547063"/>
          </a:xfrm>
        </p:spPr>
        <p:txBody>
          <a:bodyPr/>
          <a:lstStyle/>
          <a:p>
            <a:pPr>
              <a:lnSpc>
                <a:spcPct val="90000"/>
              </a:lnSpc>
            </a:pPr>
            <a:r>
              <a:rPr lang="en-GB" sz="2800" dirty="0"/>
              <a:t>Please ensure :</a:t>
            </a:r>
          </a:p>
          <a:p>
            <a:pPr>
              <a:lnSpc>
                <a:spcPct val="90000"/>
              </a:lnSpc>
            </a:pPr>
            <a:r>
              <a:rPr lang="en-GB" sz="2800" dirty="0"/>
              <a:t>Medication is in a named container with dosage clearly labelled.</a:t>
            </a:r>
          </a:p>
          <a:p>
            <a:pPr>
              <a:lnSpc>
                <a:spcPct val="90000"/>
              </a:lnSpc>
            </a:pPr>
            <a:r>
              <a:rPr lang="en-GB" sz="2800" dirty="0"/>
              <a:t>Please inform School office and hand </a:t>
            </a:r>
            <a:r>
              <a:rPr lang="en-GB" sz="2800"/>
              <a:t>it in </a:t>
            </a:r>
            <a:r>
              <a:rPr lang="en-GB" sz="2800" dirty="0"/>
              <a:t>on Wednesday morning or before if possible.</a:t>
            </a:r>
          </a:p>
          <a:p>
            <a:pPr>
              <a:lnSpc>
                <a:spcPct val="90000"/>
              </a:lnSpc>
            </a:pPr>
            <a:r>
              <a:rPr lang="en-GB" sz="2800" dirty="0"/>
              <a:t>If your child suffers from Asthma, please provide two inhalers; one for them to have with them and one spare.</a:t>
            </a:r>
          </a:p>
          <a:p>
            <a:pPr>
              <a:lnSpc>
                <a:spcPct val="90000"/>
              </a:lnSpc>
            </a:pPr>
            <a:r>
              <a:rPr lang="en-GB" sz="2800" dirty="0"/>
              <a:t>No child should have any creams, tablets </a:t>
            </a:r>
            <a:r>
              <a:rPr lang="en-GB" sz="2800" dirty="0" err="1"/>
              <a:t>etc</a:t>
            </a:r>
            <a:r>
              <a:rPr lang="en-GB" sz="2800" dirty="0"/>
              <a:t> in their baggage.</a:t>
            </a:r>
          </a:p>
          <a:p>
            <a:pPr>
              <a:lnSpc>
                <a:spcPct val="90000"/>
              </a:lnSpc>
            </a:pPr>
            <a:r>
              <a:rPr lang="en-GB" sz="2800" dirty="0"/>
              <a:t>We will take </a:t>
            </a:r>
            <a:r>
              <a:rPr lang="en-GB" sz="2800" dirty="0" err="1"/>
              <a:t>Calpol</a:t>
            </a:r>
            <a:r>
              <a:rPr lang="en-GB" sz="2800" dirty="0"/>
              <a:t>. If your child is allergic to </a:t>
            </a:r>
            <a:r>
              <a:rPr lang="en-GB" sz="2800" dirty="0" err="1"/>
              <a:t>Calpol</a:t>
            </a:r>
            <a:r>
              <a:rPr lang="en-GB" sz="2800" dirty="0"/>
              <a:t>, please let school know.</a:t>
            </a:r>
          </a:p>
          <a:p>
            <a:endParaRPr lang="en-GB" dirty="0"/>
          </a:p>
        </p:txBody>
      </p:sp>
    </p:spTree>
    <p:extLst>
      <p:ext uri="{BB962C8B-B14F-4D97-AF65-F5344CB8AC3E}">
        <p14:creationId xmlns:p14="http://schemas.microsoft.com/office/powerpoint/2010/main" val="712858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4445"/>
            <a:ext cx="9905998" cy="1185344"/>
          </a:xfrm>
        </p:spPr>
        <p:txBody>
          <a:bodyPr/>
          <a:lstStyle/>
          <a:p>
            <a:r>
              <a:rPr lang="en-US" dirty="0"/>
              <a:t>FAQ’s</a:t>
            </a:r>
            <a:endParaRPr lang="en-GB" dirty="0"/>
          </a:p>
        </p:txBody>
      </p:sp>
      <p:sp>
        <p:nvSpPr>
          <p:cNvPr id="3" name="Content Placeholder 2"/>
          <p:cNvSpPr>
            <a:spLocks noGrp="1"/>
          </p:cNvSpPr>
          <p:nvPr>
            <p:ph idx="1"/>
          </p:nvPr>
        </p:nvSpPr>
        <p:spPr>
          <a:xfrm>
            <a:off x="1141412" y="1130531"/>
            <a:ext cx="9905999" cy="4660670"/>
          </a:xfrm>
        </p:spPr>
        <p:txBody>
          <a:bodyPr>
            <a:normAutofit lnSpcReduction="10000"/>
          </a:bodyPr>
          <a:lstStyle/>
          <a:p>
            <a:r>
              <a:rPr lang="en-US" dirty="0"/>
              <a:t>My child has never stayed away from home. How will they be supported? </a:t>
            </a:r>
          </a:p>
          <a:p>
            <a:r>
              <a:rPr lang="en-US" dirty="0"/>
              <a:t>My child has special dietary requirements. Who should I speak to? </a:t>
            </a:r>
          </a:p>
          <a:p>
            <a:r>
              <a:rPr lang="en-US" dirty="0"/>
              <a:t>Can my child contact home during the week? </a:t>
            </a:r>
          </a:p>
          <a:p>
            <a:r>
              <a:rPr lang="en-US" dirty="0"/>
              <a:t>My child has night terrors /sleep walks. What should I do? </a:t>
            </a:r>
          </a:p>
          <a:p>
            <a:r>
              <a:rPr lang="en-US" dirty="0"/>
              <a:t>My child sometimes wets the bed. What should I do? </a:t>
            </a:r>
          </a:p>
          <a:p>
            <a:r>
              <a:rPr lang="en-US" dirty="0"/>
              <a:t>My child struggles to </a:t>
            </a:r>
            <a:r>
              <a:rPr lang="en-US" dirty="0" err="1"/>
              <a:t>organise</a:t>
            </a:r>
            <a:r>
              <a:rPr lang="en-US" dirty="0"/>
              <a:t> themselves in the morning. What should I do? </a:t>
            </a:r>
          </a:p>
          <a:p>
            <a:r>
              <a:rPr lang="en-US" dirty="0"/>
              <a:t>Can my child take any spending money with them?</a:t>
            </a:r>
          </a:p>
        </p:txBody>
      </p:sp>
    </p:spTree>
    <p:extLst>
      <p:ext uri="{BB962C8B-B14F-4D97-AF65-F5344CB8AC3E}">
        <p14:creationId xmlns:p14="http://schemas.microsoft.com/office/powerpoint/2010/main" val="207545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36380"/>
            <a:ext cx="9905998" cy="1478570"/>
          </a:xfrm>
        </p:spPr>
        <p:txBody>
          <a:bodyPr/>
          <a:lstStyle/>
          <a:p>
            <a:r>
              <a:rPr lang="en-US" dirty="0"/>
              <a:t>In case of emergencies:</a:t>
            </a:r>
            <a:endParaRPr lang="en-GB" dirty="0"/>
          </a:p>
        </p:txBody>
      </p:sp>
      <p:sp>
        <p:nvSpPr>
          <p:cNvPr id="3" name="Content Placeholder 2"/>
          <p:cNvSpPr>
            <a:spLocks noGrp="1"/>
          </p:cNvSpPr>
          <p:nvPr>
            <p:ph idx="1"/>
          </p:nvPr>
        </p:nvSpPr>
        <p:spPr>
          <a:xfrm>
            <a:off x="1141412" y="1321724"/>
            <a:ext cx="9905999" cy="4469477"/>
          </a:xfrm>
        </p:spPr>
        <p:txBody>
          <a:bodyPr>
            <a:noAutofit/>
          </a:bodyPr>
          <a:lstStyle/>
          <a:p>
            <a:r>
              <a:rPr lang="en-GB" sz="2800" dirty="0"/>
              <a:t>Please telephone the school during school hours (Tel: 01270 918988).</a:t>
            </a:r>
          </a:p>
          <a:p>
            <a:r>
              <a:rPr lang="en-GB" sz="2800" dirty="0"/>
              <a:t>At night call The Conway Centre and ask for The Dingle  Tel </a:t>
            </a:r>
            <a:r>
              <a:rPr lang="en-GB" dirty="0">
                <a:hlinkClick r:id="rId2"/>
              </a:rPr>
              <a:t>01248 714501</a:t>
            </a:r>
            <a:endParaRPr lang="en-GB" sz="2800" dirty="0"/>
          </a:p>
          <a:p>
            <a:r>
              <a:rPr lang="en-GB" sz="2800" dirty="0"/>
              <a:t>Daily updates will be provided to school.</a:t>
            </a:r>
          </a:p>
          <a:p>
            <a:r>
              <a:rPr lang="en-GB" sz="2800" dirty="0"/>
              <a:t>We will phone you in an emergency. Miss Clark will hold pupils’ contact information with her 24 hrs/day.</a:t>
            </a:r>
          </a:p>
          <a:p>
            <a:endParaRPr lang="en-GB" sz="2800" dirty="0"/>
          </a:p>
        </p:txBody>
      </p:sp>
    </p:spTree>
    <p:extLst>
      <p:ext uri="{BB962C8B-B14F-4D97-AF65-F5344CB8AC3E}">
        <p14:creationId xmlns:p14="http://schemas.microsoft.com/office/powerpoint/2010/main" val="1913046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HAPPENS NEXT?</a:t>
            </a:r>
          </a:p>
        </p:txBody>
      </p:sp>
      <p:sp>
        <p:nvSpPr>
          <p:cNvPr id="3" name="Content Placeholder 2"/>
          <p:cNvSpPr>
            <a:spLocks noGrp="1"/>
          </p:cNvSpPr>
          <p:nvPr>
            <p:ph idx="1"/>
          </p:nvPr>
        </p:nvSpPr>
        <p:spPr/>
        <p:txBody>
          <a:bodyPr/>
          <a:lstStyle/>
          <a:p>
            <a:r>
              <a:rPr lang="en-GB" dirty="0"/>
              <a:t>If you would like your child to take part in the visit we will require a £60 deposit in November and the rest can be paid in instalments or in one payment </a:t>
            </a:r>
            <a:r>
              <a:rPr lang="en-GB"/>
              <a:t>via Arbor</a:t>
            </a:r>
            <a:r>
              <a:rPr lang="en-GB" dirty="0"/>
              <a:t>.</a:t>
            </a:r>
          </a:p>
          <a:p>
            <a:r>
              <a:rPr lang="en-GB" dirty="0"/>
              <a:t>If you require any further information then please contact myself at school or via email on </a:t>
            </a:r>
            <a:r>
              <a:rPr lang="en-GB" dirty="0">
                <a:hlinkClick r:id="rId2"/>
              </a:rPr>
              <a:t>deputy@dingle.Cheshire.sch.uk</a:t>
            </a:r>
            <a:endParaRPr lang="en-GB" dirty="0"/>
          </a:p>
          <a:p>
            <a:endParaRPr lang="en-GB" dirty="0"/>
          </a:p>
        </p:txBody>
      </p:sp>
    </p:spTree>
    <p:extLst>
      <p:ext uri="{BB962C8B-B14F-4D97-AF65-F5344CB8AC3E}">
        <p14:creationId xmlns:p14="http://schemas.microsoft.com/office/powerpoint/2010/main" val="35297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is the Conway centre? </a:t>
            </a:r>
          </a:p>
        </p:txBody>
      </p:sp>
      <p:sp>
        <p:nvSpPr>
          <p:cNvPr id="3" name="Content Placeholder 2"/>
          <p:cNvSpPr>
            <a:spLocks noGrp="1"/>
          </p:cNvSpPr>
          <p:nvPr>
            <p:ph idx="1"/>
          </p:nvPr>
        </p:nvSpPr>
        <p:spPr/>
        <p:txBody>
          <a:bodyPr>
            <a:normAutofit/>
          </a:bodyPr>
          <a:lstStyle/>
          <a:p>
            <a:r>
              <a:rPr lang="en-GB" sz="2800" dirty="0"/>
              <a:t>It is located in North Wales on the island of Anglesey. </a:t>
            </a:r>
          </a:p>
          <a:p>
            <a:r>
              <a:rPr lang="en-GB" sz="2800" dirty="0"/>
              <a:t>The centre is situated adjacent to the </a:t>
            </a:r>
            <a:r>
              <a:rPr lang="en-GB" sz="2800" dirty="0" err="1"/>
              <a:t>Menai</a:t>
            </a:r>
            <a:r>
              <a:rPr lang="en-GB" sz="2800" dirty="0"/>
              <a:t> Strait within 169 acres of National Trust parkland, it is ideally placed for children to enjoy all that the wild outdoors has to offer.</a:t>
            </a:r>
          </a:p>
        </p:txBody>
      </p:sp>
    </p:spTree>
    <p:extLst>
      <p:ext uri="{BB962C8B-B14F-4D97-AF65-F5344CB8AC3E}">
        <p14:creationId xmlns:p14="http://schemas.microsoft.com/office/powerpoint/2010/main" val="80628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it and cost:</a:t>
            </a:r>
            <a:endParaRPr lang="en-GB" dirty="0"/>
          </a:p>
        </p:txBody>
      </p:sp>
      <p:sp>
        <p:nvSpPr>
          <p:cNvPr id="3" name="Content Placeholder 2"/>
          <p:cNvSpPr>
            <a:spLocks noGrp="1"/>
          </p:cNvSpPr>
          <p:nvPr>
            <p:ph idx="1"/>
          </p:nvPr>
        </p:nvSpPr>
        <p:spPr/>
        <p:txBody>
          <a:bodyPr>
            <a:normAutofit/>
          </a:bodyPr>
          <a:lstStyle/>
          <a:p>
            <a:r>
              <a:rPr lang="en-GB" sz="4000" dirty="0"/>
              <a:t>We will leave at 7:30am on Monday 20</a:t>
            </a:r>
            <a:r>
              <a:rPr lang="en-GB" sz="4000" baseline="30000" dirty="0"/>
              <a:t>th</a:t>
            </a:r>
            <a:r>
              <a:rPr lang="en-GB" sz="4000" dirty="0"/>
              <a:t> April and return for 3:30pm on Wednesday 22</a:t>
            </a:r>
            <a:r>
              <a:rPr lang="en-GB" sz="4000" baseline="30000" dirty="0"/>
              <a:t>nd</a:t>
            </a:r>
            <a:r>
              <a:rPr lang="en-GB" sz="4000" dirty="0"/>
              <a:t> April. </a:t>
            </a:r>
          </a:p>
          <a:p>
            <a:r>
              <a:rPr lang="en-GB" sz="4000" dirty="0"/>
              <a:t>We anticipate the cost to be around £265.</a:t>
            </a:r>
          </a:p>
        </p:txBody>
      </p:sp>
    </p:spTree>
    <p:extLst>
      <p:ext uri="{BB962C8B-B14F-4D97-AF65-F5344CB8AC3E}">
        <p14:creationId xmlns:p14="http://schemas.microsoft.com/office/powerpoint/2010/main" val="233905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224" y="272153"/>
            <a:ext cx="9905998" cy="1024632"/>
          </a:xfrm>
        </p:spPr>
        <p:txBody>
          <a:bodyPr/>
          <a:lstStyle/>
          <a:p>
            <a:r>
              <a:rPr lang="en-US" dirty="0" err="1"/>
              <a:t>Organisation</a:t>
            </a:r>
            <a:r>
              <a:rPr lang="en-US" dirty="0"/>
              <a:t>:</a:t>
            </a:r>
            <a:endParaRPr lang="en-GB" dirty="0"/>
          </a:p>
        </p:txBody>
      </p:sp>
      <p:sp>
        <p:nvSpPr>
          <p:cNvPr id="3" name="Content Placeholder 2"/>
          <p:cNvSpPr>
            <a:spLocks noGrp="1"/>
          </p:cNvSpPr>
          <p:nvPr>
            <p:ph idx="1"/>
          </p:nvPr>
        </p:nvSpPr>
        <p:spPr>
          <a:xfrm>
            <a:off x="1083223" y="1105593"/>
            <a:ext cx="9905999" cy="5095702"/>
          </a:xfrm>
        </p:spPr>
        <p:txBody>
          <a:bodyPr>
            <a:noAutofit/>
          </a:bodyPr>
          <a:lstStyle/>
          <a:p>
            <a:r>
              <a:rPr lang="en-GB" sz="3200" dirty="0"/>
              <a:t>Staff- At least 5 members of staff.</a:t>
            </a:r>
          </a:p>
          <a:p>
            <a:r>
              <a:rPr lang="en-GB" sz="3200" dirty="0"/>
              <a:t>Rooms will accommodate 6-10 pupils.  Teachers’ rooms are next to children’s rooms.</a:t>
            </a:r>
          </a:p>
          <a:p>
            <a:r>
              <a:rPr lang="en-GB" sz="3200" dirty="0"/>
              <a:t>Children will have an opportunity to nominate one friend they would like to share a room with.</a:t>
            </a:r>
          </a:p>
          <a:p>
            <a:r>
              <a:rPr lang="en-GB" sz="3200" dirty="0"/>
              <a:t>We have our own building and social area, which no other school has access to. </a:t>
            </a:r>
          </a:p>
          <a:p>
            <a:endParaRPr lang="en-GB" sz="3200" dirty="0"/>
          </a:p>
        </p:txBody>
      </p:sp>
    </p:spTree>
    <p:extLst>
      <p:ext uri="{BB962C8B-B14F-4D97-AF65-F5344CB8AC3E}">
        <p14:creationId xmlns:p14="http://schemas.microsoft.com/office/powerpoint/2010/main" val="330383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Year 7 Menai Visit – Conway Centre, Anglesey Monday 22nd - Friday 26th  October 2018 Visit www.conwaycentre.co.uk for details"/>
          <p:cNvSpPr>
            <a:spLocks noChangeAspect="1" noChangeArrowheads="1"/>
          </p:cNvSpPr>
          <p:nvPr/>
        </p:nvSpPr>
        <p:spPr bwMode="auto">
          <a:xfrm>
            <a:off x="155574" y="-144463"/>
            <a:ext cx="2082299" cy="20823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Year 7 Menai Visit – Conway Centre, Anglesey Monday 22nd - Friday 26th  October 2018 Visit www.conwaycentre.co.uk for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236" y="1453584"/>
            <a:ext cx="5298733" cy="28571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43891" y="5399117"/>
            <a:ext cx="7090756" cy="646331"/>
          </a:xfrm>
          <a:prstGeom prst="rect">
            <a:avLst/>
          </a:prstGeom>
          <a:noFill/>
        </p:spPr>
        <p:txBody>
          <a:bodyPr wrap="square" rtlCol="0">
            <a:spAutoFit/>
          </a:bodyPr>
          <a:lstStyle/>
          <a:p>
            <a:pPr algn="ctr"/>
            <a:r>
              <a:rPr lang="en-US" sz="3600" dirty="0"/>
              <a:t>DORMITORIES  </a:t>
            </a:r>
            <a:endParaRPr lang="en-GB" sz="3600" dirty="0"/>
          </a:p>
        </p:txBody>
      </p:sp>
      <p:pic>
        <p:nvPicPr>
          <p:cNvPr id="10" name="Picture 9"/>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272588" y="1302655"/>
            <a:ext cx="2724150" cy="3152140"/>
          </a:xfrm>
          <a:prstGeom prst="rect">
            <a:avLst/>
          </a:prstGeom>
          <a:noFill/>
          <a:ln>
            <a:noFill/>
          </a:ln>
        </p:spPr>
      </p:pic>
    </p:spTree>
    <p:extLst>
      <p:ext uri="{BB962C8B-B14F-4D97-AF65-F5344CB8AC3E}">
        <p14:creationId xmlns:p14="http://schemas.microsoft.com/office/powerpoint/2010/main" val="219726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69383"/>
            <a:ext cx="9905998" cy="1478570"/>
          </a:xfrm>
        </p:spPr>
        <p:txBody>
          <a:bodyPr/>
          <a:lstStyle/>
          <a:p>
            <a:r>
              <a:rPr lang="en-US" dirty="0"/>
              <a:t>A typical day:</a:t>
            </a:r>
            <a:endParaRPr lang="en-GB" dirty="0"/>
          </a:p>
        </p:txBody>
      </p:sp>
      <p:sp>
        <p:nvSpPr>
          <p:cNvPr id="3" name="Content Placeholder 2"/>
          <p:cNvSpPr>
            <a:spLocks noGrp="1"/>
          </p:cNvSpPr>
          <p:nvPr>
            <p:ph idx="1"/>
          </p:nvPr>
        </p:nvSpPr>
        <p:spPr>
          <a:xfrm>
            <a:off x="1141412" y="1421476"/>
            <a:ext cx="9905999" cy="4455622"/>
          </a:xfrm>
        </p:spPr>
        <p:txBody>
          <a:bodyPr>
            <a:normAutofit/>
          </a:bodyPr>
          <a:lstStyle/>
          <a:p>
            <a:r>
              <a:rPr lang="en-US" dirty="0"/>
              <a:t>A.M. Children will be woken up. They will be told when they need to be ready for breakfast according to the </a:t>
            </a:r>
            <a:r>
              <a:rPr lang="en-US" dirty="0" err="1"/>
              <a:t>centre’s</a:t>
            </a:r>
            <a:r>
              <a:rPr lang="en-US" dirty="0"/>
              <a:t> </a:t>
            </a:r>
            <a:r>
              <a:rPr lang="en-US" dirty="0" err="1"/>
              <a:t>rota</a:t>
            </a:r>
            <a:r>
              <a:rPr lang="en-US" dirty="0"/>
              <a:t>. They will be expected to get washed, dressed and make their bed. Eat breakfast. Get ready for and then take part in morning activities. Prepare for lunch.</a:t>
            </a:r>
          </a:p>
          <a:p>
            <a:r>
              <a:rPr lang="en-US" dirty="0"/>
              <a:t>P. M. Prepare for and take part in afternoon activities. Possible period of free time before dinner, when children will be in social room or outside with staff. Have dinner at our allocated time. </a:t>
            </a:r>
          </a:p>
          <a:p>
            <a:r>
              <a:rPr lang="en-US" dirty="0"/>
              <a:t>Evening. Take part in the evening activity. Get ready to go to sleep. Lights out at around 9:30pm. </a:t>
            </a:r>
            <a:endParaRPr lang="en-GB" dirty="0"/>
          </a:p>
        </p:txBody>
      </p:sp>
    </p:spTree>
    <p:extLst>
      <p:ext uri="{BB962C8B-B14F-4D97-AF65-F5344CB8AC3E}">
        <p14:creationId xmlns:p14="http://schemas.microsoft.com/office/powerpoint/2010/main" val="19790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849" y="219507"/>
            <a:ext cx="9905998" cy="1243533"/>
          </a:xfrm>
        </p:spPr>
        <p:txBody>
          <a:bodyPr/>
          <a:lstStyle/>
          <a:p>
            <a:r>
              <a:rPr lang="en-US" dirty="0"/>
              <a:t>Meals:</a:t>
            </a:r>
            <a:endParaRPr lang="en-GB" dirty="0"/>
          </a:p>
        </p:txBody>
      </p:sp>
      <p:sp>
        <p:nvSpPr>
          <p:cNvPr id="3" name="Content Placeholder 2"/>
          <p:cNvSpPr>
            <a:spLocks noGrp="1"/>
          </p:cNvSpPr>
          <p:nvPr>
            <p:ph idx="1"/>
          </p:nvPr>
        </p:nvSpPr>
        <p:spPr>
          <a:xfrm>
            <a:off x="1141412" y="1768642"/>
            <a:ext cx="9905999" cy="4022559"/>
          </a:xfrm>
        </p:spPr>
        <p:txBody>
          <a:bodyPr>
            <a:normAutofit lnSpcReduction="10000"/>
          </a:bodyPr>
          <a:lstStyle/>
          <a:p>
            <a:r>
              <a:rPr lang="en-GB" dirty="0"/>
              <a:t>Children will need to bring a packed lunch for the first day.</a:t>
            </a:r>
          </a:p>
          <a:p>
            <a:r>
              <a:rPr lang="en-GB" dirty="0"/>
              <a:t>They will have an evening meal on Monday and Tuesday. There will be a choice of hot food in a canteen.</a:t>
            </a:r>
          </a:p>
          <a:p>
            <a:r>
              <a:rPr lang="en-GB" dirty="0"/>
              <a:t>They will have a cooked breakfast on each morning with the option of cereal, toast, juices etc.</a:t>
            </a:r>
          </a:p>
          <a:p>
            <a:r>
              <a:rPr lang="en-GB" dirty="0"/>
              <a:t>Children will get choice of hot or cold lunch on Tuesday and Wednesday before setting off home.</a:t>
            </a:r>
          </a:p>
          <a:p>
            <a:r>
              <a:rPr lang="en-GB" dirty="0"/>
              <a:t>Please ensure any food allergies are highlighted on medical forms. </a:t>
            </a:r>
          </a:p>
        </p:txBody>
      </p:sp>
    </p:spTree>
    <p:extLst>
      <p:ext uri="{BB962C8B-B14F-4D97-AF65-F5344CB8AC3E}">
        <p14:creationId xmlns:p14="http://schemas.microsoft.com/office/powerpoint/2010/main" val="406103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27179" y="1211674"/>
            <a:ext cx="5735981" cy="430198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34868" y="1215816"/>
            <a:ext cx="5769132" cy="4326849"/>
          </a:xfrm>
          <a:prstGeom prst="rect">
            <a:avLst/>
          </a:prstGeom>
        </p:spPr>
      </p:pic>
    </p:spTree>
    <p:extLst>
      <p:ext uri="{BB962C8B-B14F-4D97-AF65-F5344CB8AC3E}">
        <p14:creationId xmlns:p14="http://schemas.microsoft.com/office/powerpoint/2010/main" val="2509447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21834</TotalTime>
  <Words>1061</Words>
  <Application>Microsoft Office PowerPoint</Application>
  <PresentationFormat>Widescreen</PresentationFormat>
  <Paragraphs>143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Bliss 2</vt:lpstr>
      <vt:lpstr>Calibri</vt:lpstr>
      <vt:lpstr>Calibri Light</vt:lpstr>
      <vt:lpstr>Office Theme</vt:lpstr>
      <vt:lpstr>CONWAY CENTRE Residential Information Meeting  20/4/2026 – 22/4/2026</vt:lpstr>
      <vt:lpstr>PowerPoint Presentation</vt:lpstr>
      <vt:lpstr>Where is the Conway centre? </vt:lpstr>
      <vt:lpstr>When is it and cost:</vt:lpstr>
      <vt:lpstr>Organisation:</vt:lpstr>
      <vt:lpstr>PowerPoint Presentation</vt:lpstr>
      <vt:lpstr>A typical day:</vt:lpstr>
      <vt:lpstr>Meals:</vt:lpstr>
      <vt:lpstr>   </vt:lpstr>
      <vt:lpstr>PowerPoint Presentation</vt:lpstr>
      <vt:lpstr>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Clothing:</vt:lpstr>
      <vt:lpstr>Other items:</vt:lpstr>
      <vt:lpstr>Do not bring:</vt:lpstr>
      <vt:lpstr>Medication</vt:lpstr>
      <vt:lpstr>FAQ’s</vt:lpstr>
      <vt:lpstr>In case of emergencies:</vt:lpstr>
      <vt:lpstr>WHAT HAPPENS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jhayes</dc:creator>
  <cp:lastModifiedBy>Matt Griffiths</cp:lastModifiedBy>
  <cp:revision>47</cp:revision>
  <dcterms:created xsi:type="dcterms:W3CDTF">2021-10-05T14:02:06Z</dcterms:created>
  <dcterms:modified xsi:type="dcterms:W3CDTF">2025-10-21T07:11:34Z</dcterms:modified>
</cp:coreProperties>
</file>