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7A8A8B-D2A5-43EE-8834-24F042FF7EC7}" type="datetimeFigureOut">
              <a:rPr lang="en-GB" smtClean="0"/>
              <a:t>08/12/2015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311484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7A8A8B-D2A5-43EE-8834-24F042FF7EC7}" type="datetimeFigureOut">
              <a:rPr lang="en-GB" smtClean="0"/>
              <a:t>08/12/2015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371519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7A8A8B-D2A5-43EE-8834-24F042FF7EC7}" type="datetimeFigureOut">
              <a:rPr lang="en-GB" smtClean="0"/>
              <a:t>08/12/2015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157453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7A8A8B-D2A5-43EE-8834-24F042FF7EC7}" type="datetimeFigureOut">
              <a:rPr lang="en-GB" smtClean="0"/>
              <a:t>08/12/2015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318329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7A8A8B-D2A5-43EE-8834-24F042FF7EC7}" type="datetimeFigureOut">
              <a:rPr lang="en-GB" smtClean="0"/>
              <a:t>08/12/2015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354144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7A8A8B-D2A5-43EE-8834-24F042FF7EC7}" type="datetimeFigureOut">
              <a:rPr lang="en-GB" smtClean="0"/>
              <a:t>08/12/2015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257460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7A8A8B-D2A5-43EE-8834-24F042FF7EC7}" type="datetimeFigureOut">
              <a:rPr lang="en-GB" smtClean="0"/>
              <a:t>08/12/2015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188972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7A8A8B-D2A5-43EE-8834-24F042FF7EC7}" type="datetimeFigureOut">
              <a:rPr lang="en-GB" smtClean="0"/>
              <a:t>08/12/2015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1849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A8A8B-D2A5-43EE-8834-24F042FF7EC7}" type="datetimeFigureOut">
              <a:rPr lang="en-GB" smtClean="0"/>
              <a:t>08/12/2015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399746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A8A8B-D2A5-43EE-8834-24F042FF7EC7}" type="datetimeFigureOut">
              <a:rPr lang="en-GB" smtClean="0"/>
              <a:t>08/12/2015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143087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A8A8B-D2A5-43EE-8834-24F042FF7EC7}" type="datetimeFigureOut">
              <a:rPr lang="en-GB" smtClean="0"/>
              <a:t>08/12/2015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A4B980-CD0C-4BBA-A96B-CDA935F7BF68}" type="slidenum">
              <a:rPr lang="en-GB" smtClean="0"/>
              <a:t>‹#›</a:t>
            </a:fld>
            <a:endParaRPr lang="en-GB"/>
          </a:p>
        </p:txBody>
      </p:sp>
    </p:spTree>
    <p:extLst>
      <p:ext uri="{BB962C8B-B14F-4D97-AF65-F5344CB8AC3E}">
        <p14:creationId xmlns:p14="http://schemas.microsoft.com/office/powerpoint/2010/main" val="24795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A8A8B-D2A5-43EE-8834-24F042FF7EC7}" type="datetimeFigureOut">
              <a:rPr lang="en-GB" smtClean="0"/>
              <a:t>08/12/2015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4B980-CD0C-4BBA-A96B-CDA935F7BF68}" type="slidenum">
              <a:rPr lang="en-GB" smtClean="0"/>
              <a:t>‹#›</a:t>
            </a:fld>
            <a:endParaRPr lang="en-GB"/>
          </a:p>
        </p:txBody>
      </p:sp>
    </p:spTree>
    <p:extLst>
      <p:ext uri="{BB962C8B-B14F-4D97-AF65-F5344CB8AC3E}">
        <p14:creationId xmlns:p14="http://schemas.microsoft.com/office/powerpoint/2010/main" val="8310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050" y="0"/>
            <a:ext cx="8208912" cy="2907755"/>
          </a:xfrm>
        </p:spPr>
        <p:txBody>
          <a:bodyPr>
            <a:normAutofit/>
          </a:bodyPr>
          <a:lstStyle/>
          <a:p>
            <a:r>
              <a:rPr lang="en-GB" dirty="0" err="1" smtClean="0">
                <a:latin typeface="Bradley Hand ITC" panose="03070402050302030203" pitchFamily="66" charset="0"/>
              </a:rPr>
              <a:t>‘Twas</a:t>
            </a:r>
            <a:r>
              <a:rPr lang="en-GB" dirty="0" smtClean="0">
                <a:latin typeface="Bradley Hand ITC" panose="03070402050302030203" pitchFamily="66" charset="0"/>
              </a:rPr>
              <a:t> the days before Christmas,</a:t>
            </a:r>
            <a:br>
              <a:rPr lang="en-GB" dirty="0" smtClean="0">
                <a:latin typeface="Bradley Hand ITC" panose="03070402050302030203" pitchFamily="66" charset="0"/>
              </a:rPr>
            </a:br>
            <a:r>
              <a:rPr lang="en-GB" dirty="0" smtClean="0">
                <a:latin typeface="Bradley Hand ITC" panose="03070402050302030203" pitchFamily="66" charset="0"/>
              </a:rPr>
              <a:t>And all through the school,</a:t>
            </a:r>
            <a:br>
              <a:rPr lang="en-GB" dirty="0" smtClean="0">
                <a:latin typeface="Bradley Hand ITC" panose="03070402050302030203" pitchFamily="66" charset="0"/>
              </a:rPr>
            </a:br>
            <a:r>
              <a:rPr lang="en-GB" dirty="0" smtClean="0">
                <a:latin typeface="Bradley Hand ITC" panose="03070402050302030203" pitchFamily="66" charset="0"/>
              </a:rPr>
              <a:t>The teachers were trying </a:t>
            </a:r>
            <a:br>
              <a:rPr lang="en-GB" dirty="0" smtClean="0">
                <a:latin typeface="Bradley Hand ITC" panose="03070402050302030203" pitchFamily="66" charset="0"/>
              </a:rPr>
            </a:br>
            <a:r>
              <a:rPr lang="en-GB" dirty="0" smtClean="0">
                <a:latin typeface="Bradley Hand ITC" panose="03070402050302030203" pitchFamily="66" charset="0"/>
              </a:rPr>
              <a:t>To keep their cool. </a:t>
            </a:r>
            <a:endParaRPr lang="en-GB" dirty="0">
              <a:latin typeface="Bradley Hand ITC" panose="03070402050302030203" pitchFamily="66" charset="0"/>
            </a:endParaRPr>
          </a:p>
        </p:txBody>
      </p:sp>
      <p:pic>
        <p:nvPicPr>
          <p:cNvPr id="1026" name="Picture 2" descr="C:\Users\claire.laverick\Desktop\Year 5\Photos\Poem Assembly\IMG_02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49" t="5067" r="6848"/>
          <a:stretch/>
        </p:blipFill>
        <p:spPr bwMode="auto">
          <a:xfrm>
            <a:off x="1043608" y="2880645"/>
            <a:ext cx="6984776" cy="396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7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0007"/>
            <a:ext cx="8208912" cy="2907755"/>
          </a:xfrm>
        </p:spPr>
        <p:txBody>
          <a:bodyPr>
            <a:normAutofit/>
          </a:bodyPr>
          <a:lstStyle/>
          <a:p>
            <a:r>
              <a:rPr lang="en-GB" dirty="0" smtClean="0">
                <a:latin typeface="Bradley Hand ITC" panose="03070402050302030203" pitchFamily="66" charset="0"/>
              </a:rPr>
              <a:t>So straight to their places</a:t>
            </a:r>
            <a:br>
              <a:rPr lang="en-GB" dirty="0" smtClean="0">
                <a:latin typeface="Bradley Hand ITC" panose="03070402050302030203" pitchFamily="66" charset="0"/>
              </a:rPr>
            </a:br>
            <a:r>
              <a:rPr lang="en-GB" dirty="0" smtClean="0">
                <a:latin typeface="Bradley Hand ITC" panose="03070402050302030203" pitchFamily="66" charset="0"/>
              </a:rPr>
              <a:t>The children all went. </a:t>
            </a:r>
            <a:br>
              <a:rPr lang="en-GB" dirty="0" smtClean="0">
                <a:latin typeface="Bradley Hand ITC" panose="03070402050302030203" pitchFamily="66" charset="0"/>
              </a:rPr>
            </a:br>
            <a:r>
              <a:rPr lang="en-GB" dirty="0" smtClean="0">
                <a:latin typeface="Bradley Hand ITC" panose="03070402050302030203" pitchFamily="66" charset="0"/>
              </a:rPr>
              <a:t>With fear of detention</a:t>
            </a:r>
            <a:br>
              <a:rPr lang="en-GB" dirty="0" smtClean="0">
                <a:latin typeface="Bradley Hand ITC" panose="03070402050302030203" pitchFamily="66" charset="0"/>
              </a:rPr>
            </a:br>
            <a:r>
              <a:rPr lang="en-GB" dirty="0" smtClean="0">
                <a:latin typeface="Bradley Hand ITC" panose="03070402050302030203" pitchFamily="66" charset="0"/>
              </a:rPr>
              <a:t>Where they could be sent.</a:t>
            </a:r>
            <a:endParaRPr lang="en-GB" dirty="0">
              <a:latin typeface="Bradley Hand ITC" panose="03070402050302030203" pitchFamily="66" charset="0"/>
            </a:endParaRPr>
          </a:p>
        </p:txBody>
      </p:sp>
      <p:pic>
        <p:nvPicPr>
          <p:cNvPr id="10242" name="Picture 2" descr="C:\Users\claire.laverick\Desktop\Year 5\Photos\Poem Assembly\IMG_02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08"/>
          <a:stretch/>
        </p:blipFill>
        <p:spPr bwMode="auto">
          <a:xfrm>
            <a:off x="2195736" y="2636912"/>
            <a:ext cx="4937430"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208912" cy="2907755"/>
          </a:xfrm>
        </p:spPr>
        <p:txBody>
          <a:bodyPr>
            <a:normAutofit/>
          </a:bodyPr>
          <a:lstStyle/>
          <a:p>
            <a:r>
              <a:rPr lang="en-GB" dirty="0" smtClean="0">
                <a:latin typeface="Bradley Hand ITC" panose="03070402050302030203" pitchFamily="66" charset="0"/>
              </a:rPr>
              <a:t>With planning of lessons</a:t>
            </a:r>
            <a:br>
              <a:rPr lang="en-GB" dirty="0" smtClean="0">
                <a:latin typeface="Bradley Hand ITC" panose="03070402050302030203" pitchFamily="66" charset="0"/>
              </a:rPr>
            </a:br>
            <a:r>
              <a:rPr lang="en-GB" dirty="0" smtClean="0">
                <a:latin typeface="Bradley Hand ITC" panose="03070402050302030203" pitchFamily="66" charset="0"/>
              </a:rPr>
              <a:t>Cradled in arms, </a:t>
            </a:r>
            <a:br>
              <a:rPr lang="en-GB" dirty="0" smtClean="0">
                <a:latin typeface="Bradley Hand ITC" panose="03070402050302030203" pitchFamily="66" charset="0"/>
              </a:rPr>
            </a:br>
            <a:r>
              <a:rPr lang="en-GB" dirty="0" smtClean="0">
                <a:latin typeface="Bradley Hand ITC" panose="03070402050302030203" pitchFamily="66" charset="0"/>
              </a:rPr>
              <a:t>The teachers began </a:t>
            </a:r>
            <a:br>
              <a:rPr lang="en-GB" dirty="0" smtClean="0">
                <a:latin typeface="Bradley Hand ITC" panose="03070402050302030203" pitchFamily="66" charset="0"/>
              </a:rPr>
            </a:br>
            <a:r>
              <a:rPr lang="en-GB" dirty="0" smtClean="0">
                <a:latin typeface="Bradley Hand ITC" panose="03070402050302030203" pitchFamily="66" charset="0"/>
              </a:rPr>
              <a:t>To use all their charms. </a:t>
            </a:r>
            <a:endParaRPr lang="en-GB" dirty="0">
              <a:latin typeface="Bradley Hand ITC" panose="03070402050302030203" pitchFamily="66" charset="0"/>
            </a:endParaRPr>
          </a:p>
        </p:txBody>
      </p:sp>
      <p:pic>
        <p:nvPicPr>
          <p:cNvPr id="11266" name="Picture 2" descr="C:\Users\claire.laverick\Desktop\Year 5\Photos\Poem Assembly\IMG_03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90" b="31515"/>
          <a:stretch/>
        </p:blipFill>
        <p:spPr bwMode="auto">
          <a:xfrm>
            <a:off x="611560" y="2780929"/>
            <a:ext cx="8064896"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laire.laverick\Desktop\Year 5\Photos\Poem Assembly\IMG_03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950573"/>
            <a:ext cx="2937653" cy="3933056"/>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0" y="3236493"/>
            <a:ext cx="4139952" cy="2808312"/>
          </a:xfrm>
          <a:prstGeom prst="cloudCallout">
            <a:avLst>
              <a:gd name="adj1" fmla="val 71079"/>
              <a:gd name="adj2" fmla="val 7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67544" y="-16621"/>
            <a:ext cx="8208912" cy="2907755"/>
          </a:xfrm>
        </p:spPr>
        <p:txBody>
          <a:bodyPr>
            <a:normAutofit/>
          </a:bodyPr>
          <a:lstStyle/>
          <a:p>
            <a:r>
              <a:rPr lang="en-GB" dirty="0" smtClean="0">
                <a:latin typeface="Bradley Hand ITC" panose="03070402050302030203" pitchFamily="66" charset="0"/>
              </a:rPr>
              <a:t>But the lessons presented</a:t>
            </a:r>
            <a:br>
              <a:rPr lang="en-GB" dirty="0" smtClean="0">
                <a:latin typeface="Bradley Hand ITC" panose="03070402050302030203" pitchFamily="66" charset="0"/>
              </a:rPr>
            </a:br>
            <a:r>
              <a:rPr lang="en-GB" dirty="0" smtClean="0">
                <a:latin typeface="Bradley Hand ITC" panose="03070402050302030203" pitchFamily="66" charset="0"/>
              </a:rPr>
              <a:t>All fell on deaf ears.</a:t>
            </a:r>
            <a:br>
              <a:rPr lang="en-GB" dirty="0" smtClean="0">
                <a:latin typeface="Bradley Hand ITC" panose="03070402050302030203" pitchFamily="66" charset="0"/>
              </a:rPr>
            </a:br>
            <a:r>
              <a:rPr lang="en-GB" dirty="0" smtClean="0">
                <a:latin typeface="Bradley Hand ITC" panose="03070402050302030203" pitchFamily="66" charset="0"/>
              </a:rPr>
              <a:t>The children were thinking </a:t>
            </a:r>
            <a:br>
              <a:rPr lang="en-GB" dirty="0" smtClean="0">
                <a:latin typeface="Bradley Hand ITC" panose="03070402050302030203" pitchFamily="66" charset="0"/>
              </a:rPr>
            </a:br>
            <a:r>
              <a:rPr lang="en-GB" dirty="0" smtClean="0">
                <a:latin typeface="Bradley Hand ITC" panose="03070402050302030203" pitchFamily="66" charset="0"/>
              </a:rPr>
              <a:t>Of Santa’s reindeer!</a:t>
            </a:r>
            <a:endParaRPr lang="en-GB" dirty="0">
              <a:latin typeface="Bradley Hand ITC" panose="03070402050302030203" pitchFamily="66" charset="0"/>
            </a:endParaRPr>
          </a:p>
        </p:txBody>
      </p:sp>
      <p:pic>
        <p:nvPicPr>
          <p:cNvPr id="1026" name="Picture 2" descr="http://previews.123rf.com/images/ddraw/ddraw0912/ddraw091200002/6010356-Santa-claus-Elf-Rudolph-Cartoon-and-vector-Christmas-characters-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696324"/>
            <a:ext cx="2748607" cy="153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133"/>
            <a:ext cx="8208912" cy="2907755"/>
          </a:xfrm>
        </p:spPr>
        <p:txBody>
          <a:bodyPr>
            <a:normAutofit/>
          </a:bodyPr>
          <a:lstStyle/>
          <a:p>
            <a:r>
              <a:rPr lang="en-GB" dirty="0" smtClean="0">
                <a:latin typeface="Bradley Hand ITC" panose="03070402050302030203" pitchFamily="66" charset="0"/>
              </a:rPr>
              <a:t>With a toss of their hands </a:t>
            </a:r>
            <a:br>
              <a:rPr lang="en-GB" dirty="0" smtClean="0">
                <a:latin typeface="Bradley Hand ITC" panose="03070402050302030203" pitchFamily="66" charset="0"/>
              </a:rPr>
            </a:br>
            <a:r>
              <a:rPr lang="en-GB" dirty="0" smtClean="0">
                <a:latin typeface="Bradley Hand ITC" panose="03070402050302030203" pitchFamily="66" charset="0"/>
              </a:rPr>
              <a:t>They put planning aside,</a:t>
            </a:r>
            <a:br>
              <a:rPr lang="en-GB" dirty="0" smtClean="0">
                <a:latin typeface="Bradley Hand ITC" panose="03070402050302030203" pitchFamily="66" charset="0"/>
              </a:rPr>
            </a:br>
            <a:r>
              <a:rPr lang="en-GB" dirty="0" smtClean="0">
                <a:latin typeface="Bradley Hand ITC" panose="03070402050302030203" pitchFamily="66" charset="0"/>
              </a:rPr>
              <a:t>Went straight to the cupboards</a:t>
            </a:r>
            <a:br>
              <a:rPr lang="en-GB" dirty="0" smtClean="0">
                <a:latin typeface="Bradley Hand ITC" panose="03070402050302030203" pitchFamily="66" charset="0"/>
              </a:rPr>
            </a:br>
            <a:r>
              <a:rPr lang="en-GB" dirty="0" smtClean="0">
                <a:latin typeface="Bradley Hand ITC" panose="03070402050302030203" pitchFamily="66" charset="0"/>
              </a:rPr>
              <a:t>Where videos hide.</a:t>
            </a:r>
            <a:endParaRPr lang="en-GB" dirty="0">
              <a:latin typeface="Bradley Hand ITC" panose="03070402050302030203" pitchFamily="66" charset="0"/>
            </a:endParaRPr>
          </a:p>
        </p:txBody>
      </p:sp>
      <p:pic>
        <p:nvPicPr>
          <p:cNvPr id="13314" name="Picture 2" descr="C:\Users\claire.laverick\Desktop\Year 5\Photos\Poem Assembly\IMG_03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040" y="2780928"/>
            <a:ext cx="5949280"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19"/>
            <a:ext cx="8208912" cy="2907755"/>
          </a:xfrm>
        </p:spPr>
        <p:txBody>
          <a:bodyPr>
            <a:normAutofit/>
          </a:bodyPr>
          <a:lstStyle/>
          <a:p>
            <a:r>
              <a:rPr lang="en-GB" dirty="0" smtClean="0">
                <a:latin typeface="Bradley Hand ITC" panose="03070402050302030203" pitchFamily="66" charset="0"/>
              </a:rPr>
              <a:t>And laying their finger </a:t>
            </a:r>
            <a:br>
              <a:rPr lang="en-GB" dirty="0" smtClean="0">
                <a:latin typeface="Bradley Hand ITC" panose="03070402050302030203" pitchFamily="66" charset="0"/>
              </a:rPr>
            </a:br>
            <a:r>
              <a:rPr lang="en-GB" dirty="0" smtClean="0">
                <a:latin typeface="Bradley Hand ITC" panose="03070402050302030203" pitchFamily="66" charset="0"/>
              </a:rPr>
              <a:t>On the TV remote</a:t>
            </a:r>
            <a:br>
              <a:rPr lang="en-GB" dirty="0" smtClean="0">
                <a:latin typeface="Bradley Hand ITC" panose="03070402050302030203" pitchFamily="66" charset="0"/>
              </a:rPr>
            </a:br>
            <a:r>
              <a:rPr lang="en-GB" dirty="0" smtClean="0">
                <a:latin typeface="Bradley Hand ITC" panose="03070402050302030203" pitchFamily="66" charset="0"/>
              </a:rPr>
              <a:t>They sat back to write</a:t>
            </a:r>
            <a:br>
              <a:rPr lang="en-GB" dirty="0" smtClean="0">
                <a:latin typeface="Bradley Hand ITC" panose="03070402050302030203" pitchFamily="66" charset="0"/>
              </a:rPr>
            </a:br>
            <a:r>
              <a:rPr lang="en-GB" dirty="0" smtClean="0">
                <a:latin typeface="Bradley Hand ITC" panose="03070402050302030203" pitchFamily="66" charset="0"/>
              </a:rPr>
              <a:t>Their last Christmas note.</a:t>
            </a:r>
            <a:endParaRPr lang="en-GB" dirty="0">
              <a:latin typeface="Bradley Hand ITC" panose="03070402050302030203" pitchFamily="66" charset="0"/>
            </a:endParaRPr>
          </a:p>
        </p:txBody>
      </p:sp>
      <p:pic>
        <p:nvPicPr>
          <p:cNvPr id="14338" name="Picture 2" descr="C:\Users\claire.laverick\Desktop\Year 5\Photos\Poem Assembly\IMG_0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852936"/>
            <a:ext cx="6957392"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1"/>
            <a:ext cx="8208912" cy="2448272"/>
          </a:xfrm>
        </p:spPr>
        <p:txBody>
          <a:bodyPr>
            <a:normAutofit fontScale="90000"/>
          </a:bodyPr>
          <a:lstStyle/>
          <a:p>
            <a:r>
              <a:rPr lang="en-GB" dirty="0" smtClean="0">
                <a:latin typeface="Bradley Hand ITC" panose="03070402050302030203" pitchFamily="66" charset="0"/>
              </a:rPr>
              <a:t>But you could hear them exclaim</a:t>
            </a:r>
            <a:br>
              <a:rPr lang="en-GB" dirty="0" smtClean="0">
                <a:latin typeface="Bradley Hand ITC" panose="03070402050302030203" pitchFamily="66" charset="0"/>
              </a:rPr>
            </a:br>
            <a:r>
              <a:rPr lang="en-GB" dirty="0" smtClean="0">
                <a:latin typeface="Bradley Hand ITC" panose="03070402050302030203" pitchFamily="66" charset="0"/>
              </a:rPr>
              <a:t>At the end of the day – </a:t>
            </a:r>
            <a:br>
              <a:rPr lang="en-GB" dirty="0" smtClean="0">
                <a:latin typeface="Bradley Hand ITC" panose="03070402050302030203" pitchFamily="66" charset="0"/>
              </a:rPr>
            </a:br>
            <a:r>
              <a:rPr lang="en-GB" sz="1600" dirty="0" smtClean="0">
                <a:latin typeface="Bradley Hand ITC" panose="03070402050302030203" pitchFamily="66" charset="0"/>
              </a:rPr>
              <a:t>   </a:t>
            </a:r>
            <a:r>
              <a:rPr lang="en-GB" dirty="0">
                <a:latin typeface="Bradley Hand ITC" panose="03070402050302030203" pitchFamily="66" charset="0"/>
              </a:rPr>
              <a:t/>
            </a:r>
            <a:br>
              <a:rPr lang="en-GB" dirty="0">
                <a:latin typeface="Bradley Hand ITC" panose="03070402050302030203" pitchFamily="66" charset="0"/>
              </a:rPr>
            </a:br>
            <a:r>
              <a:rPr lang="en-GB" dirty="0" smtClean="0">
                <a:solidFill>
                  <a:srgbClr val="FF0000"/>
                </a:solidFill>
                <a:latin typeface="Bradley Hand ITC" panose="03070402050302030203" pitchFamily="66" charset="0"/>
              </a:rPr>
              <a:t>Have a wonderful, happy and</a:t>
            </a:r>
            <a:br>
              <a:rPr lang="en-GB" dirty="0" smtClean="0">
                <a:solidFill>
                  <a:srgbClr val="FF0000"/>
                </a:solidFill>
                <a:latin typeface="Bradley Hand ITC" panose="03070402050302030203" pitchFamily="66" charset="0"/>
              </a:rPr>
            </a:br>
            <a:r>
              <a:rPr lang="en-GB" dirty="0" smtClean="0">
                <a:solidFill>
                  <a:srgbClr val="FF0000"/>
                </a:solidFill>
                <a:latin typeface="Bradley Hand ITC" panose="03070402050302030203" pitchFamily="66" charset="0"/>
              </a:rPr>
              <a:t>LOOOOOOONG holiday!</a:t>
            </a:r>
            <a:endParaRPr lang="en-GB" dirty="0">
              <a:solidFill>
                <a:srgbClr val="FF0000"/>
              </a:solidFill>
              <a:latin typeface="Bradley Hand ITC" panose="03070402050302030203" pitchFamily="66" charset="0"/>
            </a:endParaRPr>
          </a:p>
        </p:txBody>
      </p:sp>
      <p:pic>
        <p:nvPicPr>
          <p:cNvPr id="15362" name="Picture 2" descr="C:\Users\claire.laverick\Desktop\Year 5\Photos\Poem Assembly\IMG_0316.JPG"/>
          <p:cNvPicPr>
            <a:picLocks noChangeAspect="1" noChangeArrowheads="1"/>
          </p:cNvPicPr>
          <p:nvPr/>
        </p:nvPicPr>
        <p:blipFill rotWithShape="1">
          <a:blip r:embed="rId2">
            <a:extLst>
              <a:ext uri="{28A0092B-C50C-407E-A947-70E740481C1C}">
                <a14:useLocalDpi xmlns:a14="http://schemas.microsoft.com/office/drawing/2010/main" val="0"/>
              </a:ext>
            </a:extLst>
          </a:blip>
          <a:srcRect t="34853" b="24919"/>
          <a:stretch/>
        </p:blipFill>
        <p:spPr bwMode="auto">
          <a:xfrm>
            <a:off x="0" y="2780928"/>
            <a:ext cx="9144000" cy="408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22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166"/>
            <a:ext cx="8208912" cy="2907755"/>
          </a:xfrm>
        </p:spPr>
        <p:txBody>
          <a:bodyPr>
            <a:normAutofit/>
          </a:bodyPr>
          <a:lstStyle/>
          <a:p>
            <a:r>
              <a:rPr lang="en-GB" dirty="0" smtClean="0">
                <a:latin typeface="Bradley Hand ITC" panose="03070402050302030203" pitchFamily="66" charset="0"/>
              </a:rPr>
              <a:t>The hallways were hung,</a:t>
            </a:r>
            <a:br>
              <a:rPr lang="en-GB" dirty="0" smtClean="0">
                <a:latin typeface="Bradley Hand ITC" panose="03070402050302030203" pitchFamily="66" charset="0"/>
              </a:rPr>
            </a:br>
            <a:r>
              <a:rPr lang="en-GB" dirty="0" smtClean="0">
                <a:latin typeface="Bradley Hand ITC" panose="03070402050302030203" pitchFamily="66" charset="0"/>
              </a:rPr>
              <a:t>With Christmas art</a:t>
            </a:r>
            <a:br>
              <a:rPr lang="en-GB" dirty="0" smtClean="0">
                <a:latin typeface="Bradley Hand ITC" panose="03070402050302030203" pitchFamily="66" charset="0"/>
              </a:rPr>
            </a:br>
            <a:r>
              <a:rPr lang="en-GB" dirty="0" smtClean="0">
                <a:latin typeface="Bradley Hand ITC" panose="03070402050302030203" pitchFamily="66" charset="0"/>
              </a:rPr>
              <a:t>(Some made in November </a:t>
            </a:r>
            <a:br>
              <a:rPr lang="en-GB" dirty="0" smtClean="0">
                <a:latin typeface="Bradley Hand ITC" panose="03070402050302030203" pitchFamily="66" charset="0"/>
              </a:rPr>
            </a:br>
            <a:r>
              <a:rPr lang="en-GB" dirty="0" smtClean="0">
                <a:latin typeface="Bradley Hand ITC" panose="03070402050302030203" pitchFamily="66" charset="0"/>
              </a:rPr>
              <a:t>to get a head start!) </a:t>
            </a:r>
            <a:endParaRPr lang="en-GB" dirty="0">
              <a:latin typeface="Bradley Hand ITC" panose="03070402050302030203" pitchFamily="66" charset="0"/>
            </a:endParaRPr>
          </a:p>
        </p:txBody>
      </p:sp>
      <p:pic>
        <p:nvPicPr>
          <p:cNvPr id="2050" name="Picture 2" descr="C:\Users\claire.laverick\Desktop\Year 5\Photos\Poem Assembly\IMG_02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852936"/>
            <a:ext cx="7704856" cy="400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5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208912" cy="2907755"/>
          </a:xfrm>
        </p:spPr>
        <p:txBody>
          <a:bodyPr>
            <a:normAutofit/>
          </a:bodyPr>
          <a:lstStyle/>
          <a:p>
            <a:r>
              <a:rPr lang="en-GB" dirty="0" smtClean="0">
                <a:latin typeface="Bradley Hand ITC" panose="03070402050302030203" pitchFamily="66" charset="0"/>
              </a:rPr>
              <a:t>The children were bouncing</a:t>
            </a:r>
            <a:br>
              <a:rPr lang="en-GB" dirty="0" smtClean="0">
                <a:latin typeface="Bradley Hand ITC" panose="03070402050302030203" pitchFamily="66" charset="0"/>
              </a:rPr>
            </a:br>
            <a:r>
              <a:rPr lang="en-GB" dirty="0" smtClean="0">
                <a:latin typeface="Bradley Hand ITC" panose="03070402050302030203" pitchFamily="66" charset="0"/>
              </a:rPr>
              <a:t>Off ceilings and walls,</a:t>
            </a:r>
            <a:br>
              <a:rPr lang="en-GB" dirty="0" smtClean="0">
                <a:latin typeface="Bradley Hand ITC" panose="03070402050302030203" pitchFamily="66" charset="0"/>
              </a:rPr>
            </a:br>
            <a:r>
              <a:rPr lang="en-GB" dirty="0" smtClean="0">
                <a:latin typeface="Bradley Hand ITC" panose="03070402050302030203" pitchFamily="66" charset="0"/>
              </a:rPr>
              <a:t>And seemed to forget</a:t>
            </a:r>
            <a:br>
              <a:rPr lang="en-GB" dirty="0" smtClean="0">
                <a:latin typeface="Bradley Hand ITC" panose="03070402050302030203" pitchFamily="66" charset="0"/>
              </a:rPr>
            </a:br>
            <a:r>
              <a:rPr lang="en-GB" dirty="0" smtClean="0">
                <a:latin typeface="Bradley Hand ITC" panose="03070402050302030203" pitchFamily="66" charset="0"/>
              </a:rPr>
              <a:t>How to walk in the halls. </a:t>
            </a:r>
            <a:endParaRPr lang="en-GB" dirty="0">
              <a:latin typeface="Bradley Hand ITC" panose="03070402050302030203" pitchFamily="66" charset="0"/>
            </a:endParaRPr>
          </a:p>
        </p:txBody>
      </p:sp>
      <p:pic>
        <p:nvPicPr>
          <p:cNvPr id="3074" name="Picture 2" descr="C:\Users\claire.laverick\Desktop\Year 5\Photos\Poem Assembly\IMG_02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721" y="2888814"/>
            <a:ext cx="7668344" cy="39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2576"/>
            <a:ext cx="8208912" cy="2907755"/>
          </a:xfrm>
        </p:spPr>
        <p:txBody>
          <a:bodyPr>
            <a:normAutofit/>
          </a:bodyPr>
          <a:lstStyle/>
          <a:p>
            <a:r>
              <a:rPr lang="en-GB" smtClean="0">
                <a:latin typeface="Bradley Hand ITC" panose="03070402050302030203" pitchFamily="66" charset="0"/>
              </a:rPr>
              <a:t>With </a:t>
            </a:r>
            <a:r>
              <a:rPr lang="en-GB" smtClean="0">
                <a:latin typeface="Bradley Hand ITC" panose="03070402050302030203" pitchFamily="66" charset="0"/>
              </a:rPr>
              <a:t>‘holiday </a:t>
            </a:r>
            <a:r>
              <a:rPr lang="en-GB" dirty="0" smtClean="0">
                <a:latin typeface="Bradley Hand ITC" panose="03070402050302030203" pitchFamily="66" charset="0"/>
              </a:rPr>
              <a:t>shirts’</a:t>
            </a:r>
            <a:br>
              <a:rPr lang="en-GB" dirty="0" smtClean="0">
                <a:latin typeface="Bradley Hand ITC" panose="03070402050302030203" pitchFamily="66" charset="0"/>
              </a:rPr>
            </a:br>
            <a:r>
              <a:rPr lang="en-GB" dirty="0" smtClean="0">
                <a:latin typeface="Bradley Hand ITC" panose="03070402050302030203" pitchFamily="66" charset="0"/>
              </a:rPr>
              <a:t>And ‘jingle bell jewels’, </a:t>
            </a:r>
            <a:br>
              <a:rPr lang="en-GB" dirty="0" smtClean="0">
                <a:latin typeface="Bradley Hand ITC" panose="03070402050302030203" pitchFamily="66" charset="0"/>
              </a:rPr>
            </a:br>
            <a:r>
              <a:rPr lang="en-GB" dirty="0" smtClean="0">
                <a:latin typeface="Bradley Hand ITC" panose="03070402050302030203" pitchFamily="66" charset="0"/>
              </a:rPr>
              <a:t>The teachers looked festive</a:t>
            </a:r>
            <a:br>
              <a:rPr lang="en-GB" dirty="0" smtClean="0">
                <a:latin typeface="Bradley Hand ITC" panose="03070402050302030203" pitchFamily="66" charset="0"/>
              </a:rPr>
            </a:br>
            <a:r>
              <a:rPr lang="en-GB" dirty="0" smtClean="0">
                <a:latin typeface="Bradley Hand ITC" panose="03070402050302030203" pitchFamily="66" charset="0"/>
              </a:rPr>
              <a:t>Enforcing the rules. </a:t>
            </a:r>
            <a:endParaRPr lang="en-GB" dirty="0">
              <a:latin typeface="Bradley Hand ITC" panose="03070402050302030203" pitchFamily="66" charset="0"/>
            </a:endParaRPr>
          </a:p>
        </p:txBody>
      </p:sp>
      <p:pic>
        <p:nvPicPr>
          <p:cNvPr id="4098" name="Picture 2" descr="C:\Users\claire.laverick\Desktop\Year 5\Photos\Poem Assembly\IMG_0267.JPG"/>
          <p:cNvPicPr>
            <a:picLocks noChangeAspect="1" noChangeArrowheads="1"/>
          </p:cNvPicPr>
          <p:nvPr/>
        </p:nvPicPr>
        <p:blipFill rotWithShape="1">
          <a:blip r:embed="rId2">
            <a:extLst>
              <a:ext uri="{28A0092B-C50C-407E-A947-70E740481C1C}">
                <a14:useLocalDpi xmlns:a14="http://schemas.microsoft.com/office/drawing/2010/main" val="0"/>
              </a:ext>
            </a:extLst>
          </a:blip>
          <a:srcRect l="24242" t="13385" r="23031" b="10545"/>
          <a:stretch/>
        </p:blipFill>
        <p:spPr bwMode="auto">
          <a:xfrm>
            <a:off x="957745" y="2839081"/>
            <a:ext cx="7200800"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208912" cy="2907755"/>
          </a:xfrm>
        </p:spPr>
        <p:txBody>
          <a:bodyPr>
            <a:normAutofit/>
          </a:bodyPr>
          <a:lstStyle/>
          <a:p>
            <a:r>
              <a:rPr lang="en-GB" dirty="0" smtClean="0">
                <a:latin typeface="Bradley Hand ITC" panose="03070402050302030203" pitchFamily="66" charset="0"/>
              </a:rPr>
              <a:t>When out of the teachers lounge</a:t>
            </a:r>
            <a:br>
              <a:rPr lang="en-GB" dirty="0" smtClean="0">
                <a:latin typeface="Bradley Hand ITC" panose="03070402050302030203" pitchFamily="66" charset="0"/>
              </a:rPr>
            </a:br>
            <a:r>
              <a:rPr lang="en-GB" dirty="0" smtClean="0">
                <a:latin typeface="Bradley Hand ITC" panose="03070402050302030203" pitchFamily="66" charset="0"/>
              </a:rPr>
              <a:t>There came such a chatter,</a:t>
            </a:r>
            <a:br>
              <a:rPr lang="en-GB" dirty="0" smtClean="0">
                <a:latin typeface="Bradley Hand ITC" panose="03070402050302030203" pitchFamily="66" charset="0"/>
              </a:rPr>
            </a:br>
            <a:r>
              <a:rPr lang="en-GB" dirty="0" smtClean="0">
                <a:latin typeface="Bradley Hand ITC" panose="03070402050302030203" pitchFamily="66" charset="0"/>
              </a:rPr>
              <a:t>The head teacher went in</a:t>
            </a:r>
            <a:br>
              <a:rPr lang="en-GB" dirty="0" smtClean="0">
                <a:latin typeface="Bradley Hand ITC" panose="03070402050302030203" pitchFamily="66" charset="0"/>
              </a:rPr>
            </a:br>
            <a:r>
              <a:rPr lang="en-GB" dirty="0" smtClean="0">
                <a:latin typeface="Bradley Hand ITC" panose="03070402050302030203" pitchFamily="66" charset="0"/>
              </a:rPr>
              <a:t>To see what was the matter.</a:t>
            </a:r>
            <a:endParaRPr lang="en-GB" dirty="0">
              <a:latin typeface="Bradley Hand ITC" panose="03070402050302030203" pitchFamily="66" charset="0"/>
            </a:endParaRPr>
          </a:p>
        </p:txBody>
      </p:sp>
      <p:pic>
        <p:nvPicPr>
          <p:cNvPr id="5122" name="Picture 2" descr="C:\Users\claire.laverick\Desktop\Year 5\Photos\Poem Assembly\IMG_02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717897"/>
            <a:ext cx="6692699" cy="414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laire.laverick\Desktop\Year 5\Photos\Poem Assembly\IMG_02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61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91880" y="1889397"/>
            <a:ext cx="5648137" cy="2907755"/>
          </a:xfrm>
        </p:spPr>
        <p:txBody>
          <a:bodyPr>
            <a:normAutofit fontScale="90000"/>
          </a:bodyPr>
          <a:lstStyle/>
          <a:p>
            <a:r>
              <a:rPr lang="en-GB" dirty="0" smtClean="0">
                <a:latin typeface="Bradley Hand ITC" panose="03070402050302030203" pitchFamily="66" charset="0"/>
              </a:rPr>
              <a:t>The teachers were hiding</a:t>
            </a:r>
            <a:br>
              <a:rPr lang="en-GB" dirty="0" smtClean="0">
                <a:latin typeface="Bradley Hand ITC" panose="03070402050302030203" pitchFamily="66" charset="0"/>
              </a:rPr>
            </a:br>
            <a:r>
              <a:rPr lang="en-GB" dirty="0" smtClean="0">
                <a:latin typeface="Bradley Hand ITC" panose="03070402050302030203" pitchFamily="66" charset="0"/>
              </a:rPr>
              <a:t>And trying to refuel, On coffee and cookies</a:t>
            </a:r>
            <a:br>
              <a:rPr lang="en-GB" dirty="0" smtClean="0">
                <a:latin typeface="Bradley Hand ITC" panose="03070402050302030203" pitchFamily="66" charset="0"/>
              </a:rPr>
            </a:br>
            <a:r>
              <a:rPr lang="en-GB" dirty="0" smtClean="0">
                <a:latin typeface="Bradley Hand ITC" panose="03070402050302030203" pitchFamily="66" charset="0"/>
              </a:rPr>
              <a:t>And treats from the Yule.</a:t>
            </a:r>
            <a:br>
              <a:rPr lang="en-GB" dirty="0" smtClean="0">
                <a:latin typeface="Bradley Hand ITC" panose="03070402050302030203" pitchFamily="66" charset="0"/>
              </a:rPr>
            </a:br>
            <a:r>
              <a:rPr lang="en-GB" dirty="0" smtClean="0">
                <a:latin typeface="Bradley Hand ITC" panose="03070402050302030203" pitchFamily="66" charset="0"/>
              </a:rPr>
              <a:t>When what to their wondering </a:t>
            </a:r>
            <a:br>
              <a:rPr lang="en-GB" dirty="0" smtClean="0">
                <a:latin typeface="Bradley Hand ITC" panose="03070402050302030203" pitchFamily="66" charset="0"/>
              </a:rPr>
            </a:br>
            <a:r>
              <a:rPr lang="en-GB" dirty="0" smtClean="0">
                <a:latin typeface="Bradley Hand ITC" panose="03070402050302030203" pitchFamily="66" charset="0"/>
              </a:rPr>
              <a:t>Ears do they hear,</a:t>
            </a:r>
            <a:br>
              <a:rPr lang="en-GB" dirty="0" smtClean="0">
                <a:latin typeface="Bradley Hand ITC" panose="03070402050302030203" pitchFamily="66" charset="0"/>
              </a:rPr>
            </a:br>
            <a:r>
              <a:rPr lang="en-GB" dirty="0" smtClean="0">
                <a:latin typeface="Bradley Hand ITC" panose="03070402050302030203" pitchFamily="66" charset="0"/>
              </a:rPr>
              <a:t>But the ringing of school bells</a:t>
            </a:r>
            <a:br>
              <a:rPr lang="en-GB" dirty="0" smtClean="0">
                <a:latin typeface="Bradley Hand ITC" panose="03070402050302030203" pitchFamily="66" charset="0"/>
              </a:rPr>
            </a:br>
            <a:r>
              <a:rPr lang="en-GB" b="1" dirty="0" smtClean="0">
                <a:solidFill>
                  <a:srgbClr val="FF0000"/>
                </a:solidFill>
                <a:latin typeface="Bradley Hand ITC" panose="03070402050302030203" pitchFamily="66" charset="0"/>
              </a:rPr>
              <a:t>- It’s the children they fear!</a:t>
            </a:r>
            <a:endParaRPr lang="en-GB"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208912" cy="2907755"/>
          </a:xfrm>
        </p:spPr>
        <p:txBody>
          <a:bodyPr>
            <a:normAutofit/>
          </a:bodyPr>
          <a:lstStyle/>
          <a:p>
            <a:r>
              <a:rPr lang="en-GB" dirty="0" smtClean="0">
                <a:latin typeface="Bradley Hand ITC" panose="03070402050302030203" pitchFamily="66" charset="0"/>
              </a:rPr>
              <a:t>More rapid than reindeer</a:t>
            </a:r>
            <a:br>
              <a:rPr lang="en-GB" dirty="0" smtClean="0">
                <a:latin typeface="Bradley Hand ITC" panose="03070402050302030203" pitchFamily="66" charset="0"/>
              </a:rPr>
            </a:br>
            <a:r>
              <a:rPr lang="en-GB" dirty="0" smtClean="0">
                <a:latin typeface="Bradley Hand ITC" panose="03070402050302030203" pitchFamily="66" charset="0"/>
              </a:rPr>
              <a:t>The little ones come,</a:t>
            </a:r>
            <a:br>
              <a:rPr lang="en-GB" dirty="0" smtClean="0">
                <a:latin typeface="Bradley Hand ITC" panose="03070402050302030203" pitchFamily="66" charset="0"/>
              </a:rPr>
            </a:br>
            <a:r>
              <a:rPr lang="en-GB" dirty="0" smtClean="0">
                <a:latin typeface="Bradley Hand ITC" panose="03070402050302030203" pitchFamily="66" charset="0"/>
              </a:rPr>
              <a:t>And the teachers all shouted</a:t>
            </a:r>
            <a:br>
              <a:rPr lang="en-GB" dirty="0" smtClean="0">
                <a:latin typeface="Bradley Hand ITC" panose="03070402050302030203" pitchFamily="66" charset="0"/>
              </a:rPr>
            </a:br>
            <a:r>
              <a:rPr lang="en-GB" dirty="0" smtClean="0">
                <a:latin typeface="Bradley Hand ITC" panose="03070402050302030203" pitchFamily="66" charset="0"/>
              </a:rPr>
              <a:t>And called them by name;</a:t>
            </a:r>
            <a:endParaRPr lang="en-GB" dirty="0">
              <a:latin typeface="Bradley Hand ITC" panose="03070402050302030203" pitchFamily="66" charset="0"/>
            </a:endParaRPr>
          </a:p>
        </p:txBody>
      </p:sp>
      <p:pic>
        <p:nvPicPr>
          <p:cNvPr id="7170" name="Picture 2" descr="C:\Users\claire.laverick\Desktop\Year 5\Photos\Poem Assembly\IMG_0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08919"/>
            <a:ext cx="4968552" cy="414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189"/>
            <a:ext cx="8208912" cy="2907755"/>
          </a:xfrm>
        </p:spPr>
        <p:txBody>
          <a:bodyPr>
            <a:normAutofit/>
          </a:bodyPr>
          <a:lstStyle/>
          <a:p>
            <a:r>
              <a:rPr lang="en-GB" dirty="0" smtClean="0">
                <a:latin typeface="Bradley Hand ITC" panose="03070402050302030203" pitchFamily="66" charset="0"/>
              </a:rPr>
              <a:t>Walk Vincent! Walk Tanner!</a:t>
            </a:r>
            <a:br>
              <a:rPr lang="en-GB" dirty="0" smtClean="0">
                <a:latin typeface="Bradley Hand ITC" panose="03070402050302030203" pitchFamily="66" charset="0"/>
              </a:rPr>
            </a:br>
            <a:r>
              <a:rPr lang="en-GB" dirty="0" smtClean="0">
                <a:latin typeface="Bradley Hand ITC" panose="03070402050302030203" pitchFamily="66" charset="0"/>
              </a:rPr>
              <a:t>Walk, Tyler and Sammy!</a:t>
            </a:r>
            <a:br>
              <a:rPr lang="en-GB" dirty="0" smtClean="0">
                <a:latin typeface="Bradley Hand ITC" panose="03070402050302030203" pitchFamily="66" charset="0"/>
              </a:rPr>
            </a:br>
            <a:r>
              <a:rPr lang="en-GB" dirty="0" smtClean="0">
                <a:latin typeface="Bradley Hand ITC" panose="03070402050302030203" pitchFamily="66" charset="0"/>
              </a:rPr>
              <a:t>Sit, Jamie! Sit, Laura!</a:t>
            </a:r>
            <a:br>
              <a:rPr lang="en-GB" dirty="0" smtClean="0">
                <a:latin typeface="Bradley Hand ITC" panose="03070402050302030203" pitchFamily="66" charset="0"/>
              </a:rPr>
            </a:br>
            <a:r>
              <a:rPr lang="en-GB" dirty="0" smtClean="0">
                <a:latin typeface="Bradley Hand ITC" panose="03070402050302030203" pitchFamily="66" charset="0"/>
              </a:rPr>
              <a:t>Sit, Tara and Tammy!</a:t>
            </a:r>
            <a:endParaRPr lang="en-GB" dirty="0">
              <a:latin typeface="Bradley Hand ITC" panose="03070402050302030203" pitchFamily="66" charset="0"/>
            </a:endParaRPr>
          </a:p>
        </p:txBody>
      </p:sp>
      <p:pic>
        <p:nvPicPr>
          <p:cNvPr id="8194" name="Picture 2" descr="C:\Users\claire.laverick\Desktop\Year 5\Photos\Poem Assembly\IMG_02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780928"/>
            <a:ext cx="3888432" cy="414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0"/>
            <a:ext cx="8208912" cy="2907755"/>
          </a:xfrm>
        </p:spPr>
        <p:txBody>
          <a:bodyPr>
            <a:normAutofit/>
          </a:bodyPr>
          <a:lstStyle/>
          <a:p>
            <a:r>
              <a:rPr lang="en-GB" dirty="0" smtClean="0">
                <a:latin typeface="Bradley Hand ITC" panose="03070402050302030203" pitchFamily="66" charset="0"/>
              </a:rPr>
              <a:t>To your desks in the room!</a:t>
            </a:r>
            <a:br>
              <a:rPr lang="en-GB" dirty="0" smtClean="0">
                <a:latin typeface="Bradley Hand ITC" panose="03070402050302030203" pitchFamily="66" charset="0"/>
              </a:rPr>
            </a:br>
            <a:r>
              <a:rPr lang="en-GB" dirty="0" smtClean="0">
                <a:latin typeface="Bradley Hand ITC" panose="03070402050302030203" pitchFamily="66" charset="0"/>
              </a:rPr>
              <a:t>To your spots in the line! </a:t>
            </a:r>
            <a:br>
              <a:rPr lang="en-GB" dirty="0" smtClean="0">
                <a:latin typeface="Bradley Hand ITC" panose="03070402050302030203" pitchFamily="66" charset="0"/>
              </a:rPr>
            </a:br>
            <a:r>
              <a:rPr lang="en-GB" dirty="0" smtClean="0">
                <a:latin typeface="Bradley Hand ITC" panose="03070402050302030203" pitchFamily="66" charset="0"/>
              </a:rPr>
              <a:t>Now walk to them! Walk to them!</a:t>
            </a:r>
            <a:br>
              <a:rPr lang="en-GB" dirty="0" smtClean="0">
                <a:latin typeface="Bradley Hand ITC" panose="03070402050302030203" pitchFamily="66" charset="0"/>
              </a:rPr>
            </a:br>
            <a:r>
              <a:rPr lang="en-GB" dirty="0" smtClean="0">
                <a:latin typeface="Bradley Hand ITC" panose="03070402050302030203" pitchFamily="66" charset="0"/>
              </a:rPr>
              <a:t>No running this time!</a:t>
            </a:r>
            <a:endParaRPr lang="en-GB" dirty="0">
              <a:latin typeface="Bradley Hand ITC" panose="03070402050302030203" pitchFamily="66" charset="0"/>
            </a:endParaRPr>
          </a:p>
        </p:txBody>
      </p:sp>
      <p:pic>
        <p:nvPicPr>
          <p:cNvPr id="9218" name="Picture 2" descr="C:\Users\claire.laverick\Desktop\Year 5\Photos\Poem Assembly\IMG_02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74" y="2780928"/>
            <a:ext cx="3475490" cy="407707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laire.laverick\Desktop\Year 5\Photos\Poem Assembly\IMG_02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106297"/>
            <a:ext cx="5004048" cy="373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77</Words>
  <Application>Microsoft Office PowerPoint</Application>
  <PresentationFormat>On-screen Show (4:3)</PresentationFormat>
  <Paragraphs>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‘Twas the days before Christmas, And all through the school, The teachers were trying  To keep their cool. </vt:lpstr>
      <vt:lpstr>The hallways were hung, With Christmas art (Some made in November  to get a head start!) </vt:lpstr>
      <vt:lpstr>The children were bouncing Off ceilings and walls, And seemed to forget How to walk in the halls. </vt:lpstr>
      <vt:lpstr>With ‘holiday shirts’ And ‘jingle bell jewels’,  The teachers looked festive Enforcing the rules. </vt:lpstr>
      <vt:lpstr>When out of the teachers lounge There came such a chatter, The head teacher went in To see what was the matter.</vt:lpstr>
      <vt:lpstr>The teachers were hiding And trying to refuel, On coffee and cookies And treats from the Yule. When what to their wondering  Ears do they hear, But the ringing of school bells - It’s the children they fear!</vt:lpstr>
      <vt:lpstr>More rapid than reindeer The little ones come, And the teachers all shouted And called them by name;</vt:lpstr>
      <vt:lpstr>Walk Vincent! Walk Tanner! Walk, Tyler and Sammy! Sit, Jamie! Sit, Laura! Sit, Tara and Tammy!</vt:lpstr>
      <vt:lpstr>To your desks in the room! To your spots in the line!  Now walk to them! Walk to them! No running this time!</vt:lpstr>
      <vt:lpstr>So straight to their places The children all went.  With fear of detention Where they could be sent.</vt:lpstr>
      <vt:lpstr>With planning of lessons Cradled in arms,  The teachers began  To use all their charms. </vt:lpstr>
      <vt:lpstr>But the lessons presented All fell on deaf ears. The children were thinking  Of Santa’s reindeer!</vt:lpstr>
      <vt:lpstr>With a toss of their hands  They put planning aside, Went straight to the cupboards Where videos hide.</vt:lpstr>
      <vt:lpstr>And laying their finger  On the TV remote They sat back to write Their last Christmas note.</vt:lpstr>
      <vt:lpstr>But you could hear them exclaim At the end of the day –      Have a wonderful, happy and LOOOOOOONG holiday!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‘Twas the days before Christmas, And all through the school, The teachers were trying  To keep their cool.</dc:title>
  <dc:creator>Claire Laverick</dc:creator>
  <cp:lastModifiedBy>Claire Laverick</cp:lastModifiedBy>
  <cp:revision>8</cp:revision>
  <dcterms:created xsi:type="dcterms:W3CDTF">2015-12-08T11:59:04Z</dcterms:created>
  <dcterms:modified xsi:type="dcterms:W3CDTF">2015-12-08T16:40:32Z</dcterms:modified>
</cp:coreProperties>
</file>