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2F32-7798-4564-8282-CAE11DB41B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7FADDA-4B94-4A2E-88D3-B6613E9EC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899993-D5C4-4B50-B5A5-730EB644A32E}"/>
              </a:ext>
            </a:extLst>
          </p:cNvPr>
          <p:cNvSpPr>
            <a:spLocks noGrp="1"/>
          </p:cNvSpPr>
          <p:nvPr>
            <p:ph type="dt" sz="half" idx="10"/>
          </p:nvPr>
        </p:nvSpPr>
        <p:spPr/>
        <p:txBody>
          <a:bodyPr/>
          <a:lstStyle/>
          <a:p>
            <a:fld id="{B0D6409B-E98A-43B6-A14E-0476DBB1F864}" type="datetime1">
              <a:rPr lang="en-GB" smtClean="0"/>
              <a:t>18/11/2022</a:t>
            </a:fld>
            <a:endParaRPr lang="en-GB"/>
          </a:p>
        </p:txBody>
      </p:sp>
      <p:sp>
        <p:nvSpPr>
          <p:cNvPr id="5" name="Footer Placeholder 4">
            <a:extLst>
              <a:ext uri="{FF2B5EF4-FFF2-40B4-BE49-F238E27FC236}">
                <a16:creationId xmlns:a16="http://schemas.microsoft.com/office/drawing/2014/main" id="{B9F30A0B-5D12-454A-BA41-C1BF4AAFC2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165155-854B-4718-BE7A-D5248F348195}"/>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49713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71855-7101-46C1-9608-C11FD928FE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DF746A-1AB9-44D6-91C2-4E1D3687A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0BE011-5903-490B-A6BB-4B7649794106}"/>
              </a:ext>
            </a:extLst>
          </p:cNvPr>
          <p:cNvSpPr>
            <a:spLocks noGrp="1"/>
          </p:cNvSpPr>
          <p:nvPr>
            <p:ph type="dt" sz="half" idx="10"/>
          </p:nvPr>
        </p:nvSpPr>
        <p:spPr/>
        <p:txBody>
          <a:bodyPr/>
          <a:lstStyle/>
          <a:p>
            <a:fld id="{FB0561D8-4F65-4B62-A03D-C6B15E0DF092}" type="datetime1">
              <a:rPr lang="en-GB" smtClean="0"/>
              <a:t>18/11/2022</a:t>
            </a:fld>
            <a:endParaRPr lang="en-GB"/>
          </a:p>
        </p:txBody>
      </p:sp>
      <p:sp>
        <p:nvSpPr>
          <p:cNvPr id="5" name="Footer Placeholder 4">
            <a:extLst>
              <a:ext uri="{FF2B5EF4-FFF2-40B4-BE49-F238E27FC236}">
                <a16:creationId xmlns:a16="http://schemas.microsoft.com/office/drawing/2014/main" id="{9512082B-37B0-4E5A-9D06-029444C70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C7AA1B-FE0D-4371-B5E5-C3DF0BDB8421}"/>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8513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8D34B2-98C7-49C8-89D4-2CFFA92890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B59C2-E893-4D04-BE77-20443A92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C2D4FD-8342-49A1-8FF9-E2EB2145CE83}"/>
              </a:ext>
            </a:extLst>
          </p:cNvPr>
          <p:cNvSpPr>
            <a:spLocks noGrp="1"/>
          </p:cNvSpPr>
          <p:nvPr>
            <p:ph type="dt" sz="half" idx="10"/>
          </p:nvPr>
        </p:nvSpPr>
        <p:spPr/>
        <p:txBody>
          <a:bodyPr/>
          <a:lstStyle/>
          <a:p>
            <a:fld id="{775218E3-96C5-4A3E-BECB-53B9B12019AC}" type="datetime1">
              <a:rPr lang="en-GB" smtClean="0"/>
              <a:t>18/11/2022</a:t>
            </a:fld>
            <a:endParaRPr lang="en-GB"/>
          </a:p>
        </p:txBody>
      </p:sp>
      <p:sp>
        <p:nvSpPr>
          <p:cNvPr id="5" name="Footer Placeholder 4">
            <a:extLst>
              <a:ext uri="{FF2B5EF4-FFF2-40B4-BE49-F238E27FC236}">
                <a16:creationId xmlns:a16="http://schemas.microsoft.com/office/drawing/2014/main" id="{41B038CE-C8C9-4860-8A69-E940531365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ED7DD-8F41-4D1D-9D69-BF631CEA6AC0}"/>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48948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DE126-D9F1-414E-A524-ABCDBD2918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E0B3AB-A0C1-476D-A37A-35CFFDD164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52B75-FE02-4D01-BAAE-DA345F51DA44}"/>
              </a:ext>
            </a:extLst>
          </p:cNvPr>
          <p:cNvSpPr>
            <a:spLocks noGrp="1"/>
          </p:cNvSpPr>
          <p:nvPr>
            <p:ph type="dt" sz="half" idx="10"/>
          </p:nvPr>
        </p:nvSpPr>
        <p:spPr/>
        <p:txBody>
          <a:bodyPr/>
          <a:lstStyle/>
          <a:p>
            <a:fld id="{4AF532C4-3A90-4063-BA2D-D08683FD4C71}" type="datetime1">
              <a:rPr lang="en-GB" smtClean="0"/>
              <a:t>18/11/2022</a:t>
            </a:fld>
            <a:endParaRPr lang="en-GB"/>
          </a:p>
        </p:txBody>
      </p:sp>
      <p:sp>
        <p:nvSpPr>
          <p:cNvPr id="5" name="Footer Placeholder 4">
            <a:extLst>
              <a:ext uri="{FF2B5EF4-FFF2-40B4-BE49-F238E27FC236}">
                <a16:creationId xmlns:a16="http://schemas.microsoft.com/office/drawing/2014/main" id="{B59F2088-0B61-49AD-8AEF-34A45B4AC5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C3F0FC-BDDB-4AE2-A261-3FC192508922}"/>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020477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D398B-46A2-4C16-8E6B-3FCAD4E68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7762F7-FA5F-4E83-9E1A-482AE2657F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B532D0-13FB-4D1F-834C-C4E5B5C94855}"/>
              </a:ext>
            </a:extLst>
          </p:cNvPr>
          <p:cNvSpPr>
            <a:spLocks noGrp="1"/>
          </p:cNvSpPr>
          <p:nvPr>
            <p:ph type="dt" sz="half" idx="10"/>
          </p:nvPr>
        </p:nvSpPr>
        <p:spPr/>
        <p:txBody>
          <a:bodyPr/>
          <a:lstStyle/>
          <a:p>
            <a:fld id="{9A3999EA-593F-4197-98F2-D068AB32D1C0}" type="datetime1">
              <a:rPr lang="en-GB" smtClean="0"/>
              <a:t>18/11/2022</a:t>
            </a:fld>
            <a:endParaRPr lang="en-GB"/>
          </a:p>
        </p:txBody>
      </p:sp>
      <p:sp>
        <p:nvSpPr>
          <p:cNvPr id="5" name="Footer Placeholder 4">
            <a:extLst>
              <a:ext uri="{FF2B5EF4-FFF2-40B4-BE49-F238E27FC236}">
                <a16:creationId xmlns:a16="http://schemas.microsoft.com/office/drawing/2014/main" id="{4F19A6C8-0BB6-4E19-A634-62B3449DC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1B6A6-140B-4F75-8410-CE1F5EBDA32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238304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127A-B3F6-45DF-B6A9-93108D4406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957FE-B6C1-4774-BFC8-D389935FFA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DE26C5-36C2-409F-B5D1-6422B0F02C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1E25DC-CAE7-4F04-9FB3-9AC40781257D}"/>
              </a:ext>
            </a:extLst>
          </p:cNvPr>
          <p:cNvSpPr>
            <a:spLocks noGrp="1"/>
          </p:cNvSpPr>
          <p:nvPr>
            <p:ph type="dt" sz="half" idx="10"/>
          </p:nvPr>
        </p:nvSpPr>
        <p:spPr/>
        <p:txBody>
          <a:bodyPr/>
          <a:lstStyle/>
          <a:p>
            <a:fld id="{FAEBADDC-2067-4E5C-B912-D0B1DFC08623}" type="datetime1">
              <a:rPr lang="en-GB" smtClean="0"/>
              <a:t>18/11/2022</a:t>
            </a:fld>
            <a:endParaRPr lang="en-GB"/>
          </a:p>
        </p:txBody>
      </p:sp>
      <p:sp>
        <p:nvSpPr>
          <p:cNvPr id="6" name="Footer Placeholder 5">
            <a:extLst>
              <a:ext uri="{FF2B5EF4-FFF2-40B4-BE49-F238E27FC236}">
                <a16:creationId xmlns:a16="http://schemas.microsoft.com/office/drawing/2014/main" id="{2DC6E613-CFD3-4890-B8D3-320F51689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F7CA2-861E-4933-A1AD-07BBE319520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72620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DD187-1F7F-4953-BE9D-AB85015AA5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29CF6E-BAB7-464D-8A88-2314BC18E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F2B6E-D889-4256-B447-2C5B5E8CDB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12A75A-DDDC-489C-917E-3349A73886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0BD1E8-501E-44B9-BF08-9A5F01F9AC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B7424F-EADF-428D-A783-A628D2E60555}"/>
              </a:ext>
            </a:extLst>
          </p:cNvPr>
          <p:cNvSpPr>
            <a:spLocks noGrp="1"/>
          </p:cNvSpPr>
          <p:nvPr>
            <p:ph type="dt" sz="half" idx="10"/>
          </p:nvPr>
        </p:nvSpPr>
        <p:spPr/>
        <p:txBody>
          <a:bodyPr/>
          <a:lstStyle/>
          <a:p>
            <a:fld id="{74BAA81B-A2CA-413C-9627-19FB71A84DDF}" type="datetime1">
              <a:rPr lang="en-GB" smtClean="0"/>
              <a:t>18/11/2022</a:t>
            </a:fld>
            <a:endParaRPr lang="en-GB"/>
          </a:p>
        </p:txBody>
      </p:sp>
      <p:sp>
        <p:nvSpPr>
          <p:cNvPr id="8" name="Footer Placeholder 7">
            <a:extLst>
              <a:ext uri="{FF2B5EF4-FFF2-40B4-BE49-F238E27FC236}">
                <a16:creationId xmlns:a16="http://schemas.microsoft.com/office/drawing/2014/main" id="{A29B5C68-FA0E-4128-B07C-54C96E28EE7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496B9-4598-4794-9016-8BDFC6BA0F66}"/>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273887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793-06C6-4B90-ABCF-779B174050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8F566-D2E1-4886-B215-095A4D1979E8}"/>
              </a:ext>
            </a:extLst>
          </p:cNvPr>
          <p:cNvSpPr>
            <a:spLocks noGrp="1"/>
          </p:cNvSpPr>
          <p:nvPr>
            <p:ph type="dt" sz="half" idx="10"/>
          </p:nvPr>
        </p:nvSpPr>
        <p:spPr/>
        <p:txBody>
          <a:bodyPr/>
          <a:lstStyle/>
          <a:p>
            <a:fld id="{A0DA102C-3206-4468-9A4B-13E556B2A47C}" type="datetime1">
              <a:rPr lang="en-GB" smtClean="0"/>
              <a:t>18/11/2022</a:t>
            </a:fld>
            <a:endParaRPr lang="en-GB"/>
          </a:p>
        </p:txBody>
      </p:sp>
      <p:sp>
        <p:nvSpPr>
          <p:cNvPr id="4" name="Footer Placeholder 3">
            <a:extLst>
              <a:ext uri="{FF2B5EF4-FFF2-40B4-BE49-F238E27FC236}">
                <a16:creationId xmlns:a16="http://schemas.microsoft.com/office/drawing/2014/main" id="{8810A379-04BE-4DC4-ABFC-A59A8BFBB7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ECCF29-89B7-40E4-B623-82A21A34D64F}"/>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178824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4CE185-F1AC-41D0-BF69-66ADCC0C2E51}"/>
              </a:ext>
            </a:extLst>
          </p:cNvPr>
          <p:cNvSpPr>
            <a:spLocks noGrp="1"/>
          </p:cNvSpPr>
          <p:nvPr>
            <p:ph type="dt" sz="half" idx="10"/>
          </p:nvPr>
        </p:nvSpPr>
        <p:spPr/>
        <p:txBody>
          <a:bodyPr/>
          <a:lstStyle/>
          <a:p>
            <a:fld id="{2227552B-A988-485A-B35B-C4A727847D5E}" type="datetime1">
              <a:rPr lang="en-GB" smtClean="0"/>
              <a:t>18/11/2022</a:t>
            </a:fld>
            <a:endParaRPr lang="en-GB"/>
          </a:p>
        </p:txBody>
      </p:sp>
      <p:sp>
        <p:nvSpPr>
          <p:cNvPr id="3" name="Footer Placeholder 2">
            <a:extLst>
              <a:ext uri="{FF2B5EF4-FFF2-40B4-BE49-F238E27FC236}">
                <a16:creationId xmlns:a16="http://schemas.microsoft.com/office/drawing/2014/main" id="{3006861C-BBFA-473E-83CD-C2233D5901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8C15F4-34EC-47C8-913F-6039A82C855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173057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97E3-D5BE-484A-BD27-CA1374AB1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2EA664-8C45-4A31-9788-2451EFADB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4B2003-15C2-4980-A916-9ABD2CE44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314548-D2BF-40DD-BA45-E212ACDA14FD}"/>
              </a:ext>
            </a:extLst>
          </p:cNvPr>
          <p:cNvSpPr>
            <a:spLocks noGrp="1"/>
          </p:cNvSpPr>
          <p:nvPr>
            <p:ph type="dt" sz="half" idx="10"/>
          </p:nvPr>
        </p:nvSpPr>
        <p:spPr/>
        <p:txBody>
          <a:bodyPr/>
          <a:lstStyle/>
          <a:p>
            <a:fld id="{43DF65B7-4DAC-4B1C-916D-5265896A4E7A}" type="datetime1">
              <a:rPr lang="en-GB" smtClean="0"/>
              <a:t>18/11/2022</a:t>
            </a:fld>
            <a:endParaRPr lang="en-GB"/>
          </a:p>
        </p:txBody>
      </p:sp>
      <p:sp>
        <p:nvSpPr>
          <p:cNvPr id="6" name="Footer Placeholder 5">
            <a:extLst>
              <a:ext uri="{FF2B5EF4-FFF2-40B4-BE49-F238E27FC236}">
                <a16:creationId xmlns:a16="http://schemas.microsoft.com/office/drawing/2014/main" id="{F1B764E1-94CC-42BD-8D0C-1CC02C56B3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11CDF1-17F6-4A79-9851-851A95D76B6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84407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43B49-50C4-4073-BA14-A1326DC53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87FDE0-B490-49A2-B142-ED137E884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506A47-D125-47BC-A712-F4BDEAC21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8B02-0071-49C3-9832-BEC185F78F47}"/>
              </a:ext>
            </a:extLst>
          </p:cNvPr>
          <p:cNvSpPr>
            <a:spLocks noGrp="1"/>
          </p:cNvSpPr>
          <p:nvPr>
            <p:ph type="dt" sz="half" idx="10"/>
          </p:nvPr>
        </p:nvSpPr>
        <p:spPr/>
        <p:txBody>
          <a:bodyPr/>
          <a:lstStyle/>
          <a:p>
            <a:fld id="{F2703E84-25D3-459D-9A66-937A3A806CC3}" type="datetime1">
              <a:rPr lang="en-GB" smtClean="0"/>
              <a:t>18/11/2022</a:t>
            </a:fld>
            <a:endParaRPr lang="en-GB"/>
          </a:p>
        </p:txBody>
      </p:sp>
      <p:sp>
        <p:nvSpPr>
          <p:cNvPr id="6" name="Footer Placeholder 5">
            <a:extLst>
              <a:ext uri="{FF2B5EF4-FFF2-40B4-BE49-F238E27FC236}">
                <a16:creationId xmlns:a16="http://schemas.microsoft.com/office/drawing/2014/main" id="{1F4E4F1B-2ED6-4021-9074-0CDAC1C185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F18865-2331-42D4-9583-FC687C77FB23}"/>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40824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6298A6-0EC2-43B7-AB67-33EA504CB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9D6075-F7C7-4CA2-874F-9183FC42B5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C6367-BED6-41DC-89F6-C2AB3128A9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2AA70-05DC-404C-8941-7790A849D162}" type="datetime1">
              <a:rPr lang="en-GB" smtClean="0"/>
              <a:t>18/11/2022</a:t>
            </a:fld>
            <a:endParaRPr lang="en-GB"/>
          </a:p>
        </p:txBody>
      </p:sp>
      <p:sp>
        <p:nvSpPr>
          <p:cNvPr id="5" name="Footer Placeholder 4">
            <a:extLst>
              <a:ext uri="{FF2B5EF4-FFF2-40B4-BE49-F238E27FC236}">
                <a16:creationId xmlns:a16="http://schemas.microsoft.com/office/drawing/2014/main" id="{9A01189D-DEFD-4D06-83E8-FAE720313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F245F4-DE9A-4E43-879E-EAABD86BA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94630-06F6-4001-8D85-14896106F147}" type="slidenum">
              <a:rPr lang="en-GB" smtClean="0"/>
              <a:t>‹#›</a:t>
            </a:fld>
            <a:endParaRPr lang="en-GB"/>
          </a:p>
        </p:txBody>
      </p:sp>
    </p:spTree>
    <p:extLst>
      <p:ext uri="{BB962C8B-B14F-4D97-AF65-F5344CB8AC3E}">
        <p14:creationId xmlns:p14="http://schemas.microsoft.com/office/powerpoint/2010/main" val="3890596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Isosceles Triangle 2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2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53FE212D-BFC9-4D6B-BB25-2170A4F1783E}"/>
              </a:ext>
            </a:extLst>
          </p:cNvPr>
          <p:cNvSpPr txBox="1">
            <a:spLocks/>
          </p:cNvSpPr>
          <p:nvPr/>
        </p:nvSpPr>
        <p:spPr>
          <a:xfrm>
            <a:off x="463767" y="-383614"/>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pic>
        <p:nvPicPr>
          <p:cNvPr id="5" name="Picture 1">
            <a:extLst>
              <a:ext uri="{FF2B5EF4-FFF2-40B4-BE49-F238E27FC236}">
                <a16:creationId xmlns:a16="http://schemas.microsoft.com/office/drawing/2014/main" id="{38D29AA9-D707-4E56-A908-EF1928CE1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939" y="103749"/>
            <a:ext cx="1000126" cy="8382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nvGraphicFramePr>
        <p:xfrm>
          <a:off x="643467" y="1178980"/>
          <a:ext cx="10905071" cy="5640422"/>
        </p:xfrm>
        <a:graphic>
          <a:graphicData uri="http://schemas.openxmlformats.org/drawingml/2006/table">
            <a:tbl>
              <a:tblPr firstRow="1" bandRow="1">
                <a:tableStyleId>{5C22544A-7EE6-4342-B048-85BDC9FD1C3A}</a:tableStyleId>
              </a:tblPr>
              <a:tblGrid>
                <a:gridCol w="1713906">
                  <a:extLst>
                    <a:ext uri="{9D8B030D-6E8A-4147-A177-3AD203B41FA5}">
                      <a16:colId xmlns:a16="http://schemas.microsoft.com/office/drawing/2014/main" val="385991600"/>
                    </a:ext>
                  </a:extLst>
                </a:gridCol>
                <a:gridCol w="1609628">
                  <a:extLst>
                    <a:ext uri="{9D8B030D-6E8A-4147-A177-3AD203B41FA5}">
                      <a16:colId xmlns:a16="http://schemas.microsoft.com/office/drawing/2014/main" val="2865123548"/>
                    </a:ext>
                  </a:extLst>
                </a:gridCol>
                <a:gridCol w="1510652">
                  <a:extLst>
                    <a:ext uri="{9D8B030D-6E8A-4147-A177-3AD203B41FA5}">
                      <a16:colId xmlns:a16="http://schemas.microsoft.com/office/drawing/2014/main" val="872926247"/>
                    </a:ext>
                  </a:extLst>
                </a:gridCol>
                <a:gridCol w="1530093">
                  <a:extLst>
                    <a:ext uri="{9D8B030D-6E8A-4147-A177-3AD203B41FA5}">
                      <a16:colId xmlns:a16="http://schemas.microsoft.com/office/drawing/2014/main" val="1315738151"/>
                    </a:ext>
                  </a:extLst>
                </a:gridCol>
                <a:gridCol w="1618465">
                  <a:extLst>
                    <a:ext uri="{9D8B030D-6E8A-4147-A177-3AD203B41FA5}">
                      <a16:colId xmlns:a16="http://schemas.microsoft.com/office/drawing/2014/main" val="2709165749"/>
                    </a:ext>
                  </a:extLst>
                </a:gridCol>
                <a:gridCol w="1461163">
                  <a:extLst>
                    <a:ext uri="{9D8B030D-6E8A-4147-A177-3AD203B41FA5}">
                      <a16:colId xmlns:a16="http://schemas.microsoft.com/office/drawing/2014/main" val="2335150482"/>
                    </a:ext>
                  </a:extLst>
                </a:gridCol>
                <a:gridCol w="1461164">
                  <a:extLst>
                    <a:ext uri="{9D8B030D-6E8A-4147-A177-3AD203B41FA5}">
                      <a16:colId xmlns:a16="http://schemas.microsoft.com/office/drawing/2014/main" val="4046203905"/>
                    </a:ext>
                  </a:extLst>
                </a:gridCol>
              </a:tblGrid>
              <a:tr h="747927">
                <a:tc>
                  <a:txBody>
                    <a:bodyPr/>
                    <a:lstStyle/>
                    <a:p>
                      <a:pPr algn="ctr"/>
                      <a:endParaRPr lang="en-GB" sz="1800">
                        <a:latin typeface="Arial" panose="020B0604020202020204" pitchFamily="34" charset="0"/>
                        <a:cs typeface="Arial" panose="020B0604020202020204" pitchFamily="34" charset="0"/>
                      </a:endParaRPr>
                    </a:p>
                  </a:txBody>
                  <a:tcPr marL="90595" marR="90595" marT="45297" marB="45297">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Autumn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sng">
                          <a:solidFill>
                            <a:schemeClr val="tx1"/>
                          </a:solidFill>
                          <a:latin typeface="Arial" panose="020B0604020202020204" pitchFamily="34" charset="0"/>
                          <a:cs typeface="Arial" panose="020B0604020202020204" pitchFamily="34" charset="0"/>
                        </a:rPr>
                        <a:t>Autumn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Summer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dirty="0">
                          <a:solidFill>
                            <a:schemeClr val="tx1"/>
                          </a:solidFill>
                          <a:latin typeface="Arial" panose="020B0604020202020204" pitchFamily="34" charset="0"/>
                          <a:cs typeface="Arial" panose="020B0604020202020204" pitchFamily="34" charset="0"/>
                        </a:rPr>
                        <a:t>Summer 2</a:t>
                      </a:r>
                      <a:endParaRPr lang="en-GB" sz="1800" b="0" u="sng"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3285939"/>
                  </a:ext>
                </a:extLst>
              </a:tr>
              <a:tr h="776724">
                <a:tc>
                  <a:txBody>
                    <a:bodyPr/>
                    <a:lstStyle/>
                    <a:p>
                      <a:pPr algn="ctr"/>
                      <a:r>
                        <a:rPr lang="en-US" sz="1600" b="0" dirty="0">
                          <a:latin typeface="Arial" panose="020B0604020202020204" pitchFamily="34" charset="0"/>
                          <a:cs typeface="Arial" panose="020B0604020202020204" pitchFamily="34" charset="0"/>
                        </a:rPr>
                        <a:t>Overarching theme</a:t>
                      </a:r>
                      <a:endParaRPr lang="en-GB" sz="16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latin typeface="Arial" panose="020B0604020202020204" pitchFamily="34" charset="0"/>
                          <a:cs typeface="Arial" panose="020B0604020202020204" pitchFamily="34" charset="0"/>
                        </a:rPr>
                        <a:t>What makes me special?</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 people celebrate?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a:latin typeface="Arial" panose="020B0604020202020204" pitchFamily="34" charset="0"/>
                          <a:cs typeface="Arial" panose="020B0604020202020204" pitchFamily="34" charset="0"/>
                        </a:rPr>
                        <a:t>Once upon a time…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does my garden grow?</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a:latin typeface="Arial" panose="020B0604020202020204" pitchFamily="34" charset="0"/>
                          <a:cs typeface="Arial" panose="020B0604020202020204" pitchFamily="34" charset="0"/>
                        </a:rPr>
                        <a:t>Let’s explore!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Let’s make plans!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72033691"/>
                  </a:ext>
                </a:extLst>
              </a:tr>
              <a:tr h="2768643">
                <a:tc>
                  <a:txBody>
                    <a:bodyPr/>
                    <a:lstStyle/>
                    <a:p>
                      <a:pPr algn="ctr"/>
                      <a:endParaRPr lang="en-US" sz="1050" b="1" dirty="0">
                        <a:latin typeface="Arial" panose="020B0604020202020204" pitchFamily="34" charset="0"/>
                        <a:cs typeface="Arial" panose="020B0604020202020204" pitchFamily="34" charset="0"/>
                      </a:endParaRPr>
                    </a:p>
                    <a:p>
                      <a:pPr algn="ctr"/>
                      <a:endParaRPr lang="en-US" sz="105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Number</a:t>
                      </a:r>
                    </a:p>
                    <a:p>
                      <a:pPr algn="ctr"/>
                      <a:r>
                        <a:rPr lang="en-US" sz="1000" b="1" dirty="0">
                          <a:latin typeface="Arial" panose="020B0604020202020204" pitchFamily="34" charset="0"/>
                          <a:cs typeface="Arial" panose="020B0604020202020204" pitchFamily="34" charset="0"/>
                        </a:rPr>
                        <a:t>Numerical patterns</a:t>
                      </a:r>
                    </a:p>
                    <a:p>
                      <a:pPr algn="ctr"/>
                      <a:endParaRPr lang="en-US" sz="1000" b="0" dirty="0">
                        <a:latin typeface="Arial" panose="020B0604020202020204" pitchFamily="34" charset="0"/>
                        <a:cs typeface="Arial" panose="020B0604020202020204" pitchFamily="34" charset="0"/>
                      </a:endParaRPr>
                    </a:p>
                    <a:p>
                      <a:pPr algn="ctr"/>
                      <a:r>
                        <a:rPr lang="en-US" sz="1000" b="0" dirty="0">
                          <a:latin typeface="Arial" panose="020B0604020202020204" pitchFamily="34" charset="0"/>
                          <a:cs typeface="Arial" panose="020B0604020202020204" pitchFamily="34" charset="0"/>
                        </a:rPr>
                        <a:t>*</a:t>
                      </a:r>
                      <a:r>
                        <a:rPr lang="en-US" sz="900" b="0" dirty="0">
                          <a:latin typeface="Arial" panose="020B0604020202020204" pitchFamily="34" charset="0"/>
                          <a:cs typeface="Arial" panose="020B0604020202020204" pitchFamily="34" charset="0"/>
                        </a:rPr>
                        <a:t>objectives are taught throughout CP across the year.</a:t>
                      </a: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Notice and talk about patterns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forwards</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some numerals.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Sort objects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Compare objects by size, shape and quantity.</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with support</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Subitise</a:t>
                      </a:r>
                      <a:r>
                        <a:rPr lang="en-US" sz="1000" dirty="0">
                          <a:solidFill>
                            <a:schemeClr val="tx1"/>
                          </a:solidFill>
                          <a:latin typeface="Arial" panose="020B0604020202020204" pitchFamily="34" charset="0"/>
                          <a:cs typeface="Arial" panose="020B0604020202020204" pitchFamily="34" charset="0"/>
                        </a:rPr>
                        <a:t> with support</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Use shapes within play.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Copy a simple pattern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err="1">
                          <a:solidFill>
                            <a:schemeClr val="tx1"/>
                          </a:solidFill>
                          <a:latin typeface="Arial" panose="020B0604020202020204" pitchFamily="34" charset="0"/>
                          <a:ea typeface="+mn-ea"/>
                          <a:cs typeface="Arial" panose="020B0604020202020204" pitchFamily="34" charset="0"/>
                        </a:rPr>
                        <a:t>Recognise</a:t>
                      </a:r>
                      <a:r>
                        <a:rPr lang="en-US" sz="1000" kern="1200" dirty="0">
                          <a:solidFill>
                            <a:schemeClr val="tx1"/>
                          </a:solidFill>
                          <a:latin typeface="Arial" panose="020B0604020202020204" pitchFamily="34" charset="0"/>
                          <a:ea typeface="+mn-ea"/>
                          <a:cs typeface="Arial" panose="020B0604020202020204" pitchFamily="34" charset="0"/>
                        </a:rPr>
                        <a:t> when two amounts are the same</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numerals 0-3.</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a set of objects using 1:1 correspondence.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Use number names in rhymes and songs</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similarities and difference between shapes.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Compare amounts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Know that amounts will change if things are added or taken away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Use number names to identify how many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err="1">
                          <a:solidFill>
                            <a:schemeClr val="tx1"/>
                          </a:solidFill>
                          <a:latin typeface="Arial" panose="020B0604020202020204" pitchFamily="34" charset="0"/>
                          <a:cs typeface="Arial" panose="020B0604020202020204" pitchFamily="34" charset="0"/>
                        </a:rPr>
                        <a:t>Subitise</a:t>
                      </a:r>
                      <a:r>
                        <a:rPr lang="en-US" sz="1000" dirty="0">
                          <a:solidFill>
                            <a:schemeClr val="tx1"/>
                          </a:solidFill>
                          <a:latin typeface="Arial" panose="020B0604020202020204" pitchFamily="34" charset="0"/>
                          <a:cs typeface="Arial" panose="020B0604020202020204" pitchFamily="34" charset="0"/>
                        </a:rPr>
                        <a:t> to 3</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Know that when I am counting, the last number I say is always the total.</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Use shapes within play.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Continue a simple pattern</a:t>
                      </a:r>
                    </a:p>
                    <a:p>
                      <a:pPr marL="171450" indent="-171450" algn="l">
                        <a:buFont typeface="Arial" panose="020B0604020202020204" pitchFamily="34" charset="0"/>
                        <a:buChar char="•"/>
                      </a:pPr>
                      <a:r>
                        <a:rPr lang="en-US" sz="1000" kern="1200" dirty="0" err="1">
                          <a:solidFill>
                            <a:schemeClr val="tx1"/>
                          </a:solidFill>
                          <a:latin typeface="Arial" panose="020B0604020202020204" pitchFamily="34" charset="0"/>
                          <a:ea typeface="+mn-ea"/>
                          <a:cs typeface="Arial" panose="020B0604020202020204" pitchFamily="34" charset="0"/>
                        </a:rPr>
                        <a:t>recognise</a:t>
                      </a:r>
                      <a:r>
                        <a:rPr lang="en-US" sz="1000" kern="1200" dirty="0">
                          <a:solidFill>
                            <a:schemeClr val="tx1"/>
                          </a:solidFill>
                          <a:latin typeface="Arial" panose="020B0604020202020204" pitchFamily="34" charset="0"/>
                          <a:ea typeface="+mn-ea"/>
                          <a:cs typeface="Arial" panose="020B0604020202020204" pitchFamily="34" charset="0"/>
                        </a:rPr>
                        <a:t> when there is more or fewer in a group </a:t>
                      </a:r>
                      <a:r>
                        <a:rPr lang="en-US" sz="1000" kern="1200" dirty="0" err="1">
                          <a:solidFill>
                            <a:schemeClr val="tx1"/>
                          </a:solidFill>
                          <a:latin typeface="Arial" panose="020B0604020202020204" pitchFamily="34" charset="0"/>
                          <a:ea typeface="+mn-ea"/>
                          <a:cs typeface="Arial" panose="020B0604020202020204" pitchFamily="34" charset="0"/>
                        </a:rPr>
                        <a:t>recognise</a:t>
                      </a:r>
                      <a:r>
                        <a:rPr lang="en-US" sz="1000" kern="1200" dirty="0">
                          <a:solidFill>
                            <a:schemeClr val="tx1"/>
                          </a:solidFill>
                          <a:latin typeface="Arial" panose="020B0604020202020204" pitchFamily="34" charset="0"/>
                          <a:ea typeface="+mn-ea"/>
                          <a:cs typeface="Arial" panose="020B0604020202020204" pitchFamily="34" charset="0"/>
                        </a:rPr>
                        <a:t> 0-5.</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Count an </a:t>
                      </a:r>
                      <a:r>
                        <a:rPr lang="en-US" sz="1000" kern="1200" dirty="0" err="1">
                          <a:solidFill>
                            <a:schemeClr val="tx1"/>
                          </a:solidFill>
                          <a:latin typeface="Arial" panose="020B0604020202020204" pitchFamily="34" charset="0"/>
                          <a:ea typeface="+mn-ea"/>
                          <a:cs typeface="Arial" panose="020B0604020202020204" pitchFamily="34" charset="0"/>
                        </a:rPr>
                        <a:t>irreguar</a:t>
                      </a:r>
                      <a:r>
                        <a:rPr lang="en-US" sz="1000" kern="1200" dirty="0">
                          <a:solidFill>
                            <a:schemeClr val="tx1"/>
                          </a:solidFill>
                          <a:latin typeface="Arial" panose="020B0604020202020204" pitchFamily="34" charset="0"/>
                          <a:ea typeface="+mn-ea"/>
                          <a:cs typeface="Arial" panose="020B0604020202020204" pitchFamily="34" charset="0"/>
                        </a:rPr>
                        <a:t> arrangement of objects.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Find the correct shape to complete a picture or structure e.g. circle for a face.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Count backwards</a:t>
                      </a:r>
                    </a:p>
                    <a:p>
                      <a:pPr marL="171450" indent="-171450" algn="l">
                        <a:buFont typeface="Arial" panose="020B0604020202020204" pitchFamily="34" charset="0"/>
                        <a:buChar char="•"/>
                      </a:pPr>
                      <a:r>
                        <a:rPr lang="en-US" sz="1000" b="0" i="0" kern="1200" dirty="0" err="1">
                          <a:solidFill>
                            <a:schemeClr val="tx1"/>
                          </a:solidFill>
                          <a:effectLst/>
                          <a:latin typeface="Arial" panose="020B0604020202020204" pitchFamily="34" charset="0"/>
                          <a:ea typeface="+mn-ea"/>
                          <a:cs typeface="Arial" panose="020B0604020202020204" pitchFamily="34" charset="0"/>
                        </a:rPr>
                        <a:t>Recognise</a:t>
                      </a:r>
                      <a:r>
                        <a:rPr lang="en-US" sz="1000" b="0" i="0" kern="1200" dirty="0">
                          <a:solidFill>
                            <a:schemeClr val="tx1"/>
                          </a:solidFill>
                          <a:effectLst/>
                          <a:latin typeface="Arial" panose="020B0604020202020204" pitchFamily="34" charset="0"/>
                          <a:ea typeface="+mn-ea"/>
                          <a:cs typeface="Arial" panose="020B0604020202020204" pitchFamily="34" charset="0"/>
                        </a:rPr>
                        <a:t> some numerals between 6-10.</a:t>
                      </a:r>
                    </a:p>
                    <a:p>
                      <a:pPr marL="171450" indent="-171450" algn="l">
                        <a:buFont typeface="Arial" panose="020B0604020202020204" pitchFamily="34" charset="0"/>
                        <a:buChar char="•"/>
                      </a:pPr>
                      <a:r>
                        <a:rPr lang="en-US" sz="1000" b="0" i="0" kern="1200" dirty="0" err="1">
                          <a:solidFill>
                            <a:schemeClr val="tx1"/>
                          </a:solidFill>
                          <a:effectLst/>
                          <a:latin typeface="Arial" panose="020B0604020202020204" pitchFamily="34" charset="0"/>
                          <a:ea typeface="+mn-ea"/>
                          <a:cs typeface="Arial" panose="020B0604020202020204" pitchFamily="34" charset="0"/>
                        </a:rPr>
                        <a:t>Subitise</a:t>
                      </a:r>
                      <a:r>
                        <a:rPr lang="en-US" sz="1000" b="0" i="0" kern="1200" dirty="0">
                          <a:solidFill>
                            <a:schemeClr val="tx1"/>
                          </a:solidFill>
                          <a:effectLst/>
                          <a:latin typeface="Arial" panose="020B0604020202020204" pitchFamily="34" charset="0"/>
                          <a:ea typeface="+mn-ea"/>
                          <a:cs typeface="Arial" panose="020B0604020202020204" pitchFamily="34" charset="0"/>
                        </a:rPr>
                        <a:t> to 5 using fingers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Recite numbers in order to 20.</a:t>
                      </a:r>
                      <a:r>
                        <a:rPr lang="en-US" sz="1000" dirty="0">
                          <a:solidFill>
                            <a:schemeClr val="tx1"/>
                          </a:solidFill>
                          <a:latin typeface="Arial" panose="020B0604020202020204" pitchFamily="34" charset="0"/>
                          <a:cs typeface="Arial" panose="020B0604020202020204" pitchFamily="34"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Name some 2D shapes.</a:t>
                      </a:r>
                    </a:p>
                    <a:p>
                      <a:pPr marL="171450" indent="-171450" algn="l">
                        <a:buFont typeface="Arial" panose="020B0604020202020204" pitchFamily="34" charset="0"/>
                        <a:buChar char="•"/>
                      </a:pPr>
                      <a:endParaRPr lang="en-US" sz="1000" b="0" i="0" kern="1200" dirty="0">
                        <a:solidFill>
                          <a:schemeClr val="tx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Create a new pattern following an example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Order 0-5.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err="1">
                          <a:solidFill>
                            <a:schemeClr val="tx1"/>
                          </a:solidFill>
                          <a:effectLst/>
                          <a:latin typeface="Arial" panose="020B0604020202020204" pitchFamily="34" charset="0"/>
                          <a:ea typeface="+mn-ea"/>
                          <a:cs typeface="Arial" panose="020B0604020202020204" pitchFamily="34" charset="0"/>
                        </a:rPr>
                        <a:t>Recognise</a:t>
                      </a:r>
                      <a:r>
                        <a:rPr lang="en-US" sz="1000" b="0" i="0" kern="1200" dirty="0">
                          <a:solidFill>
                            <a:schemeClr val="tx1"/>
                          </a:solidFill>
                          <a:effectLst/>
                          <a:latin typeface="Arial" panose="020B0604020202020204" pitchFamily="34" charset="0"/>
                          <a:ea typeface="+mn-ea"/>
                          <a:cs typeface="Arial" panose="020B0604020202020204" pitchFamily="34" charset="0"/>
                        </a:rPr>
                        <a:t> that an amount stays the same no matter how it is displayed.</a:t>
                      </a:r>
                      <a:endParaRPr lang="en-US" sz="1000" b="0" i="0" kern="1200" dirty="0">
                        <a:solidFill>
                          <a:schemeClr val="dk1"/>
                        </a:solidFill>
                        <a:effectLst/>
                        <a:latin typeface="Arial" panose="020B0604020202020204" pitchFamily="34" charset="0"/>
                        <a:ea typeface="+mn-ea"/>
                        <a:cs typeface="Arial" panose="020B0604020202020204" pitchFamily="34" charset="0"/>
                      </a:endParaRPr>
                    </a:p>
                    <a:p>
                      <a:pPr marL="171450" indent="-171450" algn="l">
                        <a:buFont typeface="Arial" panose="020B0604020202020204" pitchFamily="34" charset="0"/>
                        <a:buChar char="•"/>
                      </a:pPr>
                      <a:endParaRPr lang="en-US" sz="10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62612"/>
                  </a:ext>
                </a:extLst>
              </a:tr>
              <a:tr h="1281977">
                <a:tc>
                  <a:txBody>
                    <a:bodyPr/>
                    <a:lstStyle/>
                    <a:p>
                      <a:pPr algn="ctr"/>
                      <a:r>
                        <a:rPr lang="en-US" sz="900" b="0" dirty="0">
                          <a:latin typeface="Arial" panose="020B0604020202020204" pitchFamily="34" charset="0"/>
                          <a:cs typeface="Arial" panose="020B0604020202020204" pitchFamily="34" charset="0"/>
                        </a:rPr>
                        <a:t>Statutory Framework for Mathematics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Developing a strong grounding in number is essential so that all children develop the necessary building blocks to excel mathematically. Children should be able to count confidently, develop a deep understanding of the numbers to 10, the relationships between them and the patterns within those numbers. By providing frequent and varied opportunities to build and apply this understanding - such as using manipulatives, including small pebbles and tens frames for organising counting - children will develop a secure base of knowledge and vocabulary from which mastery of mathematics is built. In addition, it is important that the curriculum includes rich opportunities for children to develop their spatial reasoning skills across all areas of mathematics including shape, space and measures. It is important that children develop positive attitudes and interests in mathematics, look for patterns and relationships, spot connections, ‘have a go’, talk to adults and peers about what they notice and not be afraid to make mistakes.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3102111"/>
                  </a:ext>
                </a:extLst>
              </a:tr>
            </a:tbl>
          </a:graphicData>
        </a:graphic>
      </p:graphicFrame>
      <p:sp>
        <p:nvSpPr>
          <p:cNvPr id="2" name="Rectangle 1">
            <a:extLst>
              <a:ext uri="{FF2B5EF4-FFF2-40B4-BE49-F238E27FC236}">
                <a16:creationId xmlns:a16="http://schemas.microsoft.com/office/drawing/2014/main" id="{9BBE880A-4D6A-47F8-B767-CAF7DCD69059}"/>
              </a:ext>
            </a:extLst>
          </p:cNvPr>
          <p:cNvSpPr/>
          <p:nvPr/>
        </p:nvSpPr>
        <p:spPr>
          <a:xfrm>
            <a:off x="3589326" y="137134"/>
            <a:ext cx="5175071" cy="70788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Mathematics in Nursery</a:t>
            </a:r>
          </a:p>
        </p:txBody>
      </p:sp>
      <p:pic>
        <p:nvPicPr>
          <p:cNvPr id="6" name="Picture 5">
            <a:extLst>
              <a:ext uri="{FF2B5EF4-FFF2-40B4-BE49-F238E27FC236}">
                <a16:creationId xmlns:a16="http://schemas.microsoft.com/office/drawing/2014/main" id="{AA9E4691-7500-4024-A531-FEC1859618F3}"/>
              </a:ext>
            </a:extLst>
          </p:cNvPr>
          <p:cNvPicPr>
            <a:picLocks noChangeAspect="1"/>
          </p:cNvPicPr>
          <p:nvPr/>
        </p:nvPicPr>
        <p:blipFill>
          <a:blip r:embed="rId3"/>
          <a:stretch>
            <a:fillRect/>
          </a:stretch>
        </p:blipFill>
        <p:spPr>
          <a:xfrm>
            <a:off x="757980" y="6440836"/>
            <a:ext cx="1585097" cy="286537"/>
          </a:xfrm>
          <a:prstGeom prst="rect">
            <a:avLst/>
          </a:prstGeom>
        </p:spPr>
      </p:pic>
    </p:spTree>
    <p:extLst>
      <p:ext uri="{BB962C8B-B14F-4D97-AF65-F5344CB8AC3E}">
        <p14:creationId xmlns:p14="http://schemas.microsoft.com/office/powerpoint/2010/main" val="3083228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Isosceles Triangle 2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2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53FE212D-BFC9-4D6B-BB25-2170A4F1783E}"/>
              </a:ext>
            </a:extLst>
          </p:cNvPr>
          <p:cNvSpPr txBox="1">
            <a:spLocks/>
          </p:cNvSpPr>
          <p:nvPr/>
        </p:nvSpPr>
        <p:spPr>
          <a:xfrm>
            <a:off x="463767" y="-383614"/>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pic>
        <p:nvPicPr>
          <p:cNvPr id="5" name="Picture 1">
            <a:extLst>
              <a:ext uri="{FF2B5EF4-FFF2-40B4-BE49-F238E27FC236}">
                <a16:creationId xmlns:a16="http://schemas.microsoft.com/office/drawing/2014/main" id="{38D29AA9-D707-4E56-A908-EF1928CE1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939" y="103749"/>
            <a:ext cx="1000126" cy="8382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nvGraphicFramePr>
        <p:xfrm>
          <a:off x="640819" y="1112339"/>
          <a:ext cx="10905071" cy="5417913"/>
        </p:xfrm>
        <a:graphic>
          <a:graphicData uri="http://schemas.openxmlformats.org/drawingml/2006/table">
            <a:tbl>
              <a:tblPr firstRow="1" bandRow="1">
                <a:tableStyleId>{5C22544A-7EE6-4342-B048-85BDC9FD1C3A}</a:tableStyleId>
              </a:tblPr>
              <a:tblGrid>
                <a:gridCol w="1713906">
                  <a:extLst>
                    <a:ext uri="{9D8B030D-6E8A-4147-A177-3AD203B41FA5}">
                      <a16:colId xmlns:a16="http://schemas.microsoft.com/office/drawing/2014/main" val="385991600"/>
                    </a:ext>
                  </a:extLst>
                </a:gridCol>
                <a:gridCol w="1609628">
                  <a:extLst>
                    <a:ext uri="{9D8B030D-6E8A-4147-A177-3AD203B41FA5}">
                      <a16:colId xmlns:a16="http://schemas.microsoft.com/office/drawing/2014/main" val="2865123548"/>
                    </a:ext>
                  </a:extLst>
                </a:gridCol>
                <a:gridCol w="1510652">
                  <a:extLst>
                    <a:ext uri="{9D8B030D-6E8A-4147-A177-3AD203B41FA5}">
                      <a16:colId xmlns:a16="http://schemas.microsoft.com/office/drawing/2014/main" val="872926247"/>
                    </a:ext>
                  </a:extLst>
                </a:gridCol>
                <a:gridCol w="1530093">
                  <a:extLst>
                    <a:ext uri="{9D8B030D-6E8A-4147-A177-3AD203B41FA5}">
                      <a16:colId xmlns:a16="http://schemas.microsoft.com/office/drawing/2014/main" val="1315738151"/>
                    </a:ext>
                  </a:extLst>
                </a:gridCol>
                <a:gridCol w="1618465">
                  <a:extLst>
                    <a:ext uri="{9D8B030D-6E8A-4147-A177-3AD203B41FA5}">
                      <a16:colId xmlns:a16="http://schemas.microsoft.com/office/drawing/2014/main" val="2709165749"/>
                    </a:ext>
                  </a:extLst>
                </a:gridCol>
                <a:gridCol w="1461163">
                  <a:extLst>
                    <a:ext uri="{9D8B030D-6E8A-4147-A177-3AD203B41FA5}">
                      <a16:colId xmlns:a16="http://schemas.microsoft.com/office/drawing/2014/main" val="2335150482"/>
                    </a:ext>
                  </a:extLst>
                </a:gridCol>
                <a:gridCol w="1461164">
                  <a:extLst>
                    <a:ext uri="{9D8B030D-6E8A-4147-A177-3AD203B41FA5}">
                      <a16:colId xmlns:a16="http://schemas.microsoft.com/office/drawing/2014/main" val="4046203905"/>
                    </a:ext>
                  </a:extLst>
                </a:gridCol>
              </a:tblGrid>
              <a:tr h="747927">
                <a:tc>
                  <a:txBody>
                    <a:bodyPr/>
                    <a:lstStyle/>
                    <a:p>
                      <a:pPr algn="ctr"/>
                      <a:endParaRPr lang="en-GB" sz="1800">
                        <a:latin typeface="Arial" panose="020B0604020202020204" pitchFamily="34" charset="0"/>
                        <a:cs typeface="Arial" panose="020B0604020202020204" pitchFamily="34" charset="0"/>
                      </a:endParaRPr>
                    </a:p>
                  </a:txBody>
                  <a:tcPr marL="90595" marR="90595" marT="45297" marB="45297">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Autumn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sng">
                          <a:solidFill>
                            <a:schemeClr val="tx1"/>
                          </a:solidFill>
                          <a:latin typeface="Arial" panose="020B0604020202020204" pitchFamily="34" charset="0"/>
                          <a:cs typeface="Arial" panose="020B0604020202020204" pitchFamily="34" charset="0"/>
                        </a:rPr>
                        <a:t>Autumn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Summer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dirty="0">
                          <a:solidFill>
                            <a:schemeClr val="tx1"/>
                          </a:solidFill>
                          <a:latin typeface="Arial" panose="020B0604020202020204" pitchFamily="34" charset="0"/>
                          <a:cs typeface="Arial" panose="020B0604020202020204" pitchFamily="34" charset="0"/>
                        </a:rPr>
                        <a:t>Summer 2</a:t>
                      </a:r>
                      <a:endParaRPr lang="en-GB" sz="1800" b="0" u="sng"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3285939"/>
                  </a:ext>
                </a:extLst>
              </a:tr>
              <a:tr h="776724">
                <a:tc>
                  <a:txBody>
                    <a:bodyPr/>
                    <a:lstStyle/>
                    <a:p>
                      <a:pPr algn="ctr"/>
                      <a:r>
                        <a:rPr lang="en-US" sz="1600" b="0" dirty="0">
                          <a:latin typeface="Arial" panose="020B0604020202020204" pitchFamily="34" charset="0"/>
                          <a:cs typeface="Arial" panose="020B0604020202020204" pitchFamily="34" charset="0"/>
                        </a:rPr>
                        <a:t>Overarching theme</a:t>
                      </a:r>
                      <a:endParaRPr lang="en-GB" sz="16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latin typeface="Arial" panose="020B0604020202020204" pitchFamily="34" charset="0"/>
                          <a:cs typeface="Arial" panose="020B0604020202020204" pitchFamily="34" charset="0"/>
                        </a:rPr>
                        <a:t>What makes me special?</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 people celebrate?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dirty="0">
                          <a:latin typeface="Arial" panose="020B0604020202020204" pitchFamily="34" charset="0"/>
                          <a:cs typeface="Arial" panose="020B0604020202020204" pitchFamily="34" charset="0"/>
                        </a:rPr>
                        <a:t>Who likes the cold?</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Let’s explore!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Once upon a time…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What’s my talent?</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72033691"/>
                  </a:ext>
                </a:extLst>
              </a:tr>
              <a:tr h="2611285">
                <a:tc>
                  <a:txBody>
                    <a:bodyPr/>
                    <a:lstStyle/>
                    <a:p>
                      <a:pPr algn="ctr"/>
                      <a:endParaRPr lang="en-US" sz="1050" b="1" dirty="0">
                        <a:latin typeface="Arial" panose="020B0604020202020204" pitchFamily="34" charset="0"/>
                        <a:cs typeface="Arial" panose="020B0604020202020204" pitchFamily="34" charset="0"/>
                      </a:endParaRPr>
                    </a:p>
                    <a:p>
                      <a:pPr algn="ctr"/>
                      <a:endParaRPr lang="en-US" sz="105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Number</a:t>
                      </a:r>
                    </a:p>
                    <a:p>
                      <a:pPr algn="ctr"/>
                      <a:r>
                        <a:rPr lang="en-US" sz="1000" b="1" dirty="0">
                          <a:latin typeface="Arial" panose="020B0604020202020204" pitchFamily="34" charset="0"/>
                          <a:cs typeface="Arial" panose="020B0604020202020204" pitchFamily="34" charset="0"/>
                        </a:rPr>
                        <a:t>Numerical patterns</a:t>
                      </a:r>
                    </a:p>
                    <a:p>
                      <a:pPr algn="ctr"/>
                      <a:endParaRPr lang="en-US" sz="1000" b="0" dirty="0">
                        <a:latin typeface="Arial" panose="020B0604020202020204" pitchFamily="34" charset="0"/>
                        <a:cs typeface="Arial" panose="020B0604020202020204" pitchFamily="34" charset="0"/>
                      </a:endParaRPr>
                    </a:p>
                    <a:p>
                      <a:pPr algn="ctr"/>
                      <a:r>
                        <a:rPr lang="en-US" sz="1000" b="0" dirty="0">
                          <a:latin typeface="Arial" panose="020B0604020202020204" pitchFamily="34" charset="0"/>
                          <a:cs typeface="Arial" panose="020B0604020202020204" pitchFamily="34" charset="0"/>
                        </a:rPr>
                        <a:t>*</a:t>
                      </a:r>
                      <a:r>
                        <a:rPr lang="en-US" sz="900" b="0" dirty="0">
                          <a:latin typeface="Arial" panose="020B0604020202020204" pitchFamily="34" charset="0"/>
                          <a:cs typeface="Arial" panose="020B0604020202020204" pitchFamily="34" charset="0"/>
                        </a:rPr>
                        <a:t>objectives are taught throughout CP across the year.</a:t>
                      </a: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actions or objects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out objects from a larger group</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Match numeral to quantity 0-3</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Read numerals.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Count beyond 10.</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Compare amounts using mathematical language.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Explore size, mass and capacity.</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Create patterns.</a:t>
                      </a:r>
                    </a:p>
                    <a:p>
                      <a:pPr marL="171450" indent="-171450" algn="l">
                        <a:buFont typeface="Arial" panose="020B0604020202020204" pitchFamily="34" charset="0"/>
                        <a:buChar char="•"/>
                      </a:pPr>
                      <a:endParaRPr lang="en-US" sz="10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Estimate how many objects I can see.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Identify smaller amounts within a larger amount.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Count on and count back.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Sequence numerals 0-5.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Identify one more and one less.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Compare size.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Use positional language accurately.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Compare mass and capacity.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Explore the composition of number 4 -7.</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Add two single digit numbers.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Count two groups together to find the total.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dirty="0">
                          <a:solidFill>
                            <a:schemeClr val="tx1"/>
                          </a:solidFill>
                          <a:effectLst/>
                          <a:latin typeface="Arial" panose="020B0604020202020204" pitchFamily="34" charset="0"/>
                          <a:ea typeface="+mn-ea"/>
                          <a:cs typeface="Arial" panose="020B0604020202020204" pitchFamily="34" charset="0"/>
                        </a:rPr>
                        <a:t>Find pairs.</a:t>
                      </a:r>
                      <a:endParaRPr lang="en-US" sz="10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Compare length and height.</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Explore 3D shapes.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Explore the composition of 8-10.</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Spot patterns in numbers.</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Explore number bonds to 10.</a:t>
                      </a:r>
                    </a:p>
                    <a:p>
                      <a:pPr marL="171450" indent="-171450" algn="l">
                        <a:buFont typeface="Arial" panose="020B0604020202020204" pitchFamily="34" charset="0"/>
                        <a:buChar char="•"/>
                      </a:pPr>
                      <a:r>
                        <a:rPr lang="en-US" sz="1000" kern="1200" dirty="0">
                          <a:solidFill>
                            <a:schemeClr val="tx1"/>
                          </a:solidFill>
                          <a:latin typeface="Arial" panose="020B0604020202020204" pitchFamily="34" charset="0"/>
                          <a:ea typeface="+mn-ea"/>
                          <a:cs typeface="Arial" panose="020B0604020202020204" pitchFamily="34" charset="0"/>
                        </a:rPr>
                        <a:t>Represent patterns in numbers.</a:t>
                      </a:r>
                    </a:p>
                    <a:p>
                      <a:pPr marL="171450" indent="-171450" algn="l">
                        <a:buFont typeface="Arial" panose="020B0604020202020204" pitchFamily="34" charset="0"/>
                        <a:buChar char="•"/>
                      </a:pPr>
                      <a:endParaRPr lang="en-US" sz="10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Match, rotate and manipulate shapes.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Explore the composition and decomposition of shapes.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Take away two single digit numbers.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Use the right mathematical language when adding and taking away.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Recall number bonds.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Recall double facts.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Use number facts to solve mathematical problems..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Share a set of objects.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Split a group in half.</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Identify odd and even numbers.</a:t>
                      </a:r>
                    </a:p>
                    <a:p>
                      <a:pPr marL="171450" indent="-171450" algn="l">
                        <a:buFont typeface="Arial" panose="020B0604020202020204" pitchFamily="34" charset="0"/>
                        <a:buChar char="•"/>
                      </a:pPr>
                      <a:r>
                        <a:rPr lang="en-US" sz="1000" b="0" i="0" kern="1200" dirty="0">
                          <a:solidFill>
                            <a:schemeClr val="tx1"/>
                          </a:solidFill>
                          <a:effectLst/>
                          <a:latin typeface="Arial" panose="020B0604020202020204" pitchFamily="34" charset="0"/>
                          <a:ea typeface="+mn-ea"/>
                          <a:cs typeface="Arial" panose="020B0604020202020204" pitchFamily="34" charset="0"/>
                        </a:rPr>
                        <a:t>Form numerals correctly.</a:t>
                      </a:r>
                      <a:endParaRPr lang="en-US" sz="10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62612"/>
                  </a:ext>
                </a:extLst>
              </a:tr>
              <a:tr h="1281977">
                <a:tc>
                  <a:txBody>
                    <a:bodyPr/>
                    <a:lstStyle/>
                    <a:p>
                      <a:pPr algn="ctr"/>
                      <a:r>
                        <a:rPr lang="en-US" sz="900" b="0" dirty="0">
                          <a:latin typeface="Arial" panose="020B0604020202020204" pitchFamily="34" charset="0"/>
                          <a:cs typeface="Arial" panose="020B0604020202020204" pitchFamily="34" charset="0"/>
                        </a:rPr>
                        <a:t>Statutory Framework for Mathematics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Developing a strong grounding in number is essential so that all children develop the necessary building blocks to excel mathematically. Children should be able to count confidently, develop a deep understanding of the numbers to 10, the relationships between them and the patterns within those numbers. By providing frequent and varied opportunities to build and apply this understanding - such as using manipulatives, including small pebbles and tens frames for organising counting - children will develop a secure base of knowledge and vocabulary from which mastery of mathematics is built. In addition, it is important that the curriculum includes rich opportunities for children to develop their spatial reasoning skills across all areas of mathematics including shape, space and measures. It is important that children develop positive attitudes and interests in mathematics, look for patterns and relationships, spot connections, ‘have a go’, talk to adults and peers about what they notice and not be afraid to make mistakes.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3102111"/>
                  </a:ext>
                </a:extLst>
              </a:tr>
            </a:tbl>
          </a:graphicData>
        </a:graphic>
      </p:graphicFrame>
      <p:sp>
        <p:nvSpPr>
          <p:cNvPr id="2" name="Rectangle 1">
            <a:extLst>
              <a:ext uri="{FF2B5EF4-FFF2-40B4-BE49-F238E27FC236}">
                <a16:creationId xmlns:a16="http://schemas.microsoft.com/office/drawing/2014/main" id="{9BBE880A-4D6A-47F8-B767-CAF7DCD69059}"/>
              </a:ext>
            </a:extLst>
          </p:cNvPr>
          <p:cNvSpPr/>
          <p:nvPr/>
        </p:nvSpPr>
        <p:spPr>
          <a:xfrm>
            <a:off x="3364201" y="137134"/>
            <a:ext cx="5625323" cy="707886"/>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Mathematics in Reception</a:t>
            </a:r>
          </a:p>
        </p:txBody>
      </p:sp>
      <p:pic>
        <p:nvPicPr>
          <p:cNvPr id="14" name="Picture 4">
            <a:extLst>
              <a:ext uri="{FF2B5EF4-FFF2-40B4-BE49-F238E27FC236}">
                <a16:creationId xmlns:a16="http://schemas.microsoft.com/office/drawing/2014/main" id="{A21DA582-105B-4A28-BFB6-E519085972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538" y="6115501"/>
            <a:ext cx="1582464" cy="28648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6" name="TextBox 15">
            <a:extLst>
              <a:ext uri="{FF2B5EF4-FFF2-40B4-BE49-F238E27FC236}">
                <a16:creationId xmlns:a16="http://schemas.microsoft.com/office/drawing/2014/main" id="{47477F9E-1AD4-4D2A-AF4B-53EC52E0D7AA}"/>
              </a:ext>
            </a:extLst>
          </p:cNvPr>
          <p:cNvSpPr txBox="1"/>
          <p:nvPr/>
        </p:nvSpPr>
        <p:spPr>
          <a:xfrm>
            <a:off x="2330001" y="6478575"/>
            <a:ext cx="486137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*White Rose Maths scheme </a:t>
            </a:r>
          </a:p>
        </p:txBody>
      </p:sp>
    </p:spTree>
    <p:extLst>
      <p:ext uri="{BB962C8B-B14F-4D97-AF65-F5344CB8AC3E}">
        <p14:creationId xmlns:p14="http://schemas.microsoft.com/office/powerpoint/2010/main" val="174441416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955</Words>
  <Application>Microsoft Office PowerPoint</Application>
  <PresentationFormat>Widescreen</PresentationFormat>
  <Paragraphs>128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Cooper</dc:creator>
  <cp:lastModifiedBy>Alison Cooper</cp:lastModifiedBy>
  <cp:revision>1</cp:revision>
  <dcterms:created xsi:type="dcterms:W3CDTF">2022-11-18T14:47:05Z</dcterms:created>
  <dcterms:modified xsi:type="dcterms:W3CDTF">2022-11-18T14:51:54Z</dcterms:modified>
</cp:coreProperties>
</file>