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comments/comment1.xml" ContentType="application/vnd.openxmlformats-officedocument.presentationml.comment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3"/>
  </p:notesMasterIdLst>
  <p:sldIdLst>
    <p:sldId id="261" r:id="rId2"/>
    <p:sldId id="257" r:id="rId3"/>
    <p:sldId id="275" r:id="rId4"/>
    <p:sldId id="274" r:id="rId5"/>
    <p:sldId id="273" r:id="rId6"/>
    <p:sldId id="272" r:id="rId7"/>
    <p:sldId id="276" r:id="rId8"/>
    <p:sldId id="277" r:id="rId9"/>
    <p:sldId id="278" r:id="rId10"/>
    <p:sldId id="279" r:id="rId11"/>
    <p:sldId id="280" r:id="rId12"/>
  </p:sldIdLst>
  <p:sldSz cx="12192000" cy="6858000"/>
  <p:notesSz cx="6797675" cy="9926638"/>
  <p:embeddedFontLst>
    <p:embeddedFont>
      <p:font typeface="Calibri" panose="020F0502020204030204" pitchFamily="34" charset="0"/>
      <p:regular r:id="rId14"/>
      <p:bold r:id="rId15"/>
      <p:italic r:id="rId16"/>
      <p:boldItalic r:id="rId17"/>
    </p:embeddedFont>
    <p:embeddedFont>
      <p:font typeface="Calibri Light" panose="020F0302020204030204" pitchFamily="34" charset="0"/>
      <p:regular r:id="rId18"/>
      <p:italic r:id="rId19"/>
    </p:embeddedFont>
    <p:embeddedFont>
      <p:font typeface="Lucida Calligraphy" panose="03010101010101010101" pitchFamily="66"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loe L. Smith" initials="CLS" lastIdx="1" clrIdx="0">
    <p:extLst>
      <p:ext uri="{19B8F6BF-5375-455C-9EA6-DF929625EA0E}">
        <p15:presenceInfo xmlns:p15="http://schemas.microsoft.com/office/powerpoint/2012/main" userId="S::chloe.smith@sthelens.org.uk::a3a4d916-cc03-458a-b94f-2d9ebd674b6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a:srgbClr val="E6E5FB"/>
    <a:srgbClr val="CCFFFF"/>
    <a:srgbClr val="FFCCFF"/>
    <a:srgbClr val="CC66FF"/>
    <a:srgbClr val="E1FFFF"/>
    <a:srgbClr val="FFE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799" autoAdjust="0"/>
    <p:restoredTop sz="95226" autoAdjust="0"/>
  </p:normalViewPr>
  <p:slideViewPr>
    <p:cSldViewPr snapToGrid="0">
      <p:cViewPr>
        <p:scale>
          <a:sx n="80" d="100"/>
          <a:sy n="80" d="100"/>
        </p:scale>
        <p:origin x="1205" y="240"/>
      </p:cViewPr>
      <p:guideLst/>
    </p:cSldViewPr>
  </p:slideViewPr>
  <p:notesTextViewPr>
    <p:cViewPr>
      <p:scale>
        <a:sx n="1" d="1"/>
        <a:sy n="1" d="1"/>
      </p:scale>
      <p:origin x="0" y="0"/>
    </p:cViewPr>
  </p:notesTextViewPr>
  <p:sorterViewPr>
    <p:cViewPr>
      <p:scale>
        <a:sx n="180" d="100"/>
        <a:sy n="1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 Id="rId27" Type="http://schemas.openxmlformats.org/officeDocument/2006/relationships/customXml" Target="../customXml/item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8-03T20:17:45.852" idx="1">
    <p:pos x="10" y="10"/>
    <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976DE5F-DF04-4F27-A344-93FB2E432C72}" type="datetimeFigureOut">
              <a:rPr lang="en-GB" smtClean="0"/>
              <a:t>03/08/2022</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FEE44C5-FA99-4680-9B86-B28965A57CB9}" type="slidenum">
              <a:rPr lang="en-GB" smtClean="0"/>
              <a:t>‹#›</a:t>
            </a:fld>
            <a:endParaRPr lang="en-GB"/>
          </a:p>
        </p:txBody>
      </p:sp>
    </p:spTree>
    <p:extLst>
      <p:ext uri="{BB962C8B-B14F-4D97-AF65-F5344CB8AC3E}">
        <p14:creationId xmlns:p14="http://schemas.microsoft.com/office/powerpoint/2010/main" val="637770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2</a:t>
            </a:fld>
            <a:endParaRPr lang="en-GB"/>
          </a:p>
        </p:txBody>
      </p:sp>
    </p:spTree>
    <p:extLst>
      <p:ext uri="{BB962C8B-B14F-4D97-AF65-F5344CB8AC3E}">
        <p14:creationId xmlns:p14="http://schemas.microsoft.com/office/powerpoint/2010/main" val="3159169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D2F32-7798-4564-8282-CAE11DB41B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07FADDA-4B94-4A2E-88D3-B6613E9EC8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D899993-D5C4-4B50-B5A5-730EB644A32E}"/>
              </a:ext>
            </a:extLst>
          </p:cNvPr>
          <p:cNvSpPr>
            <a:spLocks noGrp="1"/>
          </p:cNvSpPr>
          <p:nvPr>
            <p:ph type="dt" sz="half" idx="10"/>
          </p:nvPr>
        </p:nvSpPr>
        <p:spPr/>
        <p:txBody>
          <a:bodyPr/>
          <a:lstStyle/>
          <a:p>
            <a:fld id="{B0D6409B-E98A-43B6-A14E-0476DBB1F864}" type="datetime1">
              <a:rPr lang="en-GB" smtClean="0"/>
              <a:t>03/08/2022</a:t>
            </a:fld>
            <a:endParaRPr lang="en-GB"/>
          </a:p>
        </p:txBody>
      </p:sp>
      <p:sp>
        <p:nvSpPr>
          <p:cNvPr id="5" name="Footer Placeholder 4">
            <a:extLst>
              <a:ext uri="{FF2B5EF4-FFF2-40B4-BE49-F238E27FC236}">
                <a16:creationId xmlns:a16="http://schemas.microsoft.com/office/drawing/2014/main" id="{B9F30A0B-5D12-454A-BA41-C1BF4AAFC2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165155-854B-4718-BE7A-D5248F348195}"/>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3549440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71855-7101-46C1-9608-C11FD928FEB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9DF746A-1AB9-44D6-91C2-4E1D3687A8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0BE011-5903-490B-A6BB-4B7649794106}"/>
              </a:ext>
            </a:extLst>
          </p:cNvPr>
          <p:cNvSpPr>
            <a:spLocks noGrp="1"/>
          </p:cNvSpPr>
          <p:nvPr>
            <p:ph type="dt" sz="half" idx="10"/>
          </p:nvPr>
        </p:nvSpPr>
        <p:spPr/>
        <p:txBody>
          <a:bodyPr/>
          <a:lstStyle/>
          <a:p>
            <a:fld id="{FB0561D8-4F65-4B62-A03D-C6B15E0DF092}" type="datetime1">
              <a:rPr lang="en-GB" smtClean="0"/>
              <a:t>03/08/2022</a:t>
            </a:fld>
            <a:endParaRPr lang="en-GB"/>
          </a:p>
        </p:txBody>
      </p:sp>
      <p:sp>
        <p:nvSpPr>
          <p:cNvPr id="5" name="Footer Placeholder 4">
            <a:extLst>
              <a:ext uri="{FF2B5EF4-FFF2-40B4-BE49-F238E27FC236}">
                <a16:creationId xmlns:a16="http://schemas.microsoft.com/office/drawing/2014/main" id="{9512082B-37B0-4E5A-9D06-029444C706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C7AA1B-FE0D-4371-B5E5-C3DF0BDB8421}"/>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4113352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8D34B2-98C7-49C8-89D4-2CFFA92890E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A3B59C2-E893-4D04-BE77-20443A9249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C2D4FD-8342-49A1-8FF9-E2EB2145CE83}"/>
              </a:ext>
            </a:extLst>
          </p:cNvPr>
          <p:cNvSpPr>
            <a:spLocks noGrp="1"/>
          </p:cNvSpPr>
          <p:nvPr>
            <p:ph type="dt" sz="half" idx="10"/>
          </p:nvPr>
        </p:nvSpPr>
        <p:spPr/>
        <p:txBody>
          <a:bodyPr/>
          <a:lstStyle/>
          <a:p>
            <a:fld id="{775218E3-96C5-4A3E-BECB-53B9B12019AC}" type="datetime1">
              <a:rPr lang="en-GB" smtClean="0"/>
              <a:t>03/08/2022</a:t>
            </a:fld>
            <a:endParaRPr lang="en-GB"/>
          </a:p>
        </p:txBody>
      </p:sp>
      <p:sp>
        <p:nvSpPr>
          <p:cNvPr id="5" name="Footer Placeholder 4">
            <a:extLst>
              <a:ext uri="{FF2B5EF4-FFF2-40B4-BE49-F238E27FC236}">
                <a16:creationId xmlns:a16="http://schemas.microsoft.com/office/drawing/2014/main" id="{41B038CE-C8C9-4860-8A69-E940531365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2ED7DD-8F41-4D1D-9D69-BF631CEA6AC0}"/>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1690097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DE126-D9F1-414E-A524-ABCDBD29184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E0B3AB-A0C1-476D-A37A-35CFFDD164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652B75-FE02-4D01-BAAE-DA345F51DA44}"/>
              </a:ext>
            </a:extLst>
          </p:cNvPr>
          <p:cNvSpPr>
            <a:spLocks noGrp="1"/>
          </p:cNvSpPr>
          <p:nvPr>
            <p:ph type="dt" sz="half" idx="10"/>
          </p:nvPr>
        </p:nvSpPr>
        <p:spPr/>
        <p:txBody>
          <a:bodyPr/>
          <a:lstStyle/>
          <a:p>
            <a:fld id="{4AF532C4-3A90-4063-BA2D-D08683FD4C71}" type="datetime1">
              <a:rPr lang="en-GB" smtClean="0"/>
              <a:t>03/08/2022</a:t>
            </a:fld>
            <a:endParaRPr lang="en-GB"/>
          </a:p>
        </p:txBody>
      </p:sp>
      <p:sp>
        <p:nvSpPr>
          <p:cNvPr id="5" name="Footer Placeholder 4">
            <a:extLst>
              <a:ext uri="{FF2B5EF4-FFF2-40B4-BE49-F238E27FC236}">
                <a16:creationId xmlns:a16="http://schemas.microsoft.com/office/drawing/2014/main" id="{B59F2088-0B61-49AD-8AEF-34A45B4AC5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C3F0FC-BDDB-4AE2-A261-3FC192508922}"/>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4001926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D398B-46A2-4C16-8E6B-3FCAD4E686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77762F7-FA5F-4E83-9E1A-482AE2657F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B532D0-13FB-4D1F-834C-C4E5B5C94855}"/>
              </a:ext>
            </a:extLst>
          </p:cNvPr>
          <p:cNvSpPr>
            <a:spLocks noGrp="1"/>
          </p:cNvSpPr>
          <p:nvPr>
            <p:ph type="dt" sz="half" idx="10"/>
          </p:nvPr>
        </p:nvSpPr>
        <p:spPr/>
        <p:txBody>
          <a:bodyPr/>
          <a:lstStyle/>
          <a:p>
            <a:fld id="{9A3999EA-593F-4197-98F2-D068AB32D1C0}" type="datetime1">
              <a:rPr lang="en-GB" smtClean="0"/>
              <a:t>03/08/2022</a:t>
            </a:fld>
            <a:endParaRPr lang="en-GB"/>
          </a:p>
        </p:txBody>
      </p:sp>
      <p:sp>
        <p:nvSpPr>
          <p:cNvPr id="5" name="Footer Placeholder 4">
            <a:extLst>
              <a:ext uri="{FF2B5EF4-FFF2-40B4-BE49-F238E27FC236}">
                <a16:creationId xmlns:a16="http://schemas.microsoft.com/office/drawing/2014/main" id="{4F19A6C8-0BB6-4E19-A634-62B3449DCF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61B6A6-140B-4F75-8410-CE1F5EBDA324}"/>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791563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6127A-B3F6-45DF-B6A9-93108D4406A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8957FE-B6C1-4774-BFC8-D389935FFA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FDE26C5-36C2-409F-B5D1-6422B0F02C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F1E25DC-CAE7-4F04-9FB3-9AC40781257D}"/>
              </a:ext>
            </a:extLst>
          </p:cNvPr>
          <p:cNvSpPr>
            <a:spLocks noGrp="1"/>
          </p:cNvSpPr>
          <p:nvPr>
            <p:ph type="dt" sz="half" idx="10"/>
          </p:nvPr>
        </p:nvSpPr>
        <p:spPr/>
        <p:txBody>
          <a:bodyPr/>
          <a:lstStyle/>
          <a:p>
            <a:fld id="{FAEBADDC-2067-4E5C-B912-D0B1DFC08623}" type="datetime1">
              <a:rPr lang="en-GB" smtClean="0"/>
              <a:t>03/08/2022</a:t>
            </a:fld>
            <a:endParaRPr lang="en-GB"/>
          </a:p>
        </p:txBody>
      </p:sp>
      <p:sp>
        <p:nvSpPr>
          <p:cNvPr id="6" name="Footer Placeholder 5">
            <a:extLst>
              <a:ext uri="{FF2B5EF4-FFF2-40B4-BE49-F238E27FC236}">
                <a16:creationId xmlns:a16="http://schemas.microsoft.com/office/drawing/2014/main" id="{2DC6E613-CFD3-4890-B8D3-320F516896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50F7CA2-861E-4933-A1AD-07BBE3195208}"/>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3007613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DD187-1F7F-4953-BE9D-AB85015AA53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F29CF6E-BAB7-464D-8A88-2314BC18E7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EF2B6E-D889-4256-B447-2C5B5E8CDB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412A75A-DDDC-489C-917E-3349A73886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0BD1E8-501E-44B9-BF08-9A5F01F9AC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9B7424F-EADF-428D-A783-A628D2E60555}"/>
              </a:ext>
            </a:extLst>
          </p:cNvPr>
          <p:cNvSpPr>
            <a:spLocks noGrp="1"/>
          </p:cNvSpPr>
          <p:nvPr>
            <p:ph type="dt" sz="half" idx="10"/>
          </p:nvPr>
        </p:nvSpPr>
        <p:spPr/>
        <p:txBody>
          <a:bodyPr/>
          <a:lstStyle/>
          <a:p>
            <a:fld id="{74BAA81B-A2CA-413C-9627-19FB71A84DDF}" type="datetime1">
              <a:rPr lang="en-GB" smtClean="0"/>
              <a:t>03/08/2022</a:t>
            </a:fld>
            <a:endParaRPr lang="en-GB"/>
          </a:p>
        </p:txBody>
      </p:sp>
      <p:sp>
        <p:nvSpPr>
          <p:cNvPr id="8" name="Footer Placeholder 7">
            <a:extLst>
              <a:ext uri="{FF2B5EF4-FFF2-40B4-BE49-F238E27FC236}">
                <a16:creationId xmlns:a16="http://schemas.microsoft.com/office/drawing/2014/main" id="{A29B5C68-FA0E-4128-B07C-54C96E28EE7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C4496B9-4598-4794-9016-8BDFC6BA0F66}"/>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3096433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D3793-06C6-4B90-ABCF-779B174050D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B08F566-D2E1-4886-B215-095A4D1979E8}"/>
              </a:ext>
            </a:extLst>
          </p:cNvPr>
          <p:cNvSpPr>
            <a:spLocks noGrp="1"/>
          </p:cNvSpPr>
          <p:nvPr>
            <p:ph type="dt" sz="half" idx="10"/>
          </p:nvPr>
        </p:nvSpPr>
        <p:spPr/>
        <p:txBody>
          <a:bodyPr/>
          <a:lstStyle/>
          <a:p>
            <a:fld id="{A0DA102C-3206-4468-9A4B-13E556B2A47C}" type="datetime1">
              <a:rPr lang="en-GB" smtClean="0"/>
              <a:t>03/08/2022</a:t>
            </a:fld>
            <a:endParaRPr lang="en-GB"/>
          </a:p>
        </p:txBody>
      </p:sp>
      <p:sp>
        <p:nvSpPr>
          <p:cNvPr id="4" name="Footer Placeholder 3">
            <a:extLst>
              <a:ext uri="{FF2B5EF4-FFF2-40B4-BE49-F238E27FC236}">
                <a16:creationId xmlns:a16="http://schemas.microsoft.com/office/drawing/2014/main" id="{8810A379-04BE-4DC4-ABFC-A59A8BFBB7F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DECCF29-89B7-40E4-B623-82A21A34D64F}"/>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1180223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4CE185-F1AC-41D0-BF69-66ADCC0C2E51}"/>
              </a:ext>
            </a:extLst>
          </p:cNvPr>
          <p:cNvSpPr>
            <a:spLocks noGrp="1"/>
          </p:cNvSpPr>
          <p:nvPr>
            <p:ph type="dt" sz="half" idx="10"/>
          </p:nvPr>
        </p:nvSpPr>
        <p:spPr/>
        <p:txBody>
          <a:bodyPr/>
          <a:lstStyle/>
          <a:p>
            <a:fld id="{2227552B-A988-485A-B35B-C4A727847D5E}" type="datetime1">
              <a:rPr lang="en-GB" smtClean="0"/>
              <a:t>03/08/2022</a:t>
            </a:fld>
            <a:endParaRPr lang="en-GB"/>
          </a:p>
        </p:txBody>
      </p:sp>
      <p:sp>
        <p:nvSpPr>
          <p:cNvPr id="3" name="Footer Placeholder 2">
            <a:extLst>
              <a:ext uri="{FF2B5EF4-FFF2-40B4-BE49-F238E27FC236}">
                <a16:creationId xmlns:a16="http://schemas.microsoft.com/office/drawing/2014/main" id="{3006861C-BBFA-473E-83CD-C2233D5901F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B8C15F4-34EC-47C8-913F-6039A82C8554}"/>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961491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197E3-D5BE-484A-BD27-CA1374AB16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62EA664-8C45-4A31-9788-2451EFADBB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04B2003-15C2-4980-A916-9ABD2CE44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314548-D2BF-40DD-BA45-E212ACDA14FD}"/>
              </a:ext>
            </a:extLst>
          </p:cNvPr>
          <p:cNvSpPr>
            <a:spLocks noGrp="1"/>
          </p:cNvSpPr>
          <p:nvPr>
            <p:ph type="dt" sz="half" idx="10"/>
          </p:nvPr>
        </p:nvSpPr>
        <p:spPr/>
        <p:txBody>
          <a:bodyPr/>
          <a:lstStyle/>
          <a:p>
            <a:fld id="{43DF65B7-4DAC-4B1C-916D-5265896A4E7A}" type="datetime1">
              <a:rPr lang="en-GB" smtClean="0"/>
              <a:t>03/08/2022</a:t>
            </a:fld>
            <a:endParaRPr lang="en-GB"/>
          </a:p>
        </p:txBody>
      </p:sp>
      <p:sp>
        <p:nvSpPr>
          <p:cNvPr id="6" name="Footer Placeholder 5">
            <a:extLst>
              <a:ext uri="{FF2B5EF4-FFF2-40B4-BE49-F238E27FC236}">
                <a16:creationId xmlns:a16="http://schemas.microsoft.com/office/drawing/2014/main" id="{F1B764E1-94CC-42BD-8D0C-1CC02C56B3E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11CDF1-17F6-4A79-9851-851A95D76B68}"/>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2530275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43B49-50C4-4073-BA14-A1326DC535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887FDE0-B490-49A2-B142-ED137E8845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E506A47-D125-47BC-A712-F4BDEAC214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AF8B02-0071-49C3-9832-BEC185F78F47}"/>
              </a:ext>
            </a:extLst>
          </p:cNvPr>
          <p:cNvSpPr>
            <a:spLocks noGrp="1"/>
          </p:cNvSpPr>
          <p:nvPr>
            <p:ph type="dt" sz="half" idx="10"/>
          </p:nvPr>
        </p:nvSpPr>
        <p:spPr/>
        <p:txBody>
          <a:bodyPr/>
          <a:lstStyle/>
          <a:p>
            <a:fld id="{F2703E84-25D3-459D-9A66-937A3A806CC3}" type="datetime1">
              <a:rPr lang="en-GB" smtClean="0"/>
              <a:t>03/08/2022</a:t>
            </a:fld>
            <a:endParaRPr lang="en-GB"/>
          </a:p>
        </p:txBody>
      </p:sp>
      <p:sp>
        <p:nvSpPr>
          <p:cNvPr id="6" name="Footer Placeholder 5">
            <a:extLst>
              <a:ext uri="{FF2B5EF4-FFF2-40B4-BE49-F238E27FC236}">
                <a16:creationId xmlns:a16="http://schemas.microsoft.com/office/drawing/2014/main" id="{1F4E4F1B-2ED6-4021-9074-0CDAC1C185E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2F18865-2331-42D4-9583-FC687C77FB23}"/>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2775241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6298A6-0EC2-43B7-AB67-33EA504CBB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9D6075-F7C7-4CA2-874F-9183FC42B5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2C6367-BED6-41DC-89F6-C2AB3128A9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D2AA70-05DC-404C-8941-7790A849D162}" type="datetime1">
              <a:rPr lang="en-GB" smtClean="0"/>
              <a:t>03/08/2022</a:t>
            </a:fld>
            <a:endParaRPr lang="en-GB"/>
          </a:p>
        </p:txBody>
      </p:sp>
      <p:sp>
        <p:nvSpPr>
          <p:cNvPr id="5" name="Footer Placeholder 4">
            <a:extLst>
              <a:ext uri="{FF2B5EF4-FFF2-40B4-BE49-F238E27FC236}">
                <a16:creationId xmlns:a16="http://schemas.microsoft.com/office/drawing/2014/main" id="{9A01189D-DEFD-4D06-83E8-FAE720313A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6F245F4-DE9A-4E43-879E-EAABD86BA7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094630-06F6-4001-8D85-14896106F147}" type="slidenum">
              <a:rPr lang="en-GB" smtClean="0"/>
              <a:t>‹#›</a:t>
            </a:fld>
            <a:endParaRPr lang="en-GB"/>
          </a:p>
        </p:txBody>
      </p:sp>
    </p:spTree>
    <p:extLst>
      <p:ext uri="{BB962C8B-B14F-4D97-AF65-F5344CB8AC3E}">
        <p14:creationId xmlns:p14="http://schemas.microsoft.com/office/powerpoint/2010/main" val="1075080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1.xml"/><Relationship Id="rId16"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1.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 Id="rId1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Isosceles Triangle 22">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53FE212D-BFC9-4D6B-BB25-2170A4F1783E}"/>
              </a:ext>
            </a:extLst>
          </p:cNvPr>
          <p:cNvSpPr txBox="1">
            <a:spLocks/>
          </p:cNvSpPr>
          <p:nvPr/>
        </p:nvSpPr>
        <p:spPr>
          <a:xfrm>
            <a:off x="463767" y="-383614"/>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3600" dirty="0">
              <a:latin typeface="Arial" panose="020B0604020202020204" pitchFamily="34" charset="0"/>
              <a:cs typeface="Arial" panose="020B0604020202020204" pitchFamily="34" charset="0"/>
            </a:endParaRPr>
          </a:p>
        </p:txBody>
      </p:sp>
      <p:pic>
        <p:nvPicPr>
          <p:cNvPr id="5" name="Picture 1">
            <a:extLst>
              <a:ext uri="{FF2B5EF4-FFF2-40B4-BE49-F238E27FC236}">
                <a16:creationId xmlns:a16="http://schemas.microsoft.com/office/drawing/2014/main" id="{38D29AA9-D707-4E56-A908-EF1928CE19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9939" y="103749"/>
            <a:ext cx="1000126" cy="8382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a:extLst>
              <a:ext uri="{FF2B5EF4-FFF2-40B4-BE49-F238E27FC236}">
                <a16:creationId xmlns:a16="http://schemas.microsoft.com/office/drawing/2014/main" id="{0D69E49A-9B31-4318-84F0-4904ABA052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446" y="6403060"/>
            <a:ext cx="1657350" cy="3000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9" name="Picture 5">
            <a:extLst>
              <a:ext uri="{FF2B5EF4-FFF2-40B4-BE49-F238E27FC236}">
                <a16:creationId xmlns:a16="http://schemas.microsoft.com/office/drawing/2014/main" id="{7D73DF3A-55D3-405C-B089-55382CE1C8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410" y="5753893"/>
            <a:ext cx="2932113" cy="6524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0" name="Rectangle 29">
            <a:extLst>
              <a:ext uri="{FF2B5EF4-FFF2-40B4-BE49-F238E27FC236}">
                <a16:creationId xmlns:a16="http://schemas.microsoft.com/office/drawing/2014/main" id="{683356B3-764E-4F8E-A344-9A80B5C3E918}"/>
              </a:ext>
            </a:extLst>
          </p:cNvPr>
          <p:cNvSpPr/>
          <p:nvPr/>
        </p:nvSpPr>
        <p:spPr>
          <a:xfrm>
            <a:off x="463768" y="1454708"/>
            <a:ext cx="4933856" cy="4255011"/>
          </a:xfrm>
          <a:prstGeom prst="rect">
            <a:avLst/>
          </a:prstGeom>
        </p:spPr>
        <p:txBody>
          <a:bodyPr wrap="square">
            <a:spAutoFit/>
          </a:bodyPr>
          <a:lstStyle/>
          <a:p>
            <a:pPr algn="just"/>
            <a:r>
              <a:rPr lang="en-US" sz="1050" dirty="0">
                <a:latin typeface="Arial" panose="020B0604020202020204" pitchFamily="34" charset="0"/>
                <a:cs typeface="Arial" panose="020B0604020202020204" pitchFamily="34" charset="0"/>
              </a:rPr>
              <a:t>At Rivington Primary School, we are committed to providing a caring and stimulating environment in which every child is valued and can thrive.</a:t>
            </a:r>
            <a:endParaRPr lang="en-GB" sz="1050" dirty="0">
              <a:latin typeface="Arial" panose="020B0604020202020204" pitchFamily="34" charset="0"/>
              <a:cs typeface="Arial" panose="020B0604020202020204" pitchFamily="34" charset="0"/>
            </a:endParaRPr>
          </a:p>
          <a:p>
            <a:pPr algn="just"/>
            <a:r>
              <a:rPr lang="en-US" sz="1050" dirty="0">
                <a:latin typeface="Arial" panose="020B0604020202020204" pitchFamily="34" charset="0"/>
                <a:cs typeface="Arial" panose="020B0604020202020204" pitchFamily="34" charset="0"/>
              </a:rPr>
              <a:t>Our philosophy is to nurture every child as an individual, </a:t>
            </a:r>
            <a:r>
              <a:rPr lang="en-US" sz="1050" dirty="0" err="1">
                <a:latin typeface="Arial" panose="020B0604020202020204" pitchFamily="34" charset="0"/>
                <a:cs typeface="Arial" panose="020B0604020202020204" pitchFamily="34" charset="0"/>
              </a:rPr>
              <a:t>recognising</a:t>
            </a:r>
            <a:r>
              <a:rPr lang="en-US" sz="1050" dirty="0">
                <a:latin typeface="Arial" panose="020B0604020202020204" pitchFamily="34" charset="0"/>
                <a:cs typeface="Arial" panose="020B0604020202020204" pitchFamily="34" charset="0"/>
              </a:rPr>
              <a:t> and valuing their unique qualities and abilities, in order to support their learning and exploration at this wonderful stage.</a:t>
            </a:r>
            <a:endParaRPr lang="en-GB" sz="1050" dirty="0">
              <a:latin typeface="Arial" panose="020B0604020202020204" pitchFamily="34" charset="0"/>
              <a:cs typeface="Arial" panose="020B0604020202020204" pitchFamily="34" charset="0"/>
            </a:endParaRPr>
          </a:p>
          <a:p>
            <a:pPr algn="just"/>
            <a:r>
              <a:rPr lang="en-GB" sz="1050" b="1" dirty="0">
                <a:latin typeface="Arial" panose="020B0604020202020204" pitchFamily="34" charset="0"/>
                <a:cs typeface="Arial" panose="020B0604020202020204" pitchFamily="34" charset="0"/>
              </a:rPr>
              <a:t> </a:t>
            </a:r>
            <a:endParaRPr lang="en-GB" sz="1050" dirty="0">
              <a:latin typeface="Arial" panose="020B0604020202020204" pitchFamily="34" charset="0"/>
              <a:cs typeface="Arial" panose="020B0604020202020204" pitchFamily="34" charset="0"/>
            </a:endParaRPr>
          </a:p>
          <a:p>
            <a:pPr algn="just"/>
            <a:r>
              <a:rPr lang="en-GB" sz="1050" b="1" u="sng" dirty="0">
                <a:latin typeface="Arial" panose="020B0604020202020204" pitchFamily="34" charset="0"/>
                <a:cs typeface="Arial" panose="020B0604020202020204" pitchFamily="34" charset="0"/>
              </a:rPr>
              <a:t>INTENT</a:t>
            </a:r>
            <a:endParaRPr lang="en-GB" sz="1050" dirty="0">
              <a:latin typeface="Arial" panose="020B0604020202020204" pitchFamily="34" charset="0"/>
              <a:cs typeface="Arial" panose="020B0604020202020204" pitchFamily="34" charset="0"/>
            </a:endParaRPr>
          </a:p>
          <a:p>
            <a:pPr algn="just"/>
            <a:r>
              <a:rPr lang="en-GB" sz="1050" b="1" dirty="0">
                <a:latin typeface="Arial" panose="020B0604020202020204" pitchFamily="34" charset="0"/>
                <a:cs typeface="Arial" panose="020B0604020202020204" pitchFamily="34" charset="0"/>
              </a:rPr>
              <a:t>The intent for our children is to feel safe, happy and eager to learn. At Rivington, we CARE.</a:t>
            </a:r>
            <a:endParaRPr lang="en-GB" sz="1050" dirty="0">
              <a:latin typeface="Arial" panose="020B0604020202020204" pitchFamily="34" charset="0"/>
              <a:cs typeface="Arial" panose="020B0604020202020204" pitchFamily="34" charset="0"/>
            </a:endParaRPr>
          </a:p>
          <a:p>
            <a:pPr algn="just"/>
            <a:r>
              <a:rPr lang="en-GB" sz="1050" dirty="0">
                <a:solidFill>
                  <a:srgbClr val="FFC000"/>
                </a:solidFill>
                <a:latin typeface="Arial" panose="020B0604020202020204" pitchFamily="34" charset="0"/>
                <a:cs typeface="Arial" panose="020B0604020202020204" pitchFamily="34" charset="0"/>
              </a:rPr>
              <a:t>COMMUNICATION</a:t>
            </a:r>
            <a:r>
              <a:rPr lang="en-GB" sz="1050" dirty="0">
                <a:latin typeface="Arial" panose="020B0604020202020204" pitchFamily="34" charset="0"/>
                <a:cs typeface="Arial" panose="020B0604020202020204" pitchFamily="34" charset="0"/>
              </a:rPr>
              <a:t> – we strive for children to be able to communicate effectively and express themselves with confidence, sharing their thoughts, ideas and feelings with the knowledge that they will be listened to and understood.</a:t>
            </a:r>
          </a:p>
          <a:p>
            <a:pPr algn="just"/>
            <a:r>
              <a:rPr lang="en-GB" sz="1050" dirty="0">
                <a:solidFill>
                  <a:srgbClr val="0070C0"/>
                </a:solidFill>
                <a:latin typeface="Arial" panose="020B0604020202020204" pitchFamily="34" charset="0"/>
                <a:cs typeface="Arial" panose="020B0604020202020204" pitchFamily="34" charset="0"/>
              </a:rPr>
              <a:t>ASPIRATION</a:t>
            </a:r>
            <a:r>
              <a:rPr lang="en-GB" sz="1050" dirty="0">
                <a:latin typeface="Arial" panose="020B0604020202020204" pitchFamily="34" charset="0"/>
                <a:cs typeface="Arial" panose="020B0604020202020204" pitchFamily="34" charset="0"/>
              </a:rPr>
              <a:t> – developmentally appropriate and ambitious planning, responsive to individuals and group dynamics, and an approach which inspires and challenges children’s inquisitive minds is taken by all adults.</a:t>
            </a:r>
          </a:p>
          <a:p>
            <a:pPr algn="just"/>
            <a:r>
              <a:rPr lang="en-GB" sz="1050" dirty="0">
                <a:solidFill>
                  <a:srgbClr val="FF0000"/>
                </a:solidFill>
                <a:latin typeface="Arial" panose="020B0604020202020204" pitchFamily="34" charset="0"/>
                <a:cs typeface="Arial" panose="020B0604020202020204" pitchFamily="34" charset="0"/>
              </a:rPr>
              <a:t>REFLECT</a:t>
            </a:r>
            <a:r>
              <a:rPr lang="en-GB" sz="1050" dirty="0">
                <a:latin typeface="Arial" panose="020B0604020202020204" pitchFamily="34" charset="0"/>
                <a:cs typeface="Arial" panose="020B0604020202020204" pitchFamily="34" charset="0"/>
              </a:rPr>
              <a:t> – we reflect on our own practice as well as the children’s learning in order to offer the best opportunities and environment. We teach the children how to be skilful learners, developing independence, resilience, problem solving skills and how to collaborate. </a:t>
            </a:r>
          </a:p>
          <a:p>
            <a:pPr algn="just"/>
            <a:r>
              <a:rPr lang="en-GB" sz="1050" dirty="0">
                <a:solidFill>
                  <a:srgbClr val="00B050"/>
                </a:solidFill>
                <a:latin typeface="Arial" panose="020B0604020202020204" pitchFamily="34" charset="0"/>
                <a:cs typeface="Arial" panose="020B0604020202020204" pitchFamily="34" charset="0"/>
              </a:rPr>
              <a:t>EXPERIENCES</a:t>
            </a:r>
            <a:r>
              <a:rPr lang="en-GB" sz="1050" dirty="0">
                <a:latin typeface="Arial" panose="020B0604020202020204" pitchFamily="34" charset="0"/>
                <a:cs typeface="Arial" panose="020B0604020202020204" pitchFamily="34" charset="0"/>
              </a:rPr>
              <a:t> – we aim for children to gain first-hand experiences to ignite their curiosity and embed their learning. We encourage children to independently access resources, develop their own play and ask for help, confident in the knowledge that they can co-construct their own learning environment and opportunities. </a:t>
            </a:r>
          </a:p>
          <a:p>
            <a:pPr fontAlgn="t"/>
            <a:endParaRPr lang="en-GB" sz="800" dirty="0">
              <a:latin typeface="Acumin Pro"/>
            </a:endParaRPr>
          </a:p>
        </p:txBody>
      </p:sp>
      <p:sp>
        <p:nvSpPr>
          <p:cNvPr id="31" name="Rectangle 3">
            <a:extLst>
              <a:ext uri="{FF2B5EF4-FFF2-40B4-BE49-F238E27FC236}">
                <a16:creationId xmlns:a16="http://schemas.microsoft.com/office/drawing/2014/main" id="{1BCC36B7-4D15-42BA-BB1D-2232D298B967}"/>
              </a:ext>
            </a:extLst>
          </p:cNvPr>
          <p:cNvSpPr>
            <a:spLocks noChangeArrowheads="1"/>
          </p:cNvSpPr>
          <p:nvPr/>
        </p:nvSpPr>
        <p:spPr bwMode="auto">
          <a:xfrm>
            <a:off x="4046189" y="274619"/>
            <a:ext cx="455765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Lucida Calligraphy" panose="03010101010101010101" pitchFamily="66" charset="0"/>
                <a:ea typeface="Cambria" panose="02040503050406030204" pitchFamily="18" charset="0"/>
                <a:cs typeface="Times New Roman" panose="02020603050405020304" pitchFamily="18" charset="0"/>
              </a:rPr>
              <a:t>Rivington Primary School</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400" dirty="0">
                <a:latin typeface="Lucida Calligraphy" panose="03010101010101010101" pitchFamily="66" charset="0"/>
                <a:ea typeface="Cambria" panose="02040503050406030204" pitchFamily="18" charset="0"/>
                <a:cs typeface="Times New Roman" panose="02020603050405020304" pitchFamily="18" charset="0"/>
              </a:rPr>
              <a:t>Reception Long Term Plan</a:t>
            </a:r>
            <a:endParaRPr kumimoji="0" lang="en-GB" altLang="en-US" sz="800" b="0" i="0" u="none" strike="noStrike" cap="none" normalizeH="0" baseline="0" dirty="0">
              <a:ln>
                <a:noFill/>
              </a:ln>
              <a:solidFill>
                <a:schemeClr val="tx1"/>
              </a:solidFill>
              <a:effectLst/>
            </a:endParaRPr>
          </a:p>
        </p:txBody>
      </p:sp>
      <p:pic>
        <p:nvPicPr>
          <p:cNvPr id="2050" name="Picture 2" descr="See the source image">
            <a:extLst>
              <a:ext uri="{FF2B5EF4-FFF2-40B4-BE49-F238E27FC236}">
                <a16:creationId xmlns:a16="http://schemas.microsoft.com/office/drawing/2014/main" id="{D9B60028-FDF8-464B-83C6-CC1927BA65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2968" y="1618375"/>
            <a:ext cx="5155262" cy="4255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0966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Isosceles Triangle 22">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53FE212D-BFC9-4D6B-BB25-2170A4F1783E}"/>
              </a:ext>
            </a:extLst>
          </p:cNvPr>
          <p:cNvSpPr txBox="1">
            <a:spLocks/>
          </p:cNvSpPr>
          <p:nvPr/>
        </p:nvSpPr>
        <p:spPr>
          <a:xfrm>
            <a:off x="463767" y="-383614"/>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3600" dirty="0">
              <a:latin typeface="Arial" panose="020B0604020202020204" pitchFamily="34" charset="0"/>
              <a:cs typeface="Arial" panose="020B0604020202020204" pitchFamily="34" charset="0"/>
            </a:endParaRPr>
          </a:p>
        </p:txBody>
      </p:sp>
      <p:pic>
        <p:nvPicPr>
          <p:cNvPr id="5" name="Picture 1">
            <a:extLst>
              <a:ext uri="{FF2B5EF4-FFF2-40B4-BE49-F238E27FC236}">
                <a16:creationId xmlns:a16="http://schemas.microsoft.com/office/drawing/2014/main" id="{38D29AA9-D707-4E56-A908-EF1928CE19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9939" y="103749"/>
            <a:ext cx="1000126" cy="8382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1073908052"/>
              </p:ext>
            </p:extLst>
          </p:nvPr>
        </p:nvGraphicFramePr>
        <p:xfrm>
          <a:off x="643467" y="1178980"/>
          <a:ext cx="10905071" cy="5268241"/>
        </p:xfrm>
        <a:graphic>
          <a:graphicData uri="http://schemas.openxmlformats.org/drawingml/2006/table">
            <a:tbl>
              <a:tblPr firstRow="1" bandRow="1">
                <a:tableStyleId>{5C22544A-7EE6-4342-B048-85BDC9FD1C3A}</a:tableStyleId>
              </a:tblPr>
              <a:tblGrid>
                <a:gridCol w="1713906">
                  <a:extLst>
                    <a:ext uri="{9D8B030D-6E8A-4147-A177-3AD203B41FA5}">
                      <a16:colId xmlns:a16="http://schemas.microsoft.com/office/drawing/2014/main" val="385991600"/>
                    </a:ext>
                  </a:extLst>
                </a:gridCol>
                <a:gridCol w="1609628">
                  <a:extLst>
                    <a:ext uri="{9D8B030D-6E8A-4147-A177-3AD203B41FA5}">
                      <a16:colId xmlns:a16="http://schemas.microsoft.com/office/drawing/2014/main" val="2865123548"/>
                    </a:ext>
                  </a:extLst>
                </a:gridCol>
                <a:gridCol w="1510652">
                  <a:extLst>
                    <a:ext uri="{9D8B030D-6E8A-4147-A177-3AD203B41FA5}">
                      <a16:colId xmlns:a16="http://schemas.microsoft.com/office/drawing/2014/main" val="872926247"/>
                    </a:ext>
                  </a:extLst>
                </a:gridCol>
                <a:gridCol w="1530093">
                  <a:extLst>
                    <a:ext uri="{9D8B030D-6E8A-4147-A177-3AD203B41FA5}">
                      <a16:colId xmlns:a16="http://schemas.microsoft.com/office/drawing/2014/main" val="1315738151"/>
                    </a:ext>
                  </a:extLst>
                </a:gridCol>
                <a:gridCol w="1618465">
                  <a:extLst>
                    <a:ext uri="{9D8B030D-6E8A-4147-A177-3AD203B41FA5}">
                      <a16:colId xmlns:a16="http://schemas.microsoft.com/office/drawing/2014/main" val="2709165749"/>
                    </a:ext>
                  </a:extLst>
                </a:gridCol>
                <a:gridCol w="1461163">
                  <a:extLst>
                    <a:ext uri="{9D8B030D-6E8A-4147-A177-3AD203B41FA5}">
                      <a16:colId xmlns:a16="http://schemas.microsoft.com/office/drawing/2014/main" val="2335150482"/>
                    </a:ext>
                  </a:extLst>
                </a:gridCol>
                <a:gridCol w="1461164">
                  <a:extLst>
                    <a:ext uri="{9D8B030D-6E8A-4147-A177-3AD203B41FA5}">
                      <a16:colId xmlns:a16="http://schemas.microsoft.com/office/drawing/2014/main" val="4046203905"/>
                    </a:ext>
                  </a:extLst>
                </a:gridCol>
              </a:tblGrid>
              <a:tr h="699361">
                <a:tc>
                  <a:txBody>
                    <a:bodyPr/>
                    <a:lstStyle/>
                    <a:p>
                      <a:pPr algn="ctr"/>
                      <a:endParaRPr lang="en-GB" sz="1800">
                        <a:latin typeface="Arial" panose="020B0604020202020204" pitchFamily="34" charset="0"/>
                        <a:cs typeface="Arial" panose="020B0604020202020204" pitchFamily="34" charset="0"/>
                      </a:endParaRPr>
                    </a:p>
                  </a:txBody>
                  <a:tcPr marL="90595" marR="90595" marT="45297" marB="45297">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u="sng">
                          <a:solidFill>
                            <a:schemeClr val="tx1"/>
                          </a:solidFill>
                          <a:latin typeface="Arial" panose="020B0604020202020204" pitchFamily="34" charset="0"/>
                          <a:cs typeface="Arial" panose="020B0604020202020204" pitchFamily="34" charset="0"/>
                        </a:rPr>
                        <a:t>Autumn 1</a:t>
                      </a:r>
                      <a:endParaRPr lang="en-GB" sz="1800" b="0" u="sng">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u="sng" dirty="0">
                          <a:solidFill>
                            <a:schemeClr val="tx1"/>
                          </a:solidFill>
                          <a:latin typeface="Arial" panose="020B0604020202020204" pitchFamily="34" charset="0"/>
                          <a:cs typeface="Arial" panose="020B0604020202020204" pitchFamily="34" charset="0"/>
                        </a:rPr>
                        <a:t>Autumn 2</a:t>
                      </a:r>
                      <a:endParaRPr lang="en-GB" sz="1800" b="0" u="sng" dirty="0">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u="sng" dirty="0">
                          <a:solidFill>
                            <a:schemeClr val="tx1"/>
                          </a:solidFill>
                          <a:latin typeface="Arial" panose="020B0604020202020204" pitchFamily="34" charset="0"/>
                          <a:cs typeface="Arial" panose="020B0604020202020204" pitchFamily="34" charset="0"/>
                        </a:rPr>
                        <a:t>Spring 1</a:t>
                      </a:r>
                      <a:endParaRPr lang="en-GB" sz="1800" b="0" u="sng" dirty="0">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u="sng">
                          <a:solidFill>
                            <a:schemeClr val="tx1"/>
                          </a:solidFill>
                          <a:latin typeface="Arial" panose="020B0604020202020204" pitchFamily="34" charset="0"/>
                          <a:cs typeface="Arial" panose="020B0604020202020204" pitchFamily="34" charset="0"/>
                        </a:rPr>
                        <a:t>Spring 2</a:t>
                      </a:r>
                      <a:endParaRPr lang="en-GB" sz="1800" b="0" u="sng">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u="sng">
                          <a:solidFill>
                            <a:schemeClr val="tx1"/>
                          </a:solidFill>
                          <a:latin typeface="Arial" panose="020B0604020202020204" pitchFamily="34" charset="0"/>
                          <a:cs typeface="Arial" panose="020B0604020202020204" pitchFamily="34" charset="0"/>
                        </a:rPr>
                        <a:t>Summer 1</a:t>
                      </a:r>
                      <a:endParaRPr lang="en-GB" sz="1800" b="0" u="sng">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u="sng" dirty="0">
                          <a:solidFill>
                            <a:schemeClr val="tx1"/>
                          </a:solidFill>
                          <a:latin typeface="Arial" panose="020B0604020202020204" pitchFamily="34" charset="0"/>
                          <a:cs typeface="Arial" panose="020B0604020202020204" pitchFamily="34" charset="0"/>
                        </a:rPr>
                        <a:t>Summer 2</a:t>
                      </a:r>
                      <a:endParaRPr lang="en-GB" sz="1800" b="0" u="sng" dirty="0">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13285939"/>
                  </a:ext>
                </a:extLst>
              </a:tr>
              <a:tr h="726288">
                <a:tc>
                  <a:txBody>
                    <a:bodyPr/>
                    <a:lstStyle/>
                    <a:p>
                      <a:pPr algn="ctr"/>
                      <a:r>
                        <a:rPr lang="en-US" sz="1600" b="0" dirty="0">
                          <a:latin typeface="Arial" panose="020B0604020202020204" pitchFamily="34" charset="0"/>
                          <a:cs typeface="Arial" panose="020B0604020202020204" pitchFamily="34" charset="0"/>
                        </a:rPr>
                        <a:t>Overarching theme</a:t>
                      </a:r>
                      <a:endParaRPr lang="en-GB" sz="1600" b="0" dirty="0">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a:latin typeface="Arial" panose="020B0604020202020204" pitchFamily="34" charset="0"/>
                          <a:cs typeface="Arial" panose="020B0604020202020204" pitchFamily="34" charset="0"/>
                        </a:rPr>
                        <a:t>What makes me special?</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latin typeface="Arial" panose="020B0604020202020204" pitchFamily="34" charset="0"/>
                          <a:cs typeface="Arial" panose="020B0604020202020204" pitchFamily="34" charset="0"/>
                        </a:rPr>
                        <a:t>How do people celebrate?</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400" b="1" dirty="0">
                          <a:latin typeface="Arial" panose="020B0604020202020204" pitchFamily="34" charset="0"/>
                          <a:cs typeface="Arial" panose="020B0604020202020204" pitchFamily="34" charset="0"/>
                        </a:rPr>
                        <a:t>Who likes the cold?</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Let’s explore!</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Once upon a time…</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What’s my talent?</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272033691"/>
                  </a:ext>
                </a:extLst>
              </a:tr>
              <a:tr h="2310271">
                <a:tc>
                  <a:txBody>
                    <a:bodyPr/>
                    <a:lstStyle/>
                    <a:p>
                      <a:pPr algn="ctr"/>
                      <a:endParaRPr lang="en-US" sz="1050" b="1" dirty="0">
                        <a:latin typeface="Arial" panose="020B0604020202020204" pitchFamily="34" charset="0"/>
                        <a:cs typeface="Arial" panose="020B0604020202020204" pitchFamily="34" charset="0"/>
                      </a:endParaRPr>
                    </a:p>
                    <a:p>
                      <a:pPr algn="ctr"/>
                      <a:endParaRPr lang="en-US" sz="1050" b="1" dirty="0">
                        <a:latin typeface="Arial" panose="020B0604020202020204" pitchFamily="34" charset="0"/>
                        <a:cs typeface="Arial" panose="020B0604020202020204" pitchFamily="34" charset="0"/>
                      </a:endParaRPr>
                    </a:p>
                    <a:p>
                      <a:pPr algn="ctr"/>
                      <a:r>
                        <a:rPr lang="en-US" sz="1000" b="1" dirty="0">
                          <a:latin typeface="Arial" panose="020B0604020202020204" pitchFamily="34" charset="0"/>
                          <a:cs typeface="Arial" panose="020B0604020202020204" pitchFamily="34" charset="0"/>
                        </a:rPr>
                        <a:t>Music</a:t>
                      </a:r>
                    </a:p>
                    <a:p>
                      <a:pPr algn="ctr"/>
                      <a:r>
                        <a:rPr lang="en-US" sz="1000" b="1" dirty="0">
                          <a:latin typeface="Arial" panose="020B0604020202020204" pitchFamily="34" charset="0"/>
                          <a:cs typeface="Arial" panose="020B0604020202020204" pitchFamily="34" charset="0"/>
                        </a:rPr>
                        <a:t>Art</a:t>
                      </a:r>
                    </a:p>
                    <a:p>
                      <a:pPr algn="ctr"/>
                      <a:r>
                        <a:rPr lang="en-US" sz="1000" b="1" dirty="0">
                          <a:latin typeface="Arial" panose="020B0604020202020204" pitchFamily="34" charset="0"/>
                          <a:cs typeface="Arial" panose="020B0604020202020204" pitchFamily="34" charset="0"/>
                        </a:rPr>
                        <a:t>Drama/dance</a:t>
                      </a:r>
                    </a:p>
                    <a:p>
                      <a:pPr algn="ctr"/>
                      <a:r>
                        <a:rPr lang="en-US" sz="1000" b="1" dirty="0">
                          <a:latin typeface="Arial" panose="020B0604020202020204" pitchFamily="34" charset="0"/>
                          <a:cs typeface="Arial" panose="020B0604020202020204" pitchFamily="34" charset="0"/>
                        </a:rPr>
                        <a:t>DT</a:t>
                      </a:r>
                    </a:p>
                    <a:p>
                      <a:pPr algn="ctr"/>
                      <a:endParaRPr lang="en-US" sz="1000" b="0" dirty="0">
                        <a:latin typeface="Arial" panose="020B0604020202020204" pitchFamily="34" charset="0"/>
                        <a:cs typeface="Arial" panose="020B0604020202020204" pitchFamily="34" charset="0"/>
                      </a:endParaRPr>
                    </a:p>
                    <a:p>
                      <a:pPr algn="ctr"/>
                      <a:r>
                        <a:rPr lang="en-US" sz="1000" b="0" dirty="0">
                          <a:latin typeface="Arial" panose="020B0604020202020204" pitchFamily="34" charset="0"/>
                          <a:cs typeface="Arial" panose="020B0604020202020204" pitchFamily="34" charset="0"/>
                        </a:rPr>
                        <a:t>*</a:t>
                      </a:r>
                      <a:r>
                        <a:rPr lang="en-US" sz="900" b="0" dirty="0">
                          <a:latin typeface="Arial" panose="020B0604020202020204" pitchFamily="34" charset="0"/>
                          <a:cs typeface="Arial" panose="020B0604020202020204" pitchFamily="34" charset="0"/>
                        </a:rPr>
                        <a:t>objectives are taught throughout CP across the year.</a:t>
                      </a:r>
                    </a:p>
                    <a:p>
                      <a:pPr algn="ctr"/>
                      <a:endParaRPr lang="en-US" sz="800" b="0" dirty="0">
                        <a:latin typeface="Arial" panose="020B0604020202020204" pitchFamily="34" charset="0"/>
                        <a:cs typeface="Arial" panose="020B0604020202020204" pitchFamily="34" charset="0"/>
                      </a:endParaRPr>
                    </a:p>
                    <a:p>
                      <a:pPr algn="ctr"/>
                      <a:endParaRPr lang="en-US" sz="800" b="0" dirty="0">
                        <a:latin typeface="Arial" panose="020B0604020202020204" pitchFamily="34" charset="0"/>
                        <a:cs typeface="Arial" panose="020B0604020202020204" pitchFamily="34" charset="0"/>
                      </a:endParaRPr>
                    </a:p>
                    <a:p>
                      <a:pPr algn="ctr"/>
                      <a:endParaRPr lang="en-US" sz="800" b="0" dirty="0">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Arial" panose="020B0604020202020204" pitchFamily="34" charset="0"/>
                        <a:buNone/>
                      </a:pPr>
                      <a:r>
                        <a:rPr lang="en-US" sz="1000" dirty="0">
                          <a:solidFill>
                            <a:schemeClr val="tx1"/>
                          </a:solidFill>
                          <a:latin typeface="Arial" panose="020B0604020202020204" pitchFamily="34" charset="0"/>
                          <a:cs typeface="Arial" panose="020B0604020202020204" pitchFamily="34" charset="0"/>
                        </a:rPr>
                        <a:t>I am learning to:</a:t>
                      </a: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Mix </a:t>
                      </a:r>
                      <a:r>
                        <a:rPr lang="en-US" sz="1000" dirty="0" err="1">
                          <a:solidFill>
                            <a:schemeClr val="tx1"/>
                          </a:solidFill>
                          <a:latin typeface="Arial" panose="020B0604020202020204" pitchFamily="34" charset="0"/>
                          <a:cs typeface="Arial" panose="020B0604020202020204" pitchFamily="34" charset="0"/>
                        </a:rPr>
                        <a:t>colours</a:t>
                      </a:r>
                      <a:r>
                        <a:rPr lang="en-US" sz="1000" dirty="0">
                          <a:solidFill>
                            <a:schemeClr val="tx1"/>
                          </a:solidFill>
                          <a:latin typeface="Arial" panose="020B0604020202020204" pitchFamily="34" charset="0"/>
                          <a:cs typeface="Arial" panose="020B0604020202020204" pitchFamily="34" charset="0"/>
                        </a:rPr>
                        <a:t> to create shades and tones.</a:t>
                      </a: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Combine lines and shapes.</a:t>
                      </a: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Choose the most appropriate materials.</a:t>
                      </a: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Sing new songs and rhymes.</a:t>
                      </a: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Follow the melody of a song. </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Arial" panose="020B0604020202020204" pitchFamily="34" charset="0"/>
                        <a:buNone/>
                      </a:pPr>
                      <a:r>
                        <a:rPr lang="en-US" sz="1000" dirty="0">
                          <a:solidFill>
                            <a:schemeClr val="tx1"/>
                          </a:solidFill>
                          <a:latin typeface="Arial" panose="020B0604020202020204" pitchFamily="34" charset="0"/>
                          <a:cs typeface="Arial" panose="020B0604020202020204" pitchFamily="34" charset="0"/>
                        </a:rPr>
                        <a:t>I am learning to:</a:t>
                      </a: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Draw detailed pictures.</a:t>
                      </a: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Use different textures.</a:t>
                      </a: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Manipulate materials in different ways.</a:t>
                      </a: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Compose and adapt songs.</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Arial" panose="020B0604020202020204" pitchFamily="34" charset="0"/>
                        <a:buNone/>
                      </a:pPr>
                      <a:r>
                        <a:rPr lang="en-US" sz="1000" dirty="0">
                          <a:solidFill>
                            <a:schemeClr val="tx1"/>
                          </a:solidFill>
                          <a:latin typeface="Arial" panose="020B0604020202020204" pitchFamily="34" charset="0"/>
                          <a:cs typeface="Arial" panose="020B0604020202020204" pitchFamily="34" charset="0"/>
                        </a:rPr>
                        <a:t>I am learning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chemeClr val="tx1"/>
                          </a:solidFill>
                          <a:latin typeface="Arial" panose="020B0604020202020204" pitchFamily="34" charset="0"/>
                          <a:cs typeface="Arial" panose="020B0604020202020204" pitchFamily="34" charset="0"/>
                        </a:rPr>
                        <a:t>Experiment with a range of tools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chemeClr val="tx1"/>
                          </a:solidFill>
                          <a:latin typeface="Arial" panose="020B0604020202020204" pitchFamily="34" charset="0"/>
                          <a:cs typeface="Arial" panose="020B0604020202020204" pitchFamily="34" charset="0"/>
                        </a:rPr>
                        <a:t>Choose appropriate tools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i="0" kern="1200" dirty="0" err="1">
                          <a:solidFill>
                            <a:schemeClr val="tx1"/>
                          </a:solidFill>
                          <a:effectLst/>
                          <a:latin typeface="Arial" panose="020B0604020202020204" pitchFamily="34" charset="0"/>
                          <a:ea typeface="+mn-ea"/>
                          <a:cs typeface="Arial" panose="020B0604020202020204" pitchFamily="34" charset="0"/>
                        </a:rPr>
                        <a:t>Mould</a:t>
                      </a:r>
                      <a:r>
                        <a:rPr lang="en-US" sz="1000" b="0" i="0" kern="1200" dirty="0">
                          <a:solidFill>
                            <a:schemeClr val="tx1"/>
                          </a:solidFill>
                          <a:effectLst/>
                          <a:latin typeface="Arial" panose="020B0604020202020204" pitchFamily="34" charset="0"/>
                          <a:ea typeface="+mn-ea"/>
                          <a:cs typeface="Arial" panose="020B0604020202020204" pitchFamily="34" charset="0"/>
                        </a:rPr>
                        <a:t> and sculpt.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i="0" kern="1200" dirty="0">
                          <a:solidFill>
                            <a:schemeClr val="dk1"/>
                          </a:solidFill>
                          <a:effectLst/>
                          <a:latin typeface="Arial" panose="020B0604020202020204" pitchFamily="34" charset="0"/>
                          <a:ea typeface="+mn-ea"/>
                          <a:cs typeface="Arial" panose="020B0604020202020204" pitchFamily="34" charset="0"/>
                        </a:rPr>
                        <a:t>Make a plan.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i="0" kern="1200" dirty="0">
                          <a:solidFill>
                            <a:schemeClr val="dk1"/>
                          </a:solidFill>
                          <a:effectLst/>
                          <a:latin typeface="Arial" panose="020B0604020202020204" pitchFamily="34" charset="0"/>
                          <a:ea typeface="+mn-ea"/>
                          <a:cs typeface="Arial" panose="020B0604020202020204" pitchFamily="34" charset="0"/>
                        </a:rPr>
                        <a:t>Talk about my design.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i="0" kern="1200" dirty="0">
                          <a:solidFill>
                            <a:schemeClr val="dk1"/>
                          </a:solidFill>
                          <a:effectLst/>
                          <a:latin typeface="Arial" panose="020B0604020202020204" pitchFamily="34" charset="0"/>
                          <a:ea typeface="+mn-ea"/>
                          <a:cs typeface="Arial" panose="020B0604020202020204" pitchFamily="34" charset="0"/>
                        </a:rPr>
                        <a:t>Compose and adapt music.</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Arial" panose="020B0604020202020204" pitchFamily="34" charset="0"/>
                        <a:buNone/>
                      </a:pPr>
                      <a:r>
                        <a:rPr lang="en-US" sz="1000" dirty="0">
                          <a:solidFill>
                            <a:schemeClr val="tx1"/>
                          </a:solidFill>
                          <a:latin typeface="Arial" panose="020B0604020202020204" pitchFamily="34" charset="0"/>
                          <a:cs typeface="Arial" panose="020B0604020202020204" pitchFamily="34" charset="0"/>
                        </a:rPr>
                        <a:t>I am learning to:</a:t>
                      </a: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Explore and experiment with techniques</a:t>
                      </a: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Combine different media and materials.</a:t>
                      </a: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Join materials in different ways.</a:t>
                      </a: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Talk about how different music makes me feel.</a:t>
                      </a:r>
                    </a:p>
                    <a:p>
                      <a:pPr marL="171450" indent="-171450" algn="l">
                        <a:buFont typeface="Arial" panose="020B0604020202020204" pitchFamily="34" charset="0"/>
                        <a:buChar char="•"/>
                      </a:pPr>
                      <a:endParaRPr lang="en-US" sz="1000" dirty="0">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Arial" panose="020B0604020202020204" pitchFamily="34" charset="0"/>
                        <a:buNone/>
                      </a:pPr>
                      <a:r>
                        <a:rPr lang="en-US" sz="1000" dirty="0">
                          <a:solidFill>
                            <a:schemeClr val="tx1"/>
                          </a:solidFill>
                          <a:latin typeface="Arial" panose="020B0604020202020204" pitchFamily="34" charset="0"/>
                          <a:cs typeface="Arial" panose="020B0604020202020204" pitchFamily="34" charset="0"/>
                        </a:rPr>
                        <a:t>I am learning to:</a:t>
                      </a:r>
                    </a:p>
                    <a:p>
                      <a:pPr marL="171450" indent="-171450" algn="l">
                        <a:buFont typeface="Arial" panose="020B0604020202020204" pitchFamily="34" charset="0"/>
                        <a:buChar char="•"/>
                      </a:pPr>
                      <a:r>
                        <a:rPr lang="en-US" sz="1000" b="0" i="0" kern="1200" dirty="0">
                          <a:solidFill>
                            <a:schemeClr val="tx1"/>
                          </a:solidFill>
                          <a:effectLst/>
                          <a:latin typeface="Arial" panose="020B0604020202020204" pitchFamily="34" charset="0"/>
                          <a:ea typeface="+mn-ea"/>
                          <a:cs typeface="Arial" panose="020B0604020202020204" pitchFamily="34" charset="0"/>
                        </a:rPr>
                        <a:t>Create 3D representations in different ways.</a:t>
                      </a:r>
                    </a:p>
                    <a:p>
                      <a:pPr marL="171450" indent="-171450" algn="l">
                        <a:buFont typeface="Arial" panose="020B0604020202020204" pitchFamily="34" charset="0"/>
                        <a:buChar char="•"/>
                      </a:pPr>
                      <a:r>
                        <a:rPr lang="en-US" sz="1000" b="0" i="0" kern="1200" dirty="0">
                          <a:solidFill>
                            <a:schemeClr val="tx1"/>
                          </a:solidFill>
                          <a:effectLst/>
                          <a:latin typeface="Arial" panose="020B0604020202020204" pitchFamily="34" charset="0"/>
                          <a:ea typeface="+mn-ea"/>
                          <a:cs typeface="Arial" panose="020B0604020202020204" pitchFamily="34" charset="0"/>
                        </a:rPr>
                        <a:t>Combine media in different ways.</a:t>
                      </a:r>
                    </a:p>
                    <a:p>
                      <a:pPr marL="171450" indent="-171450" algn="l">
                        <a:buFont typeface="Arial" panose="020B0604020202020204" pitchFamily="34" charset="0"/>
                        <a:buChar char="•"/>
                      </a:pPr>
                      <a:r>
                        <a:rPr lang="en-US" sz="1000" b="0" i="0" kern="1200" dirty="0">
                          <a:solidFill>
                            <a:schemeClr val="tx1"/>
                          </a:solidFill>
                          <a:effectLst/>
                          <a:latin typeface="Arial" panose="020B0604020202020204" pitchFamily="34" charset="0"/>
                          <a:ea typeface="+mn-ea"/>
                          <a:cs typeface="Arial" panose="020B0604020202020204" pitchFamily="34" charset="0"/>
                        </a:rPr>
                        <a:t>Adapt my plans.</a:t>
                      </a:r>
                    </a:p>
                    <a:p>
                      <a:pPr marL="171450" indent="-171450" algn="l">
                        <a:buFont typeface="Arial" panose="020B0604020202020204" pitchFamily="34" charset="0"/>
                        <a:buChar char="•"/>
                      </a:pPr>
                      <a:r>
                        <a:rPr lang="en-US" sz="1000" b="0" i="0" kern="1200" dirty="0">
                          <a:solidFill>
                            <a:schemeClr val="tx1"/>
                          </a:solidFill>
                          <a:effectLst/>
                          <a:latin typeface="Arial" panose="020B0604020202020204" pitchFamily="34" charset="0"/>
                          <a:ea typeface="+mn-ea"/>
                          <a:cs typeface="Arial" panose="020B0604020202020204" pitchFamily="34" charset="0"/>
                        </a:rPr>
                        <a:t>Express my opinions about different types of music.</a:t>
                      </a:r>
                      <a:endParaRPr lang="en-US" sz="1000" b="0" i="0" kern="1200" dirty="0">
                        <a:solidFill>
                          <a:schemeClr val="dk1"/>
                        </a:solidFill>
                        <a:effectLst/>
                        <a:latin typeface="Arial" panose="020B0604020202020204" pitchFamily="34" charset="0"/>
                        <a:ea typeface="+mn-ea"/>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Arial" panose="020B0604020202020204" pitchFamily="34" charset="0"/>
                        <a:buNone/>
                      </a:pPr>
                      <a:r>
                        <a:rPr lang="en-US" sz="1000" dirty="0">
                          <a:solidFill>
                            <a:schemeClr val="tx1"/>
                          </a:solidFill>
                          <a:latin typeface="Arial" panose="020B0604020202020204" pitchFamily="34" charset="0"/>
                          <a:cs typeface="Arial" panose="020B0604020202020204" pitchFamily="34" charset="0"/>
                        </a:rPr>
                        <a:t>I am learning to:</a:t>
                      </a:r>
                    </a:p>
                    <a:p>
                      <a:pPr marL="171450" indent="-171450" algn="l">
                        <a:buFont typeface="Arial" panose="020B0604020202020204" pitchFamily="34" charset="0"/>
                        <a:buChar char="•"/>
                      </a:pPr>
                      <a:r>
                        <a:rPr lang="en-US" sz="1000" b="0" i="0" kern="1200" dirty="0">
                          <a:solidFill>
                            <a:schemeClr val="tx1"/>
                          </a:solidFill>
                          <a:effectLst/>
                          <a:latin typeface="Arial" panose="020B0604020202020204" pitchFamily="34" charset="0"/>
                          <a:ea typeface="+mn-ea"/>
                          <a:cs typeface="Arial" panose="020B0604020202020204" pitchFamily="34" charset="0"/>
                        </a:rPr>
                        <a:t>Extend role play using props and materials.</a:t>
                      </a:r>
                    </a:p>
                    <a:p>
                      <a:pPr marL="171450" indent="-171450" algn="l">
                        <a:buFont typeface="Arial" panose="020B0604020202020204" pitchFamily="34" charset="0"/>
                        <a:buChar char="•"/>
                      </a:pPr>
                      <a:r>
                        <a:rPr lang="en-US" sz="1000" b="0" i="0" kern="1200" dirty="0">
                          <a:solidFill>
                            <a:schemeClr val="tx1"/>
                          </a:solidFill>
                          <a:effectLst/>
                          <a:latin typeface="Arial" panose="020B0604020202020204" pitchFamily="34" charset="0"/>
                          <a:ea typeface="+mn-ea"/>
                          <a:cs typeface="Arial" panose="020B0604020202020204" pitchFamily="34" charset="0"/>
                        </a:rPr>
                        <a:t>Describe and explain the processes I have used.</a:t>
                      </a:r>
                    </a:p>
                    <a:p>
                      <a:pPr marL="171450" indent="-171450" algn="l">
                        <a:buFont typeface="Arial" panose="020B0604020202020204" pitchFamily="34" charset="0"/>
                        <a:buChar char="•"/>
                      </a:pPr>
                      <a:r>
                        <a:rPr lang="en-US" sz="1000" b="0" i="0" kern="1200" dirty="0">
                          <a:solidFill>
                            <a:schemeClr val="tx1"/>
                          </a:solidFill>
                          <a:effectLst/>
                          <a:latin typeface="Arial" panose="020B0604020202020204" pitchFamily="34" charset="0"/>
                          <a:ea typeface="+mn-ea"/>
                          <a:cs typeface="Arial" panose="020B0604020202020204" pitchFamily="34" charset="0"/>
                        </a:rPr>
                        <a:t>Perform individually and in a group.</a:t>
                      </a:r>
                      <a:endParaRPr lang="en-US" sz="1000" b="0" i="0" kern="1200" dirty="0">
                        <a:solidFill>
                          <a:schemeClr val="dk1"/>
                        </a:solidFill>
                        <a:effectLst/>
                        <a:latin typeface="+mj-lt"/>
                        <a:ea typeface="+mn-ea"/>
                        <a:cs typeface="+mn-cs"/>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3662612"/>
                  </a:ext>
                </a:extLst>
              </a:tr>
              <a:tr h="333589">
                <a:tc>
                  <a:txBody>
                    <a:bodyPr/>
                    <a:lstStyle/>
                    <a:p>
                      <a:pPr algn="ctr"/>
                      <a:r>
                        <a:rPr lang="en-US" sz="1050" b="1" dirty="0">
                          <a:latin typeface="Arial" panose="020B0604020202020204" pitchFamily="34" charset="0"/>
                          <a:cs typeface="Arial" panose="020B0604020202020204" pitchFamily="34" charset="0"/>
                        </a:rPr>
                        <a:t>Artist</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indent="0" algn="ctr">
                        <a:buFont typeface="Arial" panose="020B0604020202020204" pitchFamily="34" charset="0"/>
                        <a:buNone/>
                      </a:pPr>
                      <a:r>
                        <a:rPr lang="en-US" sz="1050" dirty="0">
                          <a:solidFill>
                            <a:schemeClr val="tx1"/>
                          </a:solidFill>
                          <a:latin typeface="Arial" panose="020B0604020202020204" pitchFamily="34" charset="0"/>
                          <a:cs typeface="Arial" panose="020B0604020202020204" pitchFamily="34" charset="0"/>
                        </a:rPr>
                        <a:t>Richard Shilling  - Nature</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171450" indent="-171450" algn="l">
                        <a:buFont typeface="Arial" panose="020B0604020202020204" pitchFamily="34" charset="0"/>
                        <a:buChar char="•"/>
                      </a:pPr>
                      <a:endParaRPr lang="en-US" sz="1000" dirty="0">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0" i="0" kern="1200" dirty="0">
                          <a:solidFill>
                            <a:schemeClr val="dk1"/>
                          </a:solidFill>
                          <a:effectLst/>
                          <a:latin typeface="Arial" panose="020B0604020202020204" pitchFamily="34" charset="0"/>
                          <a:ea typeface="+mn-ea"/>
                          <a:cs typeface="Arial" panose="020B0604020202020204" pitchFamily="34" charset="0"/>
                        </a:rPr>
                        <a:t>Barbara Hepworth – Sculpture</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171450" indent="-171450" algn="l">
                        <a:buFont typeface="Arial" panose="020B0604020202020204" pitchFamily="34" charset="0"/>
                        <a:buChar char="•"/>
                      </a:pPr>
                      <a:endParaRPr lang="en-US" sz="1000" dirty="0">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indent="0" algn="ctr">
                        <a:buFont typeface="Arial" panose="020B0604020202020204" pitchFamily="34" charset="0"/>
                        <a:buNone/>
                      </a:pPr>
                      <a:r>
                        <a:rPr lang="en-US" sz="1000" b="0" i="0" kern="1200" dirty="0">
                          <a:solidFill>
                            <a:schemeClr val="dk1"/>
                          </a:solidFill>
                          <a:effectLst/>
                          <a:latin typeface="Arial" panose="020B0604020202020204" pitchFamily="34" charset="0"/>
                          <a:ea typeface="+mn-ea"/>
                          <a:cs typeface="Arial" panose="020B0604020202020204" pitchFamily="34" charset="0"/>
                        </a:rPr>
                        <a:t>Peter Blake – Dazzle Ships</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171450" indent="-171450" algn="l">
                        <a:buFont typeface="Arial" panose="020B0604020202020204" pitchFamily="34" charset="0"/>
                        <a:buChar char="•"/>
                      </a:pPr>
                      <a:endParaRPr lang="en-US" sz="1000" b="0" i="0" kern="1200" dirty="0">
                        <a:solidFill>
                          <a:schemeClr val="dk1"/>
                        </a:solidFill>
                        <a:effectLst/>
                        <a:latin typeface="+mj-lt"/>
                        <a:ea typeface="+mn-ea"/>
                        <a:cs typeface="+mn-cs"/>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856778"/>
                  </a:ext>
                </a:extLst>
              </a:tr>
              <a:tr h="1198732">
                <a:tc>
                  <a:txBody>
                    <a:bodyPr/>
                    <a:lstStyle/>
                    <a:p>
                      <a:pPr algn="ctr"/>
                      <a:r>
                        <a:rPr lang="en-US" sz="900" b="0" dirty="0">
                          <a:latin typeface="Arial" panose="020B0604020202020204" pitchFamily="34" charset="0"/>
                          <a:cs typeface="Arial" panose="020B0604020202020204" pitchFamily="34" charset="0"/>
                        </a:rPr>
                        <a:t>Statutory Framework for Expressive Arts and Design</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6">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950" dirty="0">
                          <a:latin typeface="Arial" panose="020B0604020202020204" pitchFamily="34" charset="0"/>
                          <a:cs typeface="Arial" panose="020B0604020202020204" pitchFamily="34" charset="0"/>
                        </a:rPr>
                        <a:t>The development of children’s artistic and cultural awareness supports their imagination and creativity. It is important that children have regular opportunities to engage with the arts, enabling them to explore and play with a wide range of media and materials. The quality and variety of what children see, hear and participate in is crucial for developing their understanding, self-expression, vocabulary and ability to communicate through the arts. The frequency, repetition and depth of their experiences are fundamental to their progress in interpreting and appreciating what they hear, respond to and observe.</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950" dirty="0">
                          <a:latin typeface="Arial" panose="020B0604020202020204" pitchFamily="34" charset="0"/>
                          <a:cs typeface="Arial" panose="020B0604020202020204" pitchFamily="34" charset="0"/>
                        </a:rPr>
                        <a:t>Give children an insight into new musical worlds. Invite musicians in to play music to children and talk about it. Encourage children to listen attentively to music. Discuss changes and patterns as a piece of music develops. </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i="0" kern="1200" dirty="0">
                        <a:solidFill>
                          <a:schemeClr val="dk1"/>
                        </a:solidFill>
                        <a:effectLst/>
                        <a:latin typeface="Arial" panose="020B0604020202020204" pitchFamily="34" charset="0"/>
                        <a:ea typeface="+mn-ea"/>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kern="1200" dirty="0">
                        <a:solidFill>
                          <a:schemeClr val="tx1"/>
                        </a:solidFill>
                        <a:latin typeface="Arial" panose="020B0604020202020204" pitchFamily="34" charset="0"/>
                        <a:ea typeface="+mn-ea"/>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i="0" kern="1200" dirty="0">
                        <a:solidFill>
                          <a:schemeClr val="dk1"/>
                        </a:solidFill>
                        <a:effectLst/>
                        <a:latin typeface="Arial" panose="020B0604020202020204" pitchFamily="34" charset="0"/>
                        <a:ea typeface="+mn-ea"/>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i="0" kern="1200" dirty="0">
                        <a:solidFill>
                          <a:schemeClr val="dk1"/>
                        </a:solidFill>
                        <a:effectLst/>
                        <a:latin typeface="+mj-lt"/>
                        <a:ea typeface="+mn-ea"/>
                        <a:cs typeface="+mn-cs"/>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3102111"/>
                  </a:ext>
                </a:extLst>
              </a:tr>
            </a:tbl>
          </a:graphicData>
        </a:graphic>
      </p:graphicFrame>
      <p:sp>
        <p:nvSpPr>
          <p:cNvPr id="2" name="Rectangle 1">
            <a:extLst>
              <a:ext uri="{FF2B5EF4-FFF2-40B4-BE49-F238E27FC236}">
                <a16:creationId xmlns:a16="http://schemas.microsoft.com/office/drawing/2014/main" id="{9BBE880A-4D6A-47F8-B767-CAF7DCD69059}"/>
              </a:ext>
            </a:extLst>
          </p:cNvPr>
          <p:cNvSpPr/>
          <p:nvPr/>
        </p:nvSpPr>
        <p:spPr>
          <a:xfrm>
            <a:off x="3310794" y="137134"/>
            <a:ext cx="5732147" cy="707886"/>
          </a:xfrm>
          <a:prstGeom prst="rect">
            <a:avLst/>
          </a:prstGeom>
          <a:noFill/>
        </p:spPr>
        <p:txBody>
          <a:bodyPr wrap="none" lIns="91440" tIns="45720" rIns="91440" bIns="45720">
            <a:spAutoFit/>
          </a:bodyPr>
          <a:lstStyle/>
          <a:p>
            <a:pPr algn="ctr"/>
            <a:r>
              <a:rPr lang="en-US" sz="4000" dirty="0">
                <a:ln w="0"/>
                <a:effectLst>
                  <a:outerShdw blurRad="38100" dist="19050" dir="2700000" algn="tl" rotWithShape="0">
                    <a:schemeClr val="dk1">
                      <a:alpha val="40000"/>
                    </a:schemeClr>
                  </a:outerShdw>
                </a:effectLst>
              </a:rPr>
              <a:t>Expressive Arts and Design</a:t>
            </a:r>
            <a:endParaRPr lang="en-US" sz="4000" b="0" cap="none" spc="0" dirty="0">
              <a:ln w="0"/>
              <a:solidFill>
                <a:schemeClr val="tx1"/>
              </a:solidFill>
              <a:effectLst>
                <a:outerShdw blurRad="38100" dist="19050" dir="2700000" algn="tl" rotWithShape="0">
                  <a:schemeClr val="dk1">
                    <a:alpha val="40000"/>
                  </a:schemeClr>
                </a:outerShdw>
              </a:effectLst>
            </a:endParaRPr>
          </a:p>
        </p:txBody>
      </p:sp>
      <p:pic>
        <p:nvPicPr>
          <p:cNvPr id="14" name="Picture 4">
            <a:extLst>
              <a:ext uri="{FF2B5EF4-FFF2-40B4-BE49-F238E27FC236}">
                <a16:creationId xmlns:a16="http://schemas.microsoft.com/office/drawing/2014/main" id="{A8DC5F2E-F400-4229-9BE1-084AF21C87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878" y="6115501"/>
            <a:ext cx="1582464" cy="28648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107425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Isosceles Triangle 22">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53FE212D-BFC9-4D6B-BB25-2170A4F1783E}"/>
              </a:ext>
            </a:extLst>
          </p:cNvPr>
          <p:cNvSpPr txBox="1">
            <a:spLocks/>
          </p:cNvSpPr>
          <p:nvPr/>
        </p:nvSpPr>
        <p:spPr>
          <a:xfrm>
            <a:off x="463767" y="-383614"/>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3600" dirty="0">
              <a:latin typeface="Arial" panose="020B0604020202020204" pitchFamily="34" charset="0"/>
              <a:cs typeface="Arial" panose="020B0604020202020204" pitchFamily="34" charset="0"/>
            </a:endParaRPr>
          </a:p>
        </p:txBody>
      </p:sp>
      <p:pic>
        <p:nvPicPr>
          <p:cNvPr id="5" name="Picture 1">
            <a:extLst>
              <a:ext uri="{FF2B5EF4-FFF2-40B4-BE49-F238E27FC236}">
                <a16:creationId xmlns:a16="http://schemas.microsoft.com/office/drawing/2014/main" id="{38D29AA9-D707-4E56-A908-EF1928CE19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9939" y="103749"/>
            <a:ext cx="1000126" cy="838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9BBE880A-4D6A-47F8-B767-CAF7DCD69059}"/>
              </a:ext>
            </a:extLst>
          </p:cNvPr>
          <p:cNvSpPr/>
          <p:nvPr/>
        </p:nvSpPr>
        <p:spPr>
          <a:xfrm>
            <a:off x="3985659" y="137134"/>
            <a:ext cx="4382417" cy="1015663"/>
          </a:xfrm>
          <a:prstGeom prst="rect">
            <a:avLst/>
          </a:prstGeom>
          <a:noFill/>
        </p:spPr>
        <p:txBody>
          <a:bodyPr wrap="non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rPr>
              <a:t>Early Learning </a:t>
            </a:r>
            <a:r>
              <a:rPr lang="en-US" sz="4000" dirty="0">
                <a:ln w="0"/>
                <a:effectLst>
                  <a:outerShdw blurRad="38100" dist="19050" dir="2700000" algn="tl" rotWithShape="0">
                    <a:schemeClr val="dk1">
                      <a:alpha val="40000"/>
                    </a:schemeClr>
                  </a:outerShdw>
                </a:effectLst>
              </a:rPr>
              <a:t>Goals</a:t>
            </a:r>
          </a:p>
          <a:p>
            <a:pPr algn="ctr"/>
            <a:r>
              <a:rPr lang="en-US" sz="2000" dirty="0">
                <a:ln w="0"/>
                <a:effectLst>
                  <a:outerShdw blurRad="38100" dist="19050" dir="2700000" algn="tl" rotWithShape="0">
                    <a:schemeClr val="dk1">
                      <a:alpha val="40000"/>
                    </a:schemeClr>
                  </a:outerShdw>
                </a:effectLst>
              </a:rPr>
              <a:t>End of Reception Assessment</a:t>
            </a:r>
            <a:endParaRPr lang="en-US" sz="2000" b="0" cap="none" spc="0" dirty="0">
              <a:ln w="0"/>
              <a:solidFill>
                <a:schemeClr val="tx1"/>
              </a:solidFill>
              <a:effectLst>
                <a:outerShdw blurRad="38100" dist="19050" dir="2700000" algn="tl" rotWithShape="0">
                  <a:schemeClr val="dk1">
                    <a:alpha val="40000"/>
                  </a:schemeClr>
                </a:outerShdw>
              </a:effectLst>
            </a:endParaRPr>
          </a:p>
        </p:txBody>
      </p:sp>
      <p:graphicFrame>
        <p:nvGraphicFramePr>
          <p:cNvPr id="6" name="Table 5">
            <a:extLst>
              <a:ext uri="{FF2B5EF4-FFF2-40B4-BE49-F238E27FC236}">
                <a16:creationId xmlns:a16="http://schemas.microsoft.com/office/drawing/2014/main" id="{934C113A-B200-4193-AFB8-BFF96CA4709A}"/>
              </a:ext>
            </a:extLst>
          </p:cNvPr>
          <p:cNvGraphicFramePr>
            <a:graphicFrameLocks noGrp="1"/>
          </p:cNvGraphicFramePr>
          <p:nvPr>
            <p:extLst>
              <p:ext uri="{D42A27DB-BD31-4B8C-83A1-F6EECF244321}">
                <p14:modId xmlns:p14="http://schemas.microsoft.com/office/powerpoint/2010/main" val="366572539"/>
              </p:ext>
            </p:extLst>
          </p:nvPr>
        </p:nvGraphicFramePr>
        <p:xfrm>
          <a:off x="463767" y="1121481"/>
          <a:ext cx="11459364" cy="5692140"/>
        </p:xfrm>
        <a:graphic>
          <a:graphicData uri="http://schemas.openxmlformats.org/drawingml/2006/table">
            <a:tbl>
              <a:tblPr firstRow="1" bandRow="1">
                <a:tableStyleId>{5C22544A-7EE6-4342-B048-85BDC9FD1C3A}</a:tableStyleId>
              </a:tblPr>
              <a:tblGrid>
                <a:gridCol w="1682603">
                  <a:extLst>
                    <a:ext uri="{9D8B030D-6E8A-4147-A177-3AD203B41FA5}">
                      <a16:colId xmlns:a16="http://schemas.microsoft.com/office/drawing/2014/main" val="1062920142"/>
                    </a:ext>
                  </a:extLst>
                </a:gridCol>
                <a:gridCol w="1591501">
                  <a:extLst>
                    <a:ext uri="{9D8B030D-6E8A-4147-A177-3AD203B41FA5}">
                      <a16:colId xmlns:a16="http://schemas.microsoft.com/office/drawing/2014/main" val="2032328760"/>
                    </a:ext>
                  </a:extLst>
                </a:gridCol>
                <a:gridCol w="1206786">
                  <a:extLst>
                    <a:ext uri="{9D8B030D-6E8A-4147-A177-3AD203B41FA5}">
                      <a16:colId xmlns:a16="http://schemas.microsoft.com/office/drawing/2014/main" val="1665650188"/>
                    </a:ext>
                  </a:extLst>
                </a:gridCol>
                <a:gridCol w="2068497">
                  <a:extLst>
                    <a:ext uri="{9D8B030D-6E8A-4147-A177-3AD203B41FA5}">
                      <a16:colId xmlns:a16="http://schemas.microsoft.com/office/drawing/2014/main" val="1145692379"/>
                    </a:ext>
                  </a:extLst>
                </a:gridCol>
                <a:gridCol w="1384916">
                  <a:extLst>
                    <a:ext uri="{9D8B030D-6E8A-4147-A177-3AD203B41FA5}">
                      <a16:colId xmlns:a16="http://schemas.microsoft.com/office/drawing/2014/main" val="1010153509"/>
                    </a:ext>
                  </a:extLst>
                </a:gridCol>
                <a:gridCol w="2148396">
                  <a:extLst>
                    <a:ext uri="{9D8B030D-6E8A-4147-A177-3AD203B41FA5}">
                      <a16:colId xmlns:a16="http://schemas.microsoft.com/office/drawing/2014/main" val="3337790679"/>
                    </a:ext>
                  </a:extLst>
                </a:gridCol>
                <a:gridCol w="1376665">
                  <a:extLst>
                    <a:ext uri="{9D8B030D-6E8A-4147-A177-3AD203B41FA5}">
                      <a16:colId xmlns:a16="http://schemas.microsoft.com/office/drawing/2014/main" val="3689417559"/>
                    </a:ext>
                  </a:extLst>
                </a:gridCol>
              </a:tblGrid>
              <a:tr h="288791">
                <a:tc>
                  <a:txBody>
                    <a:bodyPr/>
                    <a:lstStyle/>
                    <a:p>
                      <a:pPr algn="ctr"/>
                      <a:r>
                        <a:rPr lang="en-US" sz="1050" b="1" dirty="0">
                          <a:solidFill>
                            <a:schemeClr val="tx1"/>
                          </a:solidFill>
                          <a:latin typeface="Arial" panose="020B0604020202020204" pitchFamily="34" charset="0"/>
                          <a:cs typeface="Arial" panose="020B0604020202020204" pitchFamily="34" charset="0"/>
                        </a:rPr>
                        <a:t>Communication and Language </a:t>
                      </a:r>
                      <a:endParaRPr lang="en-GB" sz="105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a:r>
                        <a:rPr lang="en-US" sz="1050" b="1" dirty="0">
                          <a:solidFill>
                            <a:schemeClr val="tx1"/>
                          </a:solidFill>
                          <a:latin typeface="Arial" panose="020B0604020202020204" pitchFamily="34" charset="0"/>
                          <a:cs typeface="Arial" panose="020B0604020202020204" pitchFamily="34" charset="0"/>
                        </a:rPr>
                        <a:t>Personal, Social and Emotional Development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dirty="0">
                          <a:solidFill>
                            <a:schemeClr val="tx1"/>
                          </a:solidFill>
                          <a:latin typeface="Arial" panose="020B0604020202020204" pitchFamily="34" charset="0"/>
                          <a:cs typeface="Arial" panose="020B0604020202020204" pitchFamily="34" charset="0"/>
                        </a:rPr>
                        <a:t>Physical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dirty="0">
                          <a:solidFill>
                            <a:schemeClr val="tx1"/>
                          </a:solidFill>
                          <a:latin typeface="Arial" panose="020B0604020202020204" pitchFamily="34" charset="0"/>
                          <a:cs typeface="Arial" panose="020B0604020202020204" pitchFamily="34" charset="0"/>
                        </a:rPr>
                        <a:t>Development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a:r>
                        <a:rPr lang="en-US" sz="1050" b="1" dirty="0">
                          <a:solidFill>
                            <a:schemeClr val="tx1"/>
                          </a:solidFill>
                          <a:latin typeface="Arial" panose="020B0604020202020204" pitchFamily="34" charset="0"/>
                          <a:cs typeface="Arial" panose="020B0604020202020204" pitchFamily="34" charset="0"/>
                        </a:rPr>
                        <a:t>Literacy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dirty="0">
                          <a:solidFill>
                            <a:schemeClr val="tx1"/>
                          </a:solidFill>
                          <a:latin typeface="Arial" panose="020B0604020202020204" pitchFamily="34" charset="0"/>
                          <a:cs typeface="Arial" panose="020B0604020202020204" pitchFamily="34" charset="0"/>
                        </a:rPr>
                        <a:t>Mathematics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a:r>
                        <a:rPr lang="en-US" sz="1050" b="1" dirty="0">
                          <a:solidFill>
                            <a:schemeClr val="tx1"/>
                          </a:solidFill>
                          <a:latin typeface="Arial" panose="020B0604020202020204" pitchFamily="34" charset="0"/>
                          <a:cs typeface="Arial" panose="020B0604020202020204" pitchFamily="34" charset="0"/>
                        </a:rPr>
                        <a:t>Understanding the World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dirty="0">
                          <a:solidFill>
                            <a:schemeClr val="tx1"/>
                          </a:solidFill>
                          <a:latin typeface="Arial" panose="020B0604020202020204" pitchFamily="34" charset="0"/>
                          <a:cs typeface="Arial" panose="020B0604020202020204" pitchFamily="34" charset="0"/>
                        </a:rPr>
                        <a:t>Expressive Arts and Design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extLst>
                  <a:ext uri="{0D108BD9-81ED-4DB2-BD59-A6C34878D82A}">
                    <a16:rowId xmlns:a16="http://schemas.microsoft.com/office/drawing/2014/main" val="2114026066"/>
                  </a:ext>
                </a:extLst>
              </a:tr>
              <a:tr h="0">
                <a:tc>
                  <a:txBody>
                    <a:bodyPr/>
                    <a:lstStyle/>
                    <a:p>
                      <a:pPr algn="ctr"/>
                      <a:r>
                        <a:rPr lang="en-US" sz="700" b="1" dirty="0">
                          <a:solidFill>
                            <a:schemeClr val="tx1"/>
                          </a:solidFill>
                          <a:latin typeface="Arial" panose="020B0604020202020204" pitchFamily="34" charset="0"/>
                          <a:cs typeface="Arial" panose="020B0604020202020204" pitchFamily="34" charset="0"/>
                        </a:rPr>
                        <a:t>ELG: Listening, Attention and Understanding</a:t>
                      </a:r>
                    </a:p>
                    <a:p>
                      <a:pPr algn="ctr"/>
                      <a:endParaRPr lang="en-US" sz="700" dirty="0">
                        <a:solidFill>
                          <a:schemeClr val="tx1"/>
                        </a:solidFill>
                        <a:latin typeface="Arial" panose="020B0604020202020204" pitchFamily="34" charset="0"/>
                        <a:cs typeface="Arial" panose="020B0604020202020204" pitchFamily="34" charset="0"/>
                      </a:endParaRPr>
                    </a:p>
                    <a:p>
                      <a:pPr algn="ctr"/>
                      <a:r>
                        <a:rPr lang="en-US" sz="700" dirty="0">
                          <a:solidFill>
                            <a:schemeClr val="tx1"/>
                          </a:solidFill>
                          <a:latin typeface="Arial" panose="020B0604020202020204" pitchFamily="34" charset="0"/>
                          <a:cs typeface="Arial" panose="020B0604020202020204" pitchFamily="34" charset="0"/>
                        </a:rPr>
                        <a:t> Listen attentively and respond to what they hear with relevant questions, comments and actions when being read to and during whole class discussions and small group interactions</a:t>
                      </a:r>
                    </a:p>
                    <a:p>
                      <a:pPr algn="ctr"/>
                      <a:endParaRPr lang="en-US" sz="700" dirty="0">
                        <a:solidFill>
                          <a:schemeClr val="tx1"/>
                        </a:solidFill>
                        <a:latin typeface="Arial" panose="020B0604020202020204" pitchFamily="34" charset="0"/>
                        <a:cs typeface="Arial" panose="020B0604020202020204" pitchFamily="34" charset="0"/>
                      </a:endParaRPr>
                    </a:p>
                    <a:p>
                      <a:pPr algn="ctr"/>
                      <a:r>
                        <a:rPr lang="en-US" sz="700" dirty="0">
                          <a:solidFill>
                            <a:schemeClr val="tx1"/>
                          </a:solidFill>
                          <a:latin typeface="Arial" panose="020B0604020202020204" pitchFamily="34" charset="0"/>
                          <a:cs typeface="Arial" panose="020B0604020202020204" pitchFamily="34" charset="0"/>
                        </a:rPr>
                        <a:t> Make comments about what they have heard and ask questions to clarify their understanding</a:t>
                      </a:r>
                    </a:p>
                    <a:p>
                      <a:pPr algn="ctr"/>
                      <a:endParaRPr lang="en-US" sz="700" dirty="0">
                        <a:solidFill>
                          <a:schemeClr val="tx1"/>
                        </a:solidFill>
                        <a:latin typeface="Arial" panose="020B0604020202020204" pitchFamily="34" charset="0"/>
                        <a:cs typeface="Arial" panose="020B0604020202020204" pitchFamily="34" charset="0"/>
                      </a:endParaRPr>
                    </a:p>
                    <a:p>
                      <a:pPr algn="ctr"/>
                      <a:r>
                        <a:rPr lang="en-US" sz="700" dirty="0">
                          <a:solidFill>
                            <a:schemeClr val="tx1"/>
                          </a:solidFill>
                          <a:latin typeface="Arial" panose="020B0604020202020204" pitchFamily="34" charset="0"/>
                          <a:cs typeface="Arial" panose="020B0604020202020204" pitchFamily="34" charset="0"/>
                        </a:rPr>
                        <a:t> Hold conversation when engaged in back-and-forth exchanges with their teacher and peers</a:t>
                      </a:r>
                    </a:p>
                    <a:p>
                      <a:pPr algn="ctr"/>
                      <a:endParaRPr lang="en-US" sz="700" b="0" dirty="0">
                        <a:solidFill>
                          <a:schemeClr val="tx1"/>
                        </a:solidFill>
                        <a:latin typeface="Arial" panose="020B0604020202020204" pitchFamily="34" charset="0"/>
                        <a:cs typeface="Arial" panose="020B0604020202020204" pitchFamily="34" charset="0"/>
                      </a:endParaRPr>
                    </a:p>
                    <a:p>
                      <a:pPr algn="ctr"/>
                      <a:r>
                        <a:rPr lang="en-US" sz="700" b="1" dirty="0">
                          <a:solidFill>
                            <a:schemeClr val="tx1"/>
                          </a:solidFill>
                          <a:latin typeface="Arial" panose="020B0604020202020204" pitchFamily="34" charset="0"/>
                          <a:cs typeface="Arial" panose="020B0604020202020204" pitchFamily="34" charset="0"/>
                        </a:rPr>
                        <a:t>ELG: Speaking</a:t>
                      </a:r>
                    </a:p>
                    <a:p>
                      <a:pPr algn="ctr"/>
                      <a:endParaRPr lang="en-US" sz="700" dirty="0">
                        <a:solidFill>
                          <a:schemeClr val="tx1"/>
                        </a:solidFill>
                        <a:latin typeface="Arial" panose="020B0604020202020204" pitchFamily="34" charset="0"/>
                        <a:cs typeface="Arial" panose="020B0604020202020204" pitchFamily="34" charset="0"/>
                      </a:endParaRPr>
                    </a:p>
                    <a:p>
                      <a:pPr algn="ctr"/>
                      <a:r>
                        <a:rPr lang="en-US" sz="700" dirty="0">
                          <a:solidFill>
                            <a:schemeClr val="tx1"/>
                          </a:solidFill>
                          <a:latin typeface="Arial" panose="020B0604020202020204" pitchFamily="34" charset="0"/>
                          <a:cs typeface="Arial" panose="020B0604020202020204" pitchFamily="34" charset="0"/>
                        </a:rPr>
                        <a:t>Participate in small group, class and one-to-one discussions, offering their own ideas, using recently introduced vocabulary. </a:t>
                      </a:r>
                    </a:p>
                    <a:p>
                      <a:pPr algn="ctr"/>
                      <a:endParaRPr lang="en-US" sz="700" dirty="0">
                        <a:solidFill>
                          <a:schemeClr val="tx1"/>
                        </a:solidFill>
                        <a:latin typeface="Arial" panose="020B0604020202020204" pitchFamily="34" charset="0"/>
                        <a:cs typeface="Arial" panose="020B0604020202020204" pitchFamily="34" charset="0"/>
                      </a:endParaRPr>
                    </a:p>
                    <a:p>
                      <a:pPr algn="ctr"/>
                      <a:r>
                        <a:rPr lang="en-US" sz="700" dirty="0">
                          <a:solidFill>
                            <a:schemeClr val="tx1"/>
                          </a:solidFill>
                          <a:latin typeface="Arial" panose="020B0604020202020204" pitchFamily="34" charset="0"/>
                          <a:cs typeface="Arial" panose="020B0604020202020204" pitchFamily="34" charset="0"/>
                        </a:rPr>
                        <a:t>Offer explanations for why things might happen, making use of recently introduced vocabulary from stories, non-fiction, rhymes and poems when appropriate. </a:t>
                      </a:r>
                    </a:p>
                    <a:p>
                      <a:pPr algn="ctr"/>
                      <a:endParaRPr lang="en-US" sz="700" dirty="0">
                        <a:solidFill>
                          <a:schemeClr val="tx1"/>
                        </a:solidFill>
                        <a:latin typeface="Arial" panose="020B0604020202020204" pitchFamily="34" charset="0"/>
                        <a:cs typeface="Arial" panose="020B0604020202020204" pitchFamily="34" charset="0"/>
                      </a:endParaRPr>
                    </a:p>
                    <a:p>
                      <a:pPr algn="ctr"/>
                      <a:r>
                        <a:rPr lang="en-US" sz="700" dirty="0">
                          <a:solidFill>
                            <a:schemeClr val="tx1"/>
                          </a:solidFill>
                          <a:latin typeface="Arial" panose="020B0604020202020204" pitchFamily="34" charset="0"/>
                          <a:cs typeface="Arial" panose="020B0604020202020204" pitchFamily="34" charset="0"/>
                        </a:rPr>
                        <a:t> Express their ideas and feelings about their experiences using full sentences, including use of past, present and future tenses and making use of conjunctions, with modelling and support from their teacher. </a:t>
                      </a:r>
                      <a:endParaRPr lang="en-US" sz="7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700" b="1" dirty="0">
                          <a:solidFill>
                            <a:schemeClr val="tx1"/>
                          </a:solidFill>
                          <a:latin typeface="Arial" panose="020B0604020202020204" pitchFamily="34" charset="0"/>
                          <a:cs typeface="Arial" panose="020B0604020202020204" pitchFamily="34" charset="0"/>
                        </a:rPr>
                        <a:t>ELG: Self-Regulation </a:t>
                      </a:r>
                    </a:p>
                    <a:p>
                      <a:pPr algn="ctr"/>
                      <a:endParaRPr lang="en-US" sz="700" dirty="0">
                        <a:solidFill>
                          <a:schemeClr val="tx1"/>
                        </a:solidFill>
                        <a:latin typeface="Arial" panose="020B0604020202020204" pitchFamily="34" charset="0"/>
                        <a:cs typeface="Arial" panose="020B0604020202020204" pitchFamily="34" charset="0"/>
                      </a:endParaRPr>
                    </a:p>
                    <a:p>
                      <a:pPr algn="ctr"/>
                      <a:r>
                        <a:rPr lang="en-US" sz="700" dirty="0">
                          <a:solidFill>
                            <a:schemeClr val="tx1"/>
                          </a:solidFill>
                          <a:latin typeface="Arial" panose="020B0604020202020204" pitchFamily="34" charset="0"/>
                          <a:cs typeface="Arial" panose="020B0604020202020204" pitchFamily="34" charset="0"/>
                        </a:rPr>
                        <a:t>Show an understanding of their own feelings and those of others, and begin to regulate their behaviour accordingly. </a:t>
                      </a:r>
                    </a:p>
                    <a:p>
                      <a:pPr algn="ctr"/>
                      <a:endParaRPr lang="en-US" sz="700" dirty="0">
                        <a:solidFill>
                          <a:schemeClr val="tx1"/>
                        </a:solidFill>
                        <a:latin typeface="Arial" panose="020B0604020202020204" pitchFamily="34" charset="0"/>
                        <a:cs typeface="Arial" panose="020B0604020202020204" pitchFamily="34" charset="0"/>
                      </a:endParaRPr>
                    </a:p>
                    <a:p>
                      <a:pPr algn="ctr"/>
                      <a:r>
                        <a:rPr lang="en-US" sz="700" dirty="0">
                          <a:solidFill>
                            <a:schemeClr val="tx1"/>
                          </a:solidFill>
                          <a:latin typeface="Arial" panose="020B0604020202020204" pitchFamily="34" charset="0"/>
                          <a:cs typeface="Arial" panose="020B0604020202020204" pitchFamily="34" charset="0"/>
                        </a:rPr>
                        <a:t> Set and work towards simple goals, being able to wait for what they want and control their immediate impulses when appropriate. </a:t>
                      </a:r>
                    </a:p>
                    <a:p>
                      <a:pPr algn="ctr"/>
                      <a:endParaRPr lang="en-US" sz="700" dirty="0">
                        <a:solidFill>
                          <a:schemeClr val="tx1"/>
                        </a:solidFill>
                        <a:latin typeface="Arial" panose="020B0604020202020204" pitchFamily="34" charset="0"/>
                        <a:cs typeface="Arial" panose="020B0604020202020204" pitchFamily="34" charset="0"/>
                      </a:endParaRPr>
                    </a:p>
                    <a:p>
                      <a:pPr algn="ctr"/>
                      <a:r>
                        <a:rPr lang="en-US" sz="700" dirty="0">
                          <a:solidFill>
                            <a:schemeClr val="tx1"/>
                          </a:solidFill>
                          <a:latin typeface="Arial" panose="020B0604020202020204" pitchFamily="34" charset="0"/>
                          <a:cs typeface="Arial" panose="020B0604020202020204" pitchFamily="34" charset="0"/>
                        </a:rPr>
                        <a:t>Give focused attention to what the teacher says, responding appropriately even when engaged in activity, and show an ability to follow instructions involving several ideas or actions.</a:t>
                      </a:r>
                    </a:p>
                    <a:p>
                      <a:pPr algn="ctr"/>
                      <a:endParaRPr lang="en-US" sz="700" b="1" dirty="0">
                        <a:solidFill>
                          <a:schemeClr val="tx1"/>
                        </a:solidFill>
                        <a:latin typeface="Arial" panose="020B0604020202020204" pitchFamily="34" charset="0"/>
                        <a:cs typeface="Arial" panose="020B0604020202020204" pitchFamily="34" charset="0"/>
                      </a:endParaRPr>
                    </a:p>
                    <a:p>
                      <a:pPr algn="ctr"/>
                      <a:r>
                        <a:rPr lang="en-US" sz="700" b="1" dirty="0">
                          <a:solidFill>
                            <a:schemeClr val="tx1"/>
                          </a:solidFill>
                          <a:latin typeface="Arial" panose="020B0604020202020204" pitchFamily="34" charset="0"/>
                          <a:cs typeface="Arial" panose="020B0604020202020204" pitchFamily="34" charset="0"/>
                        </a:rPr>
                        <a:t> ELG: Managing Self </a:t>
                      </a:r>
                    </a:p>
                    <a:p>
                      <a:pPr algn="ctr"/>
                      <a:endParaRPr lang="en-US" sz="700" dirty="0">
                        <a:solidFill>
                          <a:schemeClr val="tx1"/>
                        </a:solidFill>
                        <a:latin typeface="Arial" panose="020B0604020202020204" pitchFamily="34" charset="0"/>
                        <a:cs typeface="Arial" panose="020B0604020202020204" pitchFamily="34" charset="0"/>
                      </a:endParaRPr>
                    </a:p>
                    <a:p>
                      <a:pPr algn="ctr"/>
                      <a:r>
                        <a:rPr lang="en-US" sz="700" dirty="0">
                          <a:solidFill>
                            <a:schemeClr val="tx1"/>
                          </a:solidFill>
                          <a:latin typeface="Arial" panose="020B0604020202020204" pitchFamily="34" charset="0"/>
                          <a:cs typeface="Arial" panose="020B0604020202020204" pitchFamily="34" charset="0"/>
                        </a:rPr>
                        <a:t>Be confident to try new activities and show independence, resilience and perseverance in the face of challenge. </a:t>
                      </a:r>
                    </a:p>
                    <a:p>
                      <a:pPr algn="ctr"/>
                      <a:endParaRPr lang="en-US" sz="700" dirty="0">
                        <a:solidFill>
                          <a:schemeClr val="tx1"/>
                        </a:solidFill>
                        <a:latin typeface="Arial" panose="020B0604020202020204" pitchFamily="34" charset="0"/>
                        <a:cs typeface="Arial" panose="020B0604020202020204" pitchFamily="34" charset="0"/>
                      </a:endParaRPr>
                    </a:p>
                    <a:p>
                      <a:pPr algn="ctr"/>
                      <a:r>
                        <a:rPr lang="en-US" sz="700" dirty="0">
                          <a:solidFill>
                            <a:schemeClr val="tx1"/>
                          </a:solidFill>
                          <a:latin typeface="Arial" panose="020B0604020202020204" pitchFamily="34" charset="0"/>
                          <a:cs typeface="Arial" panose="020B0604020202020204" pitchFamily="34" charset="0"/>
                        </a:rPr>
                        <a:t>Explain the reasons for rules, know right from wrong and try to behave accordingly. </a:t>
                      </a:r>
                    </a:p>
                    <a:p>
                      <a:pPr algn="ctr"/>
                      <a:endParaRPr lang="en-US" sz="700" dirty="0">
                        <a:solidFill>
                          <a:schemeClr val="tx1"/>
                        </a:solidFill>
                        <a:latin typeface="Arial" panose="020B0604020202020204" pitchFamily="34" charset="0"/>
                        <a:cs typeface="Arial" panose="020B0604020202020204" pitchFamily="34" charset="0"/>
                      </a:endParaRPr>
                    </a:p>
                    <a:p>
                      <a:pPr algn="ctr"/>
                      <a:r>
                        <a:rPr lang="en-US" sz="700" dirty="0">
                          <a:solidFill>
                            <a:schemeClr val="tx1"/>
                          </a:solidFill>
                          <a:latin typeface="Arial" panose="020B0604020202020204" pitchFamily="34" charset="0"/>
                          <a:cs typeface="Arial" panose="020B0604020202020204" pitchFamily="34" charset="0"/>
                        </a:rPr>
                        <a:t>Manage their own basic hygiene and personal needs, including dressing, going to the toilet and understanding the importance of healthy food choices. </a:t>
                      </a:r>
                    </a:p>
                    <a:p>
                      <a:pPr algn="ctr"/>
                      <a:endParaRPr lang="en-US" sz="700" dirty="0">
                        <a:solidFill>
                          <a:schemeClr val="tx1"/>
                        </a:solidFill>
                        <a:latin typeface="Arial" panose="020B0604020202020204" pitchFamily="34" charset="0"/>
                        <a:cs typeface="Arial" panose="020B0604020202020204" pitchFamily="34" charset="0"/>
                      </a:endParaRPr>
                    </a:p>
                    <a:p>
                      <a:pPr algn="ctr"/>
                      <a:endParaRPr lang="en-US" sz="700" dirty="0">
                        <a:solidFill>
                          <a:schemeClr val="tx1"/>
                        </a:solidFill>
                        <a:latin typeface="Arial" panose="020B0604020202020204" pitchFamily="34" charset="0"/>
                        <a:cs typeface="Arial" panose="020B0604020202020204" pitchFamily="34" charset="0"/>
                      </a:endParaRPr>
                    </a:p>
                    <a:p>
                      <a:pPr algn="ctr"/>
                      <a:r>
                        <a:rPr lang="en-US" sz="700" dirty="0">
                          <a:solidFill>
                            <a:schemeClr val="tx1"/>
                          </a:solidFill>
                          <a:latin typeface="Arial" panose="020B0604020202020204" pitchFamily="34" charset="0"/>
                          <a:cs typeface="Arial" panose="020B0604020202020204" pitchFamily="34" charset="0"/>
                        </a:rPr>
                        <a:t>ELG: Building Relationships </a:t>
                      </a:r>
                    </a:p>
                    <a:p>
                      <a:pPr algn="ctr"/>
                      <a:endParaRPr lang="en-US" sz="700" dirty="0">
                        <a:solidFill>
                          <a:schemeClr val="tx1"/>
                        </a:solidFill>
                        <a:latin typeface="Arial" panose="020B0604020202020204" pitchFamily="34" charset="0"/>
                        <a:cs typeface="Arial" panose="020B0604020202020204" pitchFamily="34" charset="0"/>
                      </a:endParaRPr>
                    </a:p>
                    <a:p>
                      <a:pPr algn="ctr"/>
                      <a:endParaRPr lang="en-US" sz="700" dirty="0">
                        <a:solidFill>
                          <a:schemeClr val="tx1"/>
                        </a:solidFill>
                        <a:latin typeface="Arial" panose="020B0604020202020204" pitchFamily="34" charset="0"/>
                        <a:cs typeface="Arial" panose="020B0604020202020204" pitchFamily="34" charset="0"/>
                      </a:endParaRPr>
                    </a:p>
                    <a:p>
                      <a:pPr algn="ctr"/>
                      <a:r>
                        <a:rPr lang="en-US" sz="700" dirty="0">
                          <a:solidFill>
                            <a:schemeClr val="tx1"/>
                          </a:solidFill>
                          <a:latin typeface="Arial" panose="020B0604020202020204" pitchFamily="34" charset="0"/>
                          <a:cs typeface="Arial" panose="020B0604020202020204" pitchFamily="34" charset="0"/>
                        </a:rPr>
                        <a:t>Work and play cooperatively and take turns with others.</a:t>
                      </a:r>
                    </a:p>
                    <a:p>
                      <a:pPr algn="ctr"/>
                      <a:endParaRPr lang="en-US" sz="700" dirty="0">
                        <a:solidFill>
                          <a:schemeClr val="tx1"/>
                        </a:solidFill>
                        <a:latin typeface="Arial" panose="020B0604020202020204" pitchFamily="34" charset="0"/>
                        <a:cs typeface="Arial" panose="020B0604020202020204" pitchFamily="34" charset="0"/>
                      </a:endParaRPr>
                    </a:p>
                    <a:p>
                      <a:pPr algn="ctr"/>
                      <a:r>
                        <a:rPr lang="en-US" sz="700" dirty="0">
                          <a:solidFill>
                            <a:schemeClr val="tx1"/>
                          </a:solidFill>
                          <a:latin typeface="Arial" panose="020B0604020202020204" pitchFamily="34" charset="0"/>
                          <a:cs typeface="Arial" panose="020B0604020202020204" pitchFamily="34" charset="0"/>
                        </a:rPr>
                        <a:t>Form positive attachments to adults and friendships with peers;. </a:t>
                      </a:r>
                    </a:p>
                    <a:p>
                      <a:pPr algn="ctr"/>
                      <a:endParaRPr lang="en-US" sz="700" dirty="0">
                        <a:solidFill>
                          <a:schemeClr val="tx1"/>
                        </a:solidFill>
                        <a:latin typeface="Arial" panose="020B0604020202020204" pitchFamily="34" charset="0"/>
                        <a:cs typeface="Arial" panose="020B0604020202020204" pitchFamily="34" charset="0"/>
                      </a:endParaRPr>
                    </a:p>
                    <a:p>
                      <a:pPr algn="ctr"/>
                      <a:r>
                        <a:rPr lang="en-US" sz="700" dirty="0">
                          <a:solidFill>
                            <a:schemeClr val="tx1"/>
                          </a:solidFill>
                          <a:latin typeface="Arial" panose="020B0604020202020204" pitchFamily="34" charset="0"/>
                          <a:cs typeface="Arial" panose="020B0604020202020204" pitchFamily="34" charset="0"/>
                        </a:rPr>
                        <a:t>Show sensitivity to their own and to others’ needs. </a:t>
                      </a:r>
                      <a:endParaRPr lang="en-GB" sz="700" dirty="0">
                        <a:solidFill>
                          <a:schemeClr val="tx1"/>
                        </a:solidFill>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b="1" dirty="0">
                          <a:solidFill>
                            <a:schemeClr val="tx1"/>
                          </a:solidFill>
                          <a:latin typeface="Arial" panose="020B0604020202020204" pitchFamily="34" charset="0"/>
                          <a:cs typeface="Arial" panose="020B0604020202020204" pitchFamily="34" charset="0"/>
                        </a:rPr>
                        <a:t>ELG: Gross Motor Skills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solidFill>
                            <a:schemeClr val="tx1"/>
                          </a:solidFill>
                          <a:latin typeface="Arial" panose="020B0604020202020204" pitchFamily="34" charset="0"/>
                          <a:cs typeface="Arial" panose="020B0604020202020204" pitchFamily="34" charset="0"/>
                        </a:rPr>
                        <a:t>Negotiate space and obstacles safely, with consideration for themselves and others.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solidFill>
                            <a:schemeClr val="tx1"/>
                          </a:solidFill>
                          <a:latin typeface="Arial" panose="020B0604020202020204" pitchFamily="34" charset="0"/>
                          <a:cs typeface="Arial" panose="020B0604020202020204" pitchFamily="34" charset="0"/>
                        </a:rPr>
                        <a:t> Demonstrate strength, balance and coordination when playing. </a:t>
                      </a:r>
                    </a:p>
                    <a:p>
                      <a:pPr marL="0" marR="0" lvl="0" indent="0" algn="ctr" defTabSz="914400" rtl="0" eaLnBrk="1" fontAlgn="auto" latinLnBrk="0" hangingPunct="1">
                        <a:lnSpc>
                          <a:spcPct val="107000"/>
                        </a:lnSpc>
                        <a:spcBef>
                          <a:spcPts val="0"/>
                        </a:spcBef>
                        <a:spcAft>
                          <a:spcPts val="800"/>
                        </a:spcAft>
                        <a:buClrTx/>
                        <a:buSzTx/>
                        <a:buFontTx/>
                        <a:buNone/>
                        <a:tabLst/>
                        <a:defRPr/>
                      </a:pPr>
                      <a:endParaRPr lang="en-US" sz="700" dirty="0">
                        <a:solidFill>
                          <a:schemeClr val="tx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solidFill>
                            <a:schemeClr val="tx1"/>
                          </a:solidFill>
                          <a:latin typeface="Arial" panose="020B0604020202020204" pitchFamily="34" charset="0"/>
                          <a:cs typeface="Arial" panose="020B0604020202020204" pitchFamily="34" charset="0"/>
                        </a:rPr>
                        <a:t>Move energetically, such as running, jumping, dancing, hopping, skipping and climbing.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b="1" dirty="0">
                          <a:solidFill>
                            <a:schemeClr val="tx1"/>
                          </a:solidFill>
                          <a:latin typeface="Arial" panose="020B0604020202020204" pitchFamily="34" charset="0"/>
                          <a:cs typeface="Arial" panose="020B0604020202020204" pitchFamily="34" charset="0"/>
                        </a:rPr>
                        <a:t>ELG: Fine Motor Skills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solidFill>
                            <a:schemeClr val="tx1"/>
                          </a:solidFill>
                          <a:latin typeface="Arial" panose="020B0604020202020204" pitchFamily="34" charset="0"/>
                          <a:cs typeface="Arial" panose="020B0604020202020204" pitchFamily="34" charset="0"/>
                        </a:rPr>
                        <a:t>Hold a pencil effectively in preparation for fluent writing – using the tripod grip in almost all cases.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solidFill>
                            <a:schemeClr val="tx1"/>
                          </a:solidFill>
                          <a:latin typeface="Arial" panose="020B0604020202020204" pitchFamily="34" charset="0"/>
                          <a:cs typeface="Arial" panose="020B0604020202020204" pitchFamily="34" charset="0"/>
                        </a:rPr>
                        <a:t>Use a range of small tools, including scissors, paint brushes and cutlery.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solidFill>
                            <a:schemeClr val="tx1"/>
                          </a:solidFill>
                          <a:latin typeface="Arial" panose="020B0604020202020204" pitchFamily="34" charset="0"/>
                          <a:cs typeface="Arial" panose="020B0604020202020204" pitchFamily="34" charset="0"/>
                        </a:rPr>
                        <a:t>Begin to show accuracy and care when drawing. </a:t>
                      </a:r>
                      <a:endParaRPr lang="en-GB" sz="700" dirty="0">
                        <a:solidFill>
                          <a:schemeClr val="tx1"/>
                        </a:solidFill>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b="1" dirty="0">
                          <a:solidFill>
                            <a:schemeClr val="tx1"/>
                          </a:solidFill>
                          <a:latin typeface="Arial" panose="020B0604020202020204" pitchFamily="34" charset="0"/>
                          <a:cs typeface="Arial" panose="020B0604020202020204" pitchFamily="34" charset="0"/>
                        </a:rPr>
                        <a:t>ELG: Comprehension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solidFill>
                            <a:schemeClr val="tx1"/>
                          </a:solidFill>
                          <a:latin typeface="Arial" panose="020B0604020202020204" pitchFamily="34" charset="0"/>
                          <a:cs typeface="Arial" panose="020B0604020202020204" pitchFamily="34" charset="0"/>
                        </a:rPr>
                        <a:t> Demonstrate understanding of what has been read to them by retelling stories and narratives using their own words and recently introduced vocabulary.</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solidFill>
                            <a:schemeClr val="tx1"/>
                          </a:solidFill>
                          <a:latin typeface="Arial" panose="020B0604020202020204" pitchFamily="34" charset="0"/>
                          <a:cs typeface="Arial" panose="020B0604020202020204" pitchFamily="34" charset="0"/>
                        </a:rPr>
                        <a:t> Anticipate – where appropriate – key events in stories.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solidFill>
                            <a:schemeClr val="tx1"/>
                          </a:solidFill>
                          <a:latin typeface="Arial" panose="020B0604020202020204" pitchFamily="34" charset="0"/>
                          <a:cs typeface="Arial" panose="020B0604020202020204" pitchFamily="34" charset="0"/>
                        </a:rPr>
                        <a:t>Use and understand recently introduced vocabulary during discussions about stories, non-fiction, rhymes and poems and during role-play.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b="1" dirty="0">
                          <a:solidFill>
                            <a:schemeClr val="tx1"/>
                          </a:solidFill>
                          <a:latin typeface="Arial" panose="020B0604020202020204" pitchFamily="34" charset="0"/>
                          <a:cs typeface="Arial" panose="020B0604020202020204" pitchFamily="34" charset="0"/>
                        </a:rPr>
                        <a:t>ELG: Word Reading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solidFill>
                            <a:schemeClr val="tx1"/>
                          </a:solidFill>
                          <a:latin typeface="Arial" panose="020B0604020202020204" pitchFamily="34" charset="0"/>
                          <a:cs typeface="Arial" panose="020B0604020202020204" pitchFamily="34" charset="0"/>
                        </a:rPr>
                        <a:t>Say a sound for each letter in the alphabet and at least 10 digraphs.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solidFill>
                            <a:schemeClr val="tx1"/>
                          </a:solidFill>
                          <a:latin typeface="Arial" panose="020B0604020202020204" pitchFamily="34" charset="0"/>
                          <a:cs typeface="Arial" panose="020B0604020202020204" pitchFamily="34" charset="0"/>
                        </a:rPr>
                        <a:t>Read words consistent with their phonic knowledge by sound-blending.</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solidFill>
                            <a:schemeClr val="tx1"/>
                          </a:solidFill>
                          <a:latin typeface="Arial" panose="020B0604020202020204" pitchFamily="34" charset="0"/>
                          <a:cs typeface="Arial" panose="020B0604020202020204" pitchFamily="34" charset="0"/>
                        </a:rPr>
                        <a:t>Read aloud simple sentences and books that are consistent with their phonic knowledge, including some common exception words.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b="1" dirty="0">
                          <a:solidFill>
                            <a:schemeClr val="tx1"/>
                          </a:solidFill>
                          <a:latin typeface="Arial" panose="020B0604020202020204" pitchFamily="34" charset="0"/>
                          <a:cs typeface="Arial" panose="020B0604020202020204" pitchFamily="34" charset="0"/>
                        </a:rPr>
                        <a:t> ELG: Writing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solidFill>
                            <a:schemeClr val="tx1"/>
                          </a:solidFill>
                          <a:latin typeface="Arial" panose="020B0604020202020204" pitchFamily="34" charset="0"/>
                          <a:cs typeface="Arial" panose="020B0604020202020204" pitchFamily="34" charset="0"/>
                        </a:rPr>
                        <a:t>Write recognisable letters, most of which are correctly formed.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solidFill>
                            <a:schemeClr val="tx1"/>
                          </a:solidFill>
                          <a:latin typeface="Arial" panose="020B0604020202020204" pitchFamily="34" charset="0"/>
                          <a:cs typeface="Arial" panose="020B0604020202020204" pitchFamily="34" charset="0"/>
                        </a:rPr>
                        <a:t>Spell words by identifying sounds in them and representing the sounds with a letter or letters.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solidFill>
                            <a:schemeClr val="tx1"/>
                          </a:solidFill>
                          <a:latin typeface="Arial" panose="020B0604020202020204" pitchFamily="34" charset="0"/>
                          <a:cs typeface="Arial" panose="020B0604020202020204" pitchFamily="34" charset="0"/>
                        </a:rPr>
                        <a:t> Write simple phrases and sentences that can be read by others.</a:t>
                      </a:r>
                      <a:endParaRPr lang="en-GB" sz="700" dirty="0">
                        <a:solidFill>
                          <a:schemeClr val="tx1"/>
                        </a:solidFill>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US" sz="700" b="1" dirty="0">
                          <a:solidFill>
                            <a:schemeClr val="tx1"/>
                          </a:solidFill>
                          <a:latin typeface="Arial" panose="020B0604020202020204" pitchFamily="34" charset="0"/>
                          <a:cs typeface="Arial" panose="020B0604020202020204" pitchFamily="34" charset="0"/>
                        </a:rPr>
                        <a:t>ELG: Number </a:t>
                      </a:r>
                    </a:p>
                    <a:p>
                      <a:pPr algn="ctr">
                        <a:lnSpc>
                          <a:spcPct val="107000"/>
                        </a:lnSpc>
                        <a:spcAft>
                          <a:spcPts val="800"/>
                        </a:spcAft>
                      </a:pPr>
                      <a:r>
                        <a:rPr lang="en-US" sz="700" dirty="0">
                          <a:solidFill>
                            <a:schemeClr val="tx1"/>
                          </a:solidFill>
                          <a:latin typeface="Arial" panose="020B0604020202020204" pitchFamily="34" charset="0"/>
                          <a:cs typeface="Arial" panose="020B0604020202020204" pitchFamily="34" charset="0"/>
                        </a:rPr>
                        <a:t>Have a deep understanding of number to 10, including the composition of each number; </a:t>
                      </a:r>
                    </a:p>
                    <a:p>
                      <a:pPr algn="ctr">
                        <a:lnSpc>
                          <a:spcPct val="107000"/>
                        </a:lnSpc>
                        <a:spcAft>
                          <a:spcPts val="800"/>
                        </a:spcAft>
                      </a:pPr>
                      <a:r>
                        <a:rPr lang="en-US" sz="700" dirty="0" err="1">
                          <a:solidFill>
                            <a:schemeClr val="tx1"/>
                          </a:solidFill>
                          <a:latin typeface="Arial" panose="020B0604020202020204" pitchFamily="34" charset="0"/>
                          <a:cs typeface="Arial" panose="020B0604020202020204" pitchFamily="34" charset="0"/>
                        </a:rPr>
                        <a:t>Subitise</a:t>
                      </a:r>
                      <a:r>
                        <a:rPr lang="en-US" sz="700" dirty="0">
                          <a:solidFill>
                            <a:schemeClr val="tx1"/>
                          </a:solidFill>
                          <a:latin typeface="Arial" panose="020B0604020202020204" pitchFamily="34" charset="0"/>
                          <a:cs typeface="Arial" panose="020B0604020202020204" pitchFamily="34" charset="0"/>
                        </a:rPr>
                        <a:t> (recognise quantities without counting) up to 5; - Automatically recall (without reference to rhymes, counting or other aids) number bonds up to 5 (including subtraction facts) and some number bonds to 10, including double facts. </a:t>
                      </a:r>
                    </a:p>
                    <a:p>
                      <a:pPr algn="ctr">
                        <a:lnSpc>
                          <a:spcPct val="107000"/>
                        </a:lnSpc>
                        <a:spcAft>
                          <a:spcPts val="800"/>
                        </a:spcAft>
                      </a:pPr>
                      <a:r>
                        <a:rPr lang="en-US" sz="700" b="1" dirty="0">
                          <a:solidFill>
                            <a:schemeClr val="tx1"/>
                          </a:solidFill>
                          <a:latin typeface="Arial" panose="020B0604020202020204" pitchFamily="34" charset="0"/>
                          <a:cs typeface="Arial" panose="020B0604020202020204" pitchFamily="34" charset="0"/>
                        </a:rPr>
                        <a:t>ELG: Numerical Patterns </a:t>
                      </a:r>
                    </a:p>
                    <a:p>
                      <a:pPr algn="ctr">
                        <a:lnSpc>
                          <a:spcPct val="107000"/>
                        </a:lnSpc>
                        <a:spcAft>
                          <a:spcPts val="800"/>
                        </a:spcAft>
                      </a:pPr>
                      <a:r>
                        <a:rPr lang="en-US" sz="700" dirty="0">
                          <a:solidFill>
                            <a:schemeClr val="tx1"/>
                          </a:solidFill>
                          <a:latin typeface="Arial" panose="020B0604020202020204" pitchFamily="34" charset="0"/>
                          <a:cs typeface="Arial" panose="020B0604020202020204" pitchFamily="34" charset="0"/>
                        </a:rPr>
                        <a:t>Verbally count beyond 20, recognising the pattern of the counting system; - Compare quantities up to 10 in different contexts, recognising when one quantity is greater than, less than or the same as the other quantity. </a:t>
                      </a:r>
                    </a:p>
                    <a:p>
                      <a:pPr algn="ctr">
                        <a:lnSpc>
                          <a:spcPct val="107000"/>
                        </a:lnSpc>
                        <a:spcAft>
                          <a:spcPts val="800"/>
                        </a:spcAft>
                      </a:pPr>
                      <a:r>
                        <a:rPr lang="en-US" sz="700" dirty="0">
                          <a:solidFill>
                            <a:schemeClr val="tx1"/>
                          </a:solidFill>
                          <a:latin typeface="Arial" panose="020B0604020202020204" pitchFamily="34" charset="0"/>
                          <a:cs typeface="Arial" panose="020B0604020202020204" pitchFamily="34" charset="0"/>
                        </a:rPr>
                        <a:t> Explore and represent patterns within numbers up to 10, including evens and odds, double facts and how quantities can be distributed equally.</a:t>
                      </a:r>
                      <a:endParaRPr lang="en-GB" sz="700" dirty="0">
                        <a:solidFill>
                          <a:schemeClr val="tx1"/>
                        </a:solidFill>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700" b="1" dirty="0">
                          <a:solidFill>
                            <a:schemeClr val="tx1"/>
                          </a:solidFill>
                          <a:latin typeface="Arial" panose="020B0604020202020204" pitchFamily="34" charset="0"/>
                          <a:cs typeface="Arial" panose="020B0604020202020204" pitchFamily="34" charset="0"/>
                        </a:rPr>
                        <a:t>ELG: Past and Present </a:t>
                      </a:r>
                    </a:p>
                    <a:p>
                      <a:pPr algn="ctr"/>
                      <a:endParaRPr lang="en-US" sz="700" dirty="0">
                        <a:solidFill>
                          <a:schemeClr val="tx1"/>
                        </a:solidFill>
                        <a:latin typeface="Arial" panose="020B0604020202020204" pitchFamily="34" charset="0"/>
                        <a:cs typeface="Arial" panose="020B0604020202020204" pitchFamily="34" charset="0"/>
                      </a:endParaRPr>
                    </a:p>
                    <a:p>
                      <a:pPr algn="ctr"/>
                      <a:r>
                        <a:rPr lang="en-US" sz="700" dirty="0">
                          <a:solidFill>
                            <a:schemeClr val="tx1"/>
                          </a:solidFill>
                          <a:latin typeface="Arial" panose="020B0604020202020204" pitchFamily="34" charset="0"/>
                          <a:cs typeface="Arial" panose="020B0604020202020204" pitchFamily="34" charset="0"/>
                        </a:rPr>
                        <a:t>Talk about the lives of the people around them and their roles in society.</a:t>
                      </a:r>
                    </a:p>
                    <a:p>
                      <a:pPr algn="ctr"/>
                      <a:endParaRPr lang="en-US" sz="700" dirty="0">
                        <a:solidFill>
                          <a:schemeClr val="tx1"/>
                        </a:solidFill>
                        <a:latin typeface="Arial" panose="020B0604020202020204" pitchFamily="34" charset="0"/>
                        <a:cs typeface="Arial" panose="020B0604020202020204" pitchFamily="34" charset="0"/>
                      </a:endParaRPr>
                    </a:p>
                    <a:p>
                      <a:pPr algn="ctr"/>
                      <a:r>
                        <a:rPr lang="en-US" sz="700" dirty="0">
                          <a:solidFill>
                            <a:schemeClr val="tx1"/>
                          </a:solidFill>
                          <a:latin typeface="Arial" panose="020B0604020202020204" pitchFamily="34" charset="0"/>
                          <a:cs typeface="Arial" panose="020B0604020202020204" pitchFamily="34" charset="0"/>
                        </a:rPr>
                        <a:t>Know some similarities and differences between things in the past and now, drawing on their experiences and what has been read in class. </a:t>
                      </a:r>
                    </a:p>
                    <a:p>
                      <a:pPr algn="ctr"/>
                      <a:endParaRPr lang="en-US" sz="700" dirty="0">
                        <a:solidFill>
                          <a:schemeClr val="tx1"/>
                        </a:solidFill>
                        <a:latin typeface="Arial" panose="020B0604020202020204" pitchFamily="34" charset="0"/>
                        <a:cs typeface="Arial" panose="020B0604020202020204" pitchFamily="34" charset="0"/>
                      </a:endParaRPr>
                    </a:p>
                    <a:p>
                      <a:pPr algn="ctr"/>
                      <a:r>
                        <a:rPr lang="en-US" sz="700" dirty="0">
                          <a:solidFill>
                            <a:schemeClr val="tx1"/>
                          </a:solidFill>
                          <a:latin typeface="Arial" panose="020B0604020202020204" pitchFamily="34" charset="0"/>
                          <a:cs typeface="Arial" panose="020B0604020202020204" pitchFamily="34" charset="0"/>
                        </a:rPr>
                        <a:t>Understand the past through settings, characters and events encountered in books read in class and storytelling.</a:t>
                      </a:r>
                    </a:p>
                    <a:p>
                      <a:pPr algn="ctr"/>
                      <a:endParaRPr lang="en-US" sz="700" dirty="0">
                        <a:solidFill>
                          <a:schemeClr val="tx1"/>
                        </a:solidFill>
                        <a:latin typeface="Arial" panose="020B0604020202020204" pitchFamily="34" charset="0"/>
                        <a:cs typeface="Arial" panose="020B0604020202020204" pitchFamily="34" charset="0"/>
                      </a:endParaRPr>
                    </a:p>
                    <a:p>
                      <a:pPr algn="ctr"/>
                      <a:r>
                        <a:rPr lang="en-US" sz="700" b="1" dirty="0">
                          <a:solidFill>
                            <a:schemeClr val="tx1"/>
                          </a:solidFill>
                          <a:latin typeface="Arial" panose="020B0604020202020204" pitchFamily="34" charset="0"/>
                          <a:cs typeface="Arial" panose="020B0604020202020204" pitchFamily="34" charset="0"/>
                        </a:rPr>
                        <a:t> ELG: People, Culture and Communities </a:t>
                      </a:r>
                    </a:p>
                    <a:p>
                      <a:pPr algn="ctr"/>
                      <a:endParaRPr lang="en-US" sz="700" dirty="0">
                        <a:solidFill>
                          <a:schemeClr val="tx1"/>
                        </a:solidFill>
                        <a:latin typeface="Arial" panose="020B0604020202020204" pitchFamily="34" charset="0"/>
                        <a:cs typeface="Arial" panose="020B0604020202020204" pitchFamily="34" charset="0"/>
                      </a:endParaRPr>
                    </a:p>
                    <a:p>
                      <a:pPr algn="ctr"/>
                      <a:r>
                        <a:rPr lang="en-US" sz="700" dirty="0">
                          <a:solidFill>
                            <a:schemeClr val="tx1"/>
                          </a:solidFill>
                          <a:latin typeface="Arial" panose="020B0604020202020204" pitchFamily="34" charset="0"/>
                          <a:cs typeface="Arial" panose="020B0604020202020204" pitchFamily="34" charset="0"/>
                        </a:rPr>
                        <a:t>Describe their immediate environment using knowledge from observation, discussion, stories, non-fiction texts and maps. </a:t>
                      </a:r>
                    </a:p>
                    <a:p>
                      <a:pPr algn="ctr"/>
                      <a:endParaRPr lang="en-US" sz="700" dirty="0">
                        <a:solidFill>
                          <a:schemeClr val="tx1"/>
                        </a:solidFill>
                        <a:latin typeface="Arial" panose="020B0604020202020204" pitchFamily="34" charset="0"/>
                        <a:cs typeface="Arial" panose="020B0604020202020204" pitchFamily="34" charset="0"/>
                      </a:endParaRPr>
                    </a:p>
                    <a:p>
                      <a:pPr algn="ctr"/>
                      <a:r>
                        <a:rPr lang="en-US" sz="700" dirty="0">
                          <a:solidFill>
                            <a:schemeClr val="tx1"/>
                          </a:solidFill>
                          <a:latin typeface="Arial" panose="020B0604020202020204" pitchFamily="34" charset="0"/>
                          <a:cs typeface="Arial" panose="020B0604020202020204" pitchFamily="34" charset="0"/>
                        </a:rPr>
                        <a:t>Know some similarities and differences between different religious and cultural communities in this country, drawing on their experiences and what has been read in class. </a:t>
                      </a:r>
                    </a:p>
                    <a:p>
                      <a:pPr algn="ctr"/>
                      <a:endParaRPr lang="en-US" sz="700" dirty="0">
                        <a:solidFill>
                          <a:schemeClr val="tx1"/>
                        </a:solidFill>
                        <a:latin typeface="Arial" panose="020B0604020202020204" pitchFamily="34" charset="0"/>
                        <a:cs typeface="Arial" panose="020B0604020202020204" pitchFamily="34" charset="0"/>
                      </a:endParaRPr>
                    </a:p>
                    <a:p>
                      <a:pPr algn="ctr"/>
                      <a:r>
                        <a:rPr lang="en-US" sz="700" dirty="0">
                          <a:solidFill>
                            <a:schemeClr val="tx1"/>
                          </a:solidFill>
                          <a:latin typeface="Arial" panose="020B0604020202020204" pitchFamily="34" charset="0"/>
                          <a:cs typeface="Arial" panose="020B0604020202020204" pitchFamily="34" charset="0"/>
                        </a:rPr>
                        <a:t>Explain some similarities and differences between life in this country and life in other countries, drawing on knowledge from stories, non-fiction texts and – when appropriate – maps.</a:t>
                      </a:r>
                    </a:p>
                    <a:p>
                      <a:pPr algn="ctr"/>
                      <a:endParaRPr lang="en-US" sz="700" dirty="0">
                        <a:solidFill>
                          <a:schemeClr val="tx1"/>
                        </a:solidFill>
                        <a:latin typeface="Arial" panose="020B0604020202020204" pitchFamily="34" charset="0"/>
                        <a:cs typeface="Arial" panose="020B0604020202020204" pitchFamily="34" charset="0"/>
                      </a:endParaRPr>
                    </a:p>
                    <a:p>
                      <a:pPr algn="ctr"/>
                      <a:r>
                        <a:rPr lang="en-US" sz="700" b="1" dirty="0">
                          <a:solidFill>
                            <a:schemeClr val="tx1"/>
                          </a:solidFill>
                          <a:latin typeface="Arial" panose="020B0604020202020204" pitchFamily="34" charset="0"/>
                          <a:cs typeface="Arial" panose="020B0604020202020204" pitchFamily="34" charset="0"/>
                        </a:rPr>
                        <a:t>ELG: The Natural World </a:t>
                      </a:r>
                    </a:p>
                    <a:p>
                      <a:pPr algn="ctr"/>
                      <a:endParaRPr lang="en-US" sz="700" dirty="0">
                        <a:solidFill>
                          <a:schemeClr val="tx1"/>
                        </a:solidFill>
                        <a:latin typeface="Arial" panose="020B0604020202020204" pitchFamily="34" charset="0"/>
                        <a:cs typeface="Arial" panose="020B0604020202020204" pitchFamily="34" charset="0"/>
                      </a:endParaRPr>
                    </a:p>
                    <a:p>
                      <a:pPr algn="ctr"/>
                      <a:r>
                        <a:rPr lang="en-US" sz="700" dirty="0">
                          <a:solidFill>
                            <a:schemeClr val="tx1"/>
                          </a:solidFill>
                          <a:latin typeface="Arial" panose="020B0604020202020204" pitchFamily="34" charset="0"/>
                          <a:cs typeface="Arial" panose="020B0604020202020204" pitchFamily="34" charset="0"/>
                        </a:rPr>
                        <a:t>Explore the natural world around them, making observations and drawing pictures of animals and plants.</a:t>
                      </a:r>
                    </a:p>
                    <a:p>
                      <a:pPr algn="ctr"/>
                      <a:endParaRPr lang="en-US" sz="700" dirty="0">
                        <a:solidFill>
                          <a:schemeClr val="tx1"/>
                        </a:solidFill>
                        <a:latin typeface="Arial" panose="020B0604020202020204" pitchFamily="34" charset="0"/>
                        <a:cs typeface="Arial" panose="020B0604020202020204" pitchFamily="34" charset="0"/>
                      </a:endParaRPr>
                    </a:p>
                    <a:p>
                      <a:pPr algn="ctr"/>
                      <a:r>
                        <a:rPr lang="en-US" sz="700" dirty="0">
                          <a:solidFill>
                            <a:schemeClr val="tx1"/>
                          </a:solidFill>
                          <a:latin typeface="Arial" panose="020B0604020202020204" pitchFamily="34" charset="0"/>
                          <a:cs typeface="Arial" panose="020B0604020202020204" pitchFamily="34" charset="0"/>
                        </a:rPr>
                        <a:t>Know some similarities and differences between the natural world around them and contrasting environments, drawing on their experiences and what has been read in class.</a:t>
                      </a:r>
                    </a:p>
                    <a:p>
                      <a:pPr algn="ctr"/>
                      <a:endParaRPr lang="en-US" sz="700" dirty="0">
                        <a:solidFill>
                          <a:schemeClr val="tx1"/>
                        </a:solidFill>
                        <a:latin typeface="Arial" panose="020B0604020202020204" pitchFamily="34" charset="0"/>
                        <a:cs typeface="Arial" panose="020B0604020202020204" pitchFamily="34" charset="0"/>
                      </a:endParaRPr>
                    </a:p>
                    <a:p>
                      <a:pPr algn="ctr"/>
                      <a:r>
                        <a:rPr lang="en-US" sz="700" dirty="0">
                          <a:solidFill>
                            <a:schemeClr val="tx1"/>
                          </a:solidFill>
                          <a:latin typeface="Arial" panose="020B0604020202020204" pitchFamily="34" charset="0"/>
                          <a:cs typeface="Arial" panose="020B0604020202020204" pitchFamily="34" charset="0"/>
                        </a:rPr>
                        <a:t>Understand some important processes and changes in the natural world around them, including the seasons and changing states of matter.</a:t>
                      </a:r>
                      <a:endParaRPr lang="en-GB" sz="700" dirty="0">
                        <a:solidFill>
                          <a:schemeClr val="tx1"/>
                        </a:solidFill>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700" b="1" dirty="0">
                          <a:solidFill>
                            <a:schemeClr val="tx1"/>
                          </a:solidFill>
                          <a:latin typeface="Arial" panose="020B0604020202020204" pitchFamily="34" charset="0"/>
                          <a:cs typeface="Arial" panose="020B0604020202020204" pitchFamily="34" charset="0"/>
                        </a:rPr>
                        <a:t>ELG: Creating with Materials </a:t>
                      </a:r>
                    </a:p>
                    <a:p>
                      <a:pPr algn="ctr"/>
                      <a:endParaRPr lang="en-US" sz="700" b="1" dirty="0">
                        <a:solidFill>
                          <a:schemeClr val="tx1"/>
                        </a:solidFill>
                        <a:latin typeface="Arial" panose="020B0604020202020204" pitchFamily="34" charset="0"/>
                        <a:cs typeface="Arial" panose="020B0604020202020204" pitchFamily="34" charset="0"/>
                      </a:endParaRPr>
                    </a:p>
                    <a:p>
                      <a:pPr algn="ctr"/>
                      <a:r>
                        <a:rPr lang="en-US" sz="700" dirty="0">
                          <a:solidFill>
                            <a:schemeClr val="tx1"/>
                          </a:solidFill>
                          <a:latin typeface="Arial" panose="020B0604020202020204" pitchFamily="34" charset="0"/>
                          <a:cs typeface="Arial" panose="020B0604020202020204" pitchFamily="34" charset="0"/>
                        </a:rPr>
                        <a:t>Safely use and explore a variety of materials, tools and techniques, experimenting with colour, design, texture, form and function. </a:t>
                      </a:r>
                    </a:p>
                    <a:p>
                      <a:pPr algn="ctr"/>
                      <a:endParaRPr lang="en-US" sz="700" dirty="0">
                        <a:solidFill>
                          <a:schemeClr val="tx1"/>
                        </a:solidFill>
                        <a:latin typeface="Arial" panose="020B0604020202020204" pitchFamily="34" charset="0"/>
                        <a:cs typeface="Arial" panose="020B0604020202020204" pitchFamily="34" charset="0"/>
                      </a:endParaRPr>
                    </a:p>
                    <a:p>
                      <a:pPr algn="ctr"/>
                      <a:r>
                        <a:rPr lang="en-US" sz="700" dirty="0">
                          <a:solidFill>
                            <a:schemeClr val="tx1"/>
                          </a:solidFill>
                          <a:latin typeface="Arial" panose="020B0604020202020204" pitchFamily="34" charset="0"/>
                          <a:cs typeface="Arial" panose="020B0604020202020204" pitchFamily="34" charset="0"/>
                        </a:rPr>
                        <a:t>Share their creations, explaining the process they have used; - Make use of props and materials when role playing characters in narratives and stories.</a:t>
                      </a:r>
                    </a:p>
                    <a:p>
                      <a:pPr algn="ctr"/>
                      <a:endParaRPr lang="en-US" sz="700" dirty="0">
                        <a:solidFill>
                          <a:schemeClr val="tx1"/>
                        </a:solidFill>
                        <a:latin typeface="Arial" panose="020B0604020202020204" pitchFamily="34" charset="0"/>
                        <a:cs typeface="Arial" panose="020B0604020202020204" pitchFamily="34" charset="0"/>
                      </a:endParaRPr>
                    </a:p>
                    <a:p>
                      <a:pPr algn="ctr"/>
                      <a:r>
                        <a:rPr lang="en-US" sz="700" dirty="0">
                          <a:solidFill>
                            <a:schemeClr val="tx1"/>
                          </a:solidFill>
                          <a:latin typeface="Arial" panose="020B0604020202020204" pitchFamily="34" charset="0"/>
                          <a:cs typeface="Arial" panose="020B0604020202020204" pitchFamily="34" charset="0"/>
                        </a:rPr>
                        <a:t> </a:t>
                      </a:r>
                      <a:r>
                        <a:rPr lang="en-US" sz="700" b="1" dirty="0">
                          <a:solidFill>
                            <a:schemeClr val="tx1"/>
                          </a:solidFill>
                          <a:latin typeface="Arial" panose="020B0604020202020204" pitchFamily="34" charset="0"/>
                          <a:cs typeface="Arial" panose="020B0604020202020204" pitchFamily="34" charset="0"/>
                        </a:rPr>
                        <a:t>ELG: Being Imaginative and Expressive </a:t>
                      </a:r>
                    </a:p>
                    <a:p>
                      <a:pPr algn="ctr"/>
                      <a:endParaRPr lang="en-US" sz="700" dirty="0">
                        <a:solidFill>
                          <a:schemeClr val="tx1"/>
                        </a:solidFill>
                        <a:latin typeface="Arial" panose="020B0604020202020204" pitchFamily="34" charset="0"/>
                        <a:cs typeface="Arial" panose="020B0604020202020204" pitchFamily="34" charset="0"/>
                      </a:endParaRPr>
                    </a:p>
                    <a:p>
                      <a:pPr algn="ctr"/>
                      <a:r>
                        <a:rPr lang="en-US" sz="700" dirty="0">
                          <a:solidFill>
                            <a:schemeClr val="tx1"/>
                          </a:solidFill>
                          <a:latin typeface="Arial" panose="020B0604020202020204" pitchFamily="34" charset="0"/>
                          <a:cs typeface="Arial" panose="020B0604020202020204" pitchFamily="34" charset="0"/>
                        </a:rPr>
                        <a:t>Invent, adapt and recount narratives and stories with peers and their teacher. </a:t>
                      </a:r>
                    </a:p>
                    <a:p>
                      <a:pPr algn="ctr"/>
                      <a:endParaRPr lang="en-US" sz="700" dirty="0">
                        <a:solidFill>
                          <a:schemeClr val="tx1"/>
                        </a:solidFill>
                        <a:latin typeface="Arial" panose="020B0604020202020204" pitchFamily="34" charset="0"/>
                        <a:cs typeface="Arial" panose="020B0604020202020204" pitchFamily="34" charset="0"/>
                      </a:endParaRPr>
                    </a:p>
                    <a:p>
                      <a:pPr algn="ctr"/>
                      <a:r>
                        <a:rPr lang="en-US" sz="700" dirty="0">
                          <a:solidFill>
                            <a:schemeClr val="tx1"/>
                          </a:solidFill>
                          <a:latin typeface="Arial" panose="020B0604020202020204" pitchFamily="34" charset="0"/>
                          <a:cs typeface="Arial" panose="020B0604020202020204" pitchFamily="34" charset="0"/>
                        </a:rPr>
                        <a:t> Sing a range of well-known nursery rhymes and songs; Perform songs, rhymes, poems and stories with others, and – when appropriate – try to move in time with music. </a:t>
                      </a:r>
                      <a:endParaRPr lang="en-GB" sz="700" dirty="0">
                        <a:solidFill>
                          <a:schemeClr val="tx1"/>
                        </a:solidFill>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0935742"/>
                  </a:ext>
                </a:extLst>
              </a:tr>
            </a:tbl>
          </a:graphicData>
        </a:graphic>
      </p:graphicFrame>
    </p:spTree>
    <p:extLst>
      <p:ext uri="{BB962C8B-B14F-4D97-AF65-F5344CB8AC3E}">
        <p14:creationId xmlns:p14="http://schemas.microsoft.com/office/powerpoint/2010/main" val="2557496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2A3D701-A9FC-4BF5-AAA0-D927E8EFD7B2}"/>
              </a:ext>
            </a:extLst>
          </p:cNvPr>
          <p:cNvPicPr>
            <a:picLocks noChangeAspect="1"/>
          </p:cNvPicPr>
          <p:nvPr/>
        </p:nvPicPr>
        <p:blipFill>
          <a:blip r:embed="rId3"/>
          <a:stretch>
            <a:fillRect/>
          </a:stretch>
        </p:blipFill>
        <p:spPr>
          <a:xfrm>
            <a:off x="1666199" y="2870607"/>
            <a:ext cx="1000000" cy="1000000"/>
          </a:xfrm>
          <a:prstGeom prst="rect">
            <a:avLst/>
          </a:prstGeom>
        </p:spPr>
      </p:pic>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3600" dirty="0">
              <a:latin typeface="Arial" panose="020B0604020202020204" pitchFamily="34" charset="0"/>
              <a:cs typeface="Arial" panose="020B0604020202020204" pitchFamily="34" charset="0"/>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1999682260"/>
              </p:ext>
            </p:extLst>
          </p:nvPr>
        </p:nvGraphicFramePr>
        <p:xfrm>
          <a:off x="133491" y="592245"/>
          <a:ext cx="11925018" cy="6161914"/>
        </p:xfrm>
        <a:graphic>
          <a:graphicData uri="http://schemas.openxmlformats.org/drawingml/2006/table">
            <a:tbl>
              <a:tblPr firstRow="1" bandRow="1">
                <a:tableStyleId>{5C22544A-7EE6-4342-B048-85BDC9FD1C3A}</a:tableStyleId>
              </a:tblPr>
              <a:tblGrid>
                <a:gridCol w="1561959">
                  <a:extLst>
                    <a:ext uri="{9D8B030D-6E8A-4147-A177-3AD203B41FA5}">
                      <a16:colId xmlns:a16="http://schemas.microsoft.com/office/drawing/2014/main" val="385991600"/>
                    </a:ext>
                  </a:extLst>
                </a:gridCol>
                <a:gridCol w="1784597">
                  <a:extLst>
                    <a:ext uri="{9D8B030D-6E8A-4147-A177-3AD203B41FA5}">
                      <a16:colId xmlns:a16="http://schemas.microsoft.com/office/drawing/2014/main" val="2865123548"/>
                    </a:ext>
                  </a:extLst>
                </a:gridCol>
                <a:gridCol w="1899821">
                  <a:extLst>
                    <a:ext uri="{9D8B030D-6E8A-4147-A177-3AD203B41FA5}">
                      <a16:colId xmlns:a16="http://schemas.microsoft.com/office/drawing/2014/main" val="872926247"/>
                    </a:ext>
                  </a:extLst>
                </a:gridCol>
                <a:gridCol w="1687682">
                  <a:extLst>
                    <a:ext uri="{9D8B030D-6E8A-4147-A177-3AD203B41FA5}">
                      <a16:colId xmlns:a16="http://schemas.microsoft.com/office/drawing/2014/main" val="1315738151"/>
                    </a:ext>
                  </a:extLst>
                </a:gridCol>
                <a:gridCol w="1668077">
                  <a:extLst>
                    <a:ext uri="{9D8B030D-6E8A-4147-A177-3AD203B41FA5}">
                      <a16:colId xmlns:a16="http://schemas.microsoft.com/office/drawing/2014/main" val="2709165749"/>
                    </a:ext>
                  </a:extLst>
                </a:gridCol>
                <a:gridCol w="1651247">
                  <a:extLst>
                    <a:ext uri="{9D8B030D-6E8A-4147-A177-3AD203B41FA5}">
                      <a16:colId xmlns:a16="http://schemas.microsoft.com/office/drawing/2014/main" val="2335150482"/>
                    </a:ext>
                  </a:extLst>
                </a:gridCol>
                <a:gridCol w="1671635">
                  <a:extLst>
                    <a:ext uri="{9D8B030D-6E8A-4147-A177-3AD203B41FA5}">
                      <a16:colId xmlns:a16="http://schemas.microsoft.com/office/drawing/2014/main" val="4046203905"/>
                    </a:ext>
                  </a:extLst>
                </a:gridCol>
              </a:tblGrid>
              <a:tr h="446442">
                <a:tc>
                  <a:txBody>
                    <a:bodyPr/>
                    <a:lstStyle/>
                    <a:p>
                      <a:pPr algn="ctr"/>
                      <a:endParaRPr lang="en-GB" sz="16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0" u="sng" dirty="0">
                          <a:solidFill>
                            <a:schemeClr val="tx1"/>
                          </a:solidFill>
                          <a:latin typeface="Arial" panose="020B0604020202020204" pitchFamily="34" charset="0"/>
                          <a:cs typeface="Arial" panose="020B0604020202020204" pitchFamily="34" charset="0"/>
                        </a:rPr>
                        <a:t>Autumn 1</a:t>
                      </a:r>
                      <a:endParaRPr lang="en-GB" sz="1600" b="0" u="sng"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u="sng" dirty="0">
                          <a:solidFill>
                            <a:schemeClr val="tx1"/>
                          </a:solidFill>
                          <a:latin typeface="Arial" panose="020B0604020202020204" pitchFamily="34" charset="0"/>
                          <a:cs typeface="Arial" panose="020B0604020202020204" pitchFamily="34" charset="0"/>
                        </a:rPr>
                        <a:t>Autumn 2</a:t>
                      </a:r>
                      <a:endParaRPr lang="en-GB" sz="1600" b="0" u="sng"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u="sng" dirty="0">
                          <a:solidFill>
                            <a:schemeClr val="tx1"/>
                          </a:solidFill>
                          <a:latin typeface="Arial" panose="020B0604020202020204" pitchFamily="34" charset="0"/>
                          <a:cs typeface="Arial" panose="020B0604020202020204" pitchFamily="34" charset="0"/>
                        </a:rPr>
                        <a:t>Spring 1</a:t>
                      </a:r>
                      <a:endParaRPr lang="en-GB" sz="1600" b="0" u="sng"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u="sng" dirty="0">
                          <a:solidFill>
                            <a:schemeClr val="tx1"/>
                          </a:solidFill>
                          <a:latin typeface="Arial" panose="020B0604020202020204" pitchFamily="34" charset="0"/>
                          <a:cs typeface="Arial" panose="020B0604020202020204" pitchFamily="34" charset="0"/>
                        </a:rPr>
                        <a:t>Spring 2</a:t>
                      </a:r>
                      <a:endParaRPr lang="en-GB" sz="1600" b="0" u="sng"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u="sng" dirty="0">
                          <a:solidFill>
                            <a:schemeClr val="tx1"/>
                          </a:solidFill>
                          <a:latin typeface="Arial" panose="020B0604020202020204" pitchFamily="34" charset="0"/>
                          <a:cs typeface="Arial" panose="020B0604020202020204" pitchFamily="34" charset="0"/>
                        </a:rPr>
                        <a:t>Summer 1</a:t>
                      </a:r>
                      <a:endParaRPr lang="en-GB" sz="1600" b="0" u="sng"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u="sng" dirty="0">
                          <a:solidFill>
                            <a:schemeClr val="tx1"/>
                          </a:solidFill>
                          <a:latin typeface="Arial" panose="020B0604020202020204" pitchFamily="34" charset="0"/>
                          <a:cs typeface="Arial" panose="020B0604020202020204" pitchFamily="34" charset="0"/>
                        </a:rPr>
                        <a:t>Summer 2</a:t>
                      </a:r>
                      <a:endParaRPr lang="en-GB" sz="1600" b="0" u="sng"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13285939"/>
                  </a:ext>
                </a:extLst>
              </a:tr>
              <a:tr h="1599738">
                <a:tc>
                  <a:txBody>
                    <a:bodyPr/>
                    <a:lstStyle/>
                    <a:p>
                      <a:pPr algn="ctr"/>
                      <a:r>
                        <a:rPr lang="en-US" sz="1200" b="0" dirty="0">
                          <a:latin typeface="Arial" panose="020B0604020202020204" pitchFamily="34" charset="0"/>
                          <a:cs typeface="Arial" panose="020B0604020202020204" pitchFamily="34" charset="0"/>
                        </a:rPr>
                        <a:t>General Themes </a:t>
                      </a:r>
                    </a:p>
                    <a:p>
                      <a:pPr algn="ctr"/>
                      <a:endParaRPr lang="en-US" sz="1100" b="1" dirty="0">
                        <a:latin typeface="Arial" panose="020B0604020202020204" pitchFamily="34" charset="0"/>
                        <a:cs typeface="Arial" panose="020B0604020202020204" pitchFamily="34" charset="0"/>
                      </a:endParaRPr>
                    </a:p>
                    <a:p>
                      <a:pPr algn="ctr"/>
                      <a:r>
                        <a:rPr lang="en-US" sz="1100" b="1" dirty="0">
                          <a:latin typeface="Arial" panose="020B0604020202020204" pitchFamily="34" charset="0"/>
                          <a:cs typeface="Arial" panose="020B0604020202020204" pitchFamily="34" charset="0"/>
                        </a:rPr>
                        <a:t>Our plans are flexible to enable us to follow the interests of the children.</a:t>
                      </a:r>
                      <a:endParaRPr lang="en-US" sz="1100" b="1" i="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dirty="0">
                          <a:solidFill>
                            <a:schemeClr val="tx1"/>
                          </a:solidFill>
                          <a:latin typeface="Arial" panose="020B0604020202020204" pitchFamily="34" charset="0"/>
                          <a:cs typeface="Arial" panose="020B0604020202020204" pitchFamily="34" charset="0"/>
                        </a:rPr>
                        <a:t>WHAT MAKES ME SPECIAL?</a:t>
                      </a:r>
                    </a:p>
                    <a:p>
                      <a:pPr algn="ctr"/>
                      <a:endParaRPr lang="en-US" sz="900" dirty="0">
                        <a:solidFill>
                          <a:schemeClr val="tx1"/>
                        </a:solidFill>
                        <a:latin typeface="Arial" panose="020B0604020202020204" pitchFamily="34" charset="0"/>
                        <a:cs typeface="Arial" panose="020B0604020202020204" pitchFamily="34" charset="0"/>
                      </a:endParaRPr>
                    </a:p>
                    <a:p>
                      <a:pPr algn="ctr"/>
                      <a:r>
                        <a:rPr lang="en-US" sz="900" dirty="0">
                          <a:solidFill>
                            <a:schemeClr val="tx1"/>
                          </a:solidFill>
                          <a:latin typeface="Arial" panose="020B0604020202020204" pitchFamily="34" charset="0"/>
                          <a:cs typeface="Arial" panose="020B0604020202020204" pitchFamily="34" charset="0"/>
                        </a:rPr>
                        <a:t>Starting school</a:t>
                      </a:r>
                    </a:p>
                    <a:p>
                      <a:pPr algn="ctr"/>
                      <a:r>
                        <a:rPr lang="en-US" sz="900" dirty="0">
                          <a:solidFill>
                            <a:schemeClr val="tx1"/>
                          </a:solidFill>
                          <a:latin typeface="Arial" panose="020B0604020202020204" pitchFamily="34" charset="0"/>
                          <a:cs typeface="Arial" panose="020B0604020202020204" pitchFamily="34" charset="0"/>
                        </a:rPr>
                        <a:t>All about me</a:t>
                      </a:r>
                    </a:p>
                    <a:p>
                      <a:pPr algn="ctr"/>
                      <a:r>
                        <a:rPr lang="en-US" sz="900" dirty="0">
                          <a:solidFill>
                            <a:schemeClr val="tx1"/>
                          </a:solidFill>
                          <a:latin typeface="Arial" panose="020B0604020202020204" pitchFamily="34" charset="0"/>
                          <a:cs typeface="Arial" panose="020B0604020202020204" pitchFamily="34" charset="0"/>
                        </a:rPr>
                        <a:t>Families</a:t>
                      </a:r>
                      <a:endParaRPr lang="en-GB" sz="900" dirty="0">
                        <a:solidFill>
                          <a:schemeClr val="tx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solidFill>
                            <a:schemeClr val="tx1"/>
                          </a:solidFill>
                          <a:latin typeface="Arial" panose="020B0604020202020204" pitchFamily="34" charset="0"/>
                          <a:cs typeface="Arial" panose="020B0604020202020204" pitchFamily="34" charset="0"/>
                        </a:rPr>
                        <a:t>Emotions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anose="020B0604020202020204" pitchFamily="34" charset="0"/>
                          <a:cs typeface="Arial" panose="020B0604020202020204" pitchFamily="34" charset="0"/>
                        </a:rPr>
                        <a:t>Diwali</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anose="020B0604020202020204" pitchFamily="34" charset="0"/>
                          <a:cs typeface="Arial" panose="020B0604020202020204" pitchFamily="34" charset="0"/>
                        </a:rPr>
                        <a:t>Autumn</a:t>
                      </a:r>
                    </a:p>
                    <a:p>
                      <a:pPr algn="ctr"/>
                      <a:endParaRPr lang="en-GB" sz="9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anose="020B0604020202020204" pitchFamily="34" charset="0"/>
                          <a:cs typeface="Arial" panose="020B0604020202020204" pitchFamily="34" charset="0"/>
                        </a:rPr>
                        <a:t>HOW DO PEOPLE CELEBRATE?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dirty="0">
                        <a:solidFill>
                          <a:schemeClr val="tx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anose="020B0604020202020204" pitchFamily="34" charset="0"/>
                          <a:cs typeface="Arial" panose="020B0604020202020204" pitchFamily="34" charset="0"/>
                        </a:rPr>
                        <a:t>Bonfire</a:t>
                      </a:r>
                      <a:r>
                        <a:rPr lang="en-US" sz="900" baseline="0" dirty="0">
                          <a:solidFill>
                            <a:schemeClr val="tx1"/>
                          </a:solidFill>
                          <a:latin typeface="Arial" panose="020B0604020202020204" pitchFamily="34" charset="0"/>
                          <a:cs typeface="Arial" panose="020B0604020202020204" pitchFamily="34" charset="0"/>
                        </a:rPr>
                        <a:t> night celebrations</a:t>
                      </a:r>
                      <a:endParaRPr lang="en-US" sz="900" dirty="0">
                        <a:solidFill>
                          <a:schemeClr val="tx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anose="020B0604020202020204" pitchFamily="34" charset="0"/>
                          <a:cs typeface="Arial" panose="020B0604020202020204" pitchFamily="34" charset="0"/>
                        </a:rPr>
                        <a:t>Harvest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anose="020B0604020202020204" pitchFamily="34" charset="0"/>
                          <a:cs typeface="Arial" panose="020B0604020202020204" pitchFamily="34" charset="0"/>
                        </a:rPr>
                        <a:t>Hannukah</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anose="020B0604020202020204" pitchFamily="34" charset="0"/>
                          <a:cs typeface="Arial" panose="020B0604020202020204" pitchFamily="34" charset="0"/>
                        </a:rPr>
                        <a:t>The Nativity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anose="020B0604020202020204" pitchFamily="34" charset="0"/>
                          <a:cs typeface="Arial" panose="020B0604020202020204" pitchFamily="34" charset="0"/>
                        </a:rPr>
                        <a:t>Christmas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anose="020B0604020202020204" pitchFamily="34" charset="0"/>
                          <a:cs typeface="Arial" panose="020B0604020202020204" pitchFamily="34" charset="0"/>
                        </a:rPr>
                        <a:t>WHO LIKES THE COLD?</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dirty="0">
                        <a:solidFill>
                          <a:schemeClr val="tx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anose="020B0604020202020204" pitchFamily="34" charset="0"/>
                          <a:cs typeface="Arial" panose="020B0604020202020204" pitchFamily="34" charset="0"/>
                        </a:rPr>
                        <a:t>Chinese New Year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anose="020B0604020202020204" pitchFamily="34" charset="0"/>
                          <a:cs typeface="Arial" panose="020B0604020202020204" pitchFamily="34" charset="0"/>
                        </a:rPr>
                        <a:t>Pancake day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anose="020B0604020202020204" pitchFamily="34" charset="0"/>
                          <a:cs typeface="Arial" panose="020B0604020202020204" pitchFamily="34" charset="0"/>
                        </a:rPr>
                        <a:t>Weather/winter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anose="020B0604020202020204" pitchFamily="34" charset="0"/>
                          <a:cs typeface="Arial" panose="020B0604020202020204" pitchFamily="34" charset="0"/>
                        </a:rPr>
                        <a:t>Cold countries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anose="020B0604020202020204" pitchFamily="34" charset="0"/>
                          <a:cs typeface="Arial" panose="020B0604020202020204" pitchFamily="34" charset="0"/>
                        </a:rPr>
                        <a:t>Maps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anose="020B0604020202020204" pitchFamily="34" charset="0"/>
                          <a:cs typeface="Arial" panose="020B0604020202020204" pitchFamily="34" charset="0"/>
                        </a:rPr>
                        <a:t>Arctic animals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anose="020B0604020202020204" pitchFamily="34" charset="0"/>
                          <a:cs typeface="Arial" panose="020B0604020202020204" pitchFamily="34" charset="0"/>
                        </a:rPr>
                        <a:t>The ocean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anose="020B0604020202020204" pitchFamily="34" charset="0"/>
                          <a:cs typeface="Arial" panose="020B0604020202020204" pitchFamily="34" charset="0"/>
                        </a:rPr>
                        <a:t>LET’S EXPLORE!</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900" dirty="0">
                        <a:solidFill>
                          <a:schemeClr val="tx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anose="020B0604020202020204" pitchFamily="34" charset="0"/>
                          <a:cs typeface="Arial" panose="020B0604020202020204" pitchFamily="34" charset="0"/>
                        </a:rPr>
                        <a:t>The great outdoors </a:t>
                      </a:r>
                    </a:p>
                    <a:p>
                      <a:pPr algn="ctr"/>
                      <a:r>
                        <a:rPr lang="en-US" sz="900" dirty="0">
                          <a:solidFill>
                            <a:schemeClr val="tx1"/>
                          </a:solidFill>
                          <a:latin typeface="Arial" panose="020B0604020202020204" pitchFamily="34" charset="0"/>
                          <a:cs typeface="Arial" panose="020B0604020202020204" pitchFamily="34" charset="0"/>
                        </a:rPr>
                        <a:t>Plants &amp; Flowers </a:t>
                      </a:r>
                    </a:p>
                    <a:p>
                      <a:pPr algn="ctr"/>
                      <a:r>
                        <a:rPr lang="en-US" sz="900" dirty="0">
                          <a:solidFill>
                            <a:schemeClr val="tx1"/>
                          </a:solidFill>
                          <a:latin typeface="Arial" panose="020B0604020202020204" pitchFamily="34" charset="0"/>
                          <a:cs typeface="Arial" panose="020B0604020202020204" pitchFamily="34" charset="0"/>
                        </a:rPr>
                        <a:t>Space and stars</a:t>
                      </a:r>
                    </a:p>
                    <a:p>
                      <a:pPr algn="ctr"/>
                      <a:r>
                        <a:rPr lang="en-US" sz="900" dirty="0">
                          <a:solidFill>
                            <a:schemeClr val="tx1"/>
                          </a:solidFill>
                          <a:latin typeface="Arial" panose="020B0604020202020204" pitchFamily="34" charset="0"/>
                          <a:cs typeface="Arial" panose="020B0604020202020204" pitchFamily="34" charset="0"/>
                        </a:rPr>
                        <a:t>Spring </a:t>
                      </a:r>
                    </a:p>
                    <a:p>
                      <a:pPr algn="ctr"/>
                      <a:r>
                        <a:rPr lang="en-US" sz="900" dirty="0">
                          <a:solidFill>
                            <a:schemeClr val="tx1"/>
                          </a:solidFill>
                          <a:latin typeface="Arial" panose="020B0604020202020204" pitchFamily="34" charset="0"/>
                          <a:cs typeface="Arial" panose="020B0604020202020204" pitchFamily="34" charset="0"/>
                        </a:rPr>
                        <a:t>Planting </a:t>
                      </a:r>
                    </a:p>
                    <a:p>
                      <a:pPr algn="ctr"/>
                      <a:r>
                        <a:rPr lang="en-US" sz="900" dirty="0">
                          <a:solidFill>
                            <a:schemeClr val="tx1"/>
                          </a:solidFill>
                          <a:latin typeface="Arial" panose="020B0604020202020204" pitchFamily="34" charset="0"/>
                          <a:cs typeface="Arial" panose="020B0604020202020204" pitchFamily="34" charset="0"/>
                        </a:rPr>
                        <a:t>Easter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a:solidFill>
                            <a:schemeClr val="tx1"/>
                          </a:solidFill>
                          <a:latin typeface="Arial" panose="020B0604020202020204" pitchFamily="34" charset="0"/>
                          <a:cs typeface="Arial" panose="020B0604020202020204" pitchFamily="34" charset="0"/>
                        </a:rPr>
                        <a:t>ONCE UPON A TIME…</a:t>
                      </a:r>
                    </a:p>
                    <a:p>
                      <a:pPr algn="ctr"/>
                      <a:endParaRPr lang="en-US" sz="900" dirty="0">
                        <a:solidFill>
                          <a:schemeClr val="tx1"/>
                        </a:solidFill>
                        <a:latin typeface="Arial" panose="020B0604020202020204" pitchFamily="34" charset="0"/>
                        <a:cs typeface="Arial" panose="020B0604020202020204" pitchFamily="34" charset="0"/>
                      </a:endParaRPr>
                    </a:p>
                    <a:p>
                      <a:pPr algn="ctr"/>
                      <a:r>
                        <a:rPr lang="en-US" sz="900" dirty="0">
                          <a:solidFill>
                            <a:schemeClr val="tx1"/>
                          </a:solidFill>
                          <a:latin typeface="Arial" panose="020B0604020202020204" pitchFamily="34" charset="0"/>
                          <a:cs typeface="Arial" panose="020B0604020202020204" pitchFamily="34" charset="0"/>
                        </a:rPr>
                        <a:t>Traditional tales</a:t>
                      </a:r>
                    </a:p>
                    <a:p>
                      <a:pPr algn="ctr"/>
                      <a:r>
                        <a:rPr lang="en-US" sz="900" dirty="0">
                          <a:solidFill>
                            <a:schemeClr val="tx1"/>
                          </a:solidFill>
                          <a:latin typeface="Arial" panose="020B0604020202020204" pitchFamily="34" charset="0"/>
                          <a:cs typeface="Arial" panose="020B0604020202020204" pitchFamily="34" charset="0"/>
                        </a:rPr>
                        <a:t>Storytelling </a:t>
                      </a:r>
                    </a:p>
                    <a:p>
                      <a:pPr algn="ctr"/>
                      <a:r>
                        <a:rPr lang="en-US" sz="900" baseline="0" dirty="0">
                          <a:solidFill>
                            <a:schemeClr val="tx1"/>
                          </a:solidFill>
                          <a:latin typeface="Arial" panose="020B0604020202020204" pitchFamily="34" charset="0"/>
                          <a:cs typeface="Arial" panose="020B0604020202020204" pitchFamily="34" charset="0"/>
                        </a:rPr>
                        <a:t>Life cycles</a:t>
                      </a:r>
                    </a:p>
                    <a:p>
                      <a:pPr algn="ctr"/>
                      <a:r>
                        <a:rPr lang="en-US" sz="900" baseline="0" dirty="0">
                          <a:solidFill>
                            <a:schemeClr val="tx1"/>
                          </a:solidFill>
                          <a:latin typeface="Arial" panose="020B0604020202020204" pitchFamily="34" charset="0"/>
                          <a:cs typeface="Arial" panose="020B0604020202020204" pitchFamily="34" charset="0"/>
                        </a:rPr>
                        <a:t>Summer</a:t>
                      </a:r>
                    </a:p>
                    <a:p>
                      <a:pPr algn="ctr"/>
                      <a:r>
                        <a:rPr lang="en-US" sz="900" baseline="0" dirty="0">
                          <a:solidFill>
                            <a:schemeClr val="tx1"/>
                          </a:solidFill>
                          <a:latin typeface="Arial" panose="020B0604020202020204" pitchFamily="34" charset="0"/>
                          <a:cs typeface="Arial" panose="020B0604020202020204" pitchFamily="34" charset="0"/>
                        </a:rPr>
                        <a:t>Poetry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anose="020B0604020202020204" pitchFamily="34" charset="0"/>
                          <a:cs typeface="Arial" panose="020B0604020202020204" pitchFamily="34" charset="0"/>
                        </a:rPr>
                        <a:t>WHAT’S MY TALENT?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dirty="0">
                        <a:solidFill>
                          <a:schemeClr val="tx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anose="020B0604020202020204" pitchFamily="34" charset="0"/>
                          <a:cs typeface="Arial" panose="020B0604020202020204" pitchFamily="34" charset="0"/>
                        </a:rPr>
                        <a:t>Holidays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anose="020B0604020202020204" pitchFamily="34" charset="0"/>
                          <a:cs typeface="Arial" panose="020B0604020202020204" pitchFamily="34" charset="0"/>
                        </a:rPr>
                        <a:t>Journeys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anose="020B0604020202020204" pitchFamily="34" charset="0"/>
                          <a:cs typeface="Arial" panose="020B0604020202020204" pitchFamily="34" charset="0"/>
                        </a:rPr>
                        <a:t>Comparing locations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anose="020B0604020202020204" pitchFamily="34" charset="0"/>
                          <a:cs typeface="Arial" panose="020B0604020202020204" pitchFamily="34" charset="0"/>
                        </a:rPr>
                        <a:t>Local area</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anose="020B0604020202020204" pitchFamily="34" charset="0"/>
                          <a:cs typeface="Arial" panose="020B0604020202020204" pitchFamily="34" charset="0"/>
                        </a:rPr>
                        <a:t>Talents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anose="020B0604020202020204" pitchFamily="34" charset="0"/>
                          <a:cs typeface="Arial" panose="020B0604020202020204" pitchFamily="34" charset="0"/>
                        </a:rPr>
                        <a:t>Performing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anose="020B0604020202020204" pitchFamily="34" charset="0"/>
                          <a:cs typeface="Arial" panose="020B0604020202020204" pitchFamily="34" charset="0"/>
                        </a:rPr>
                        <a:t>Transition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72033691"/>
                  </a:ext>
                </a:extLst>
              </a:tr>
              <a:tr h="1594227">
                <a:tc>
                  <a:txBody>
                    <a:bodyPr/>
                    <a:lstStyle/>
                    <a:p>
                      <a:pPr algn="ctr"/>
                      <a:r>
                        <a:rPr lang="en-US" sz="1600" b="1" dirty="0">
                          <a:latin typeface="Arial" panose="020B0604020202020204" pitchFamily="34" charset="0"/>
                          <a:cs typeface="Arial" panose="020B0604020202020204" pitchFamily="34" charset="0"/>
                        </a:rPr>
                        <a:t>High</a:t>
                      </a:r>
                      <a:r>
                        <a:rPr lang="en-US" sz="1600" b="1" baseline="0" dirty="0">
                          <a:latin typeface="Arial" panose="020B0604020202020204" pitchFamily="34" charset="0"/>
                          <a:cs typeface="Arial" panose="020B0604020202020204" pitchFamily="34" charset="0"/>
                        </a:rPr>
                        <a:t> quality </a:t>
                      </a:r>
                      <a:r>
                        <a:rPr lang="en-US" sz="1600" b="1" dirty="0">
                          <a:latin typeface="Arial" panose="020B0604020202020204" pitchFamily="34" charset="0"/>
                          <a:cs typeface="Arial" panose="020B0604020202020204" pitchFamily="34" charset="0"/>
                        </a:rPr>
                        <a:t>Texts</a:t>
                      </a:r>
                    </a:p>
                    <a:p>
                      <a:pPr algn="ctr"/>
                      <a:endParaRPr lang="en-GB" sz="16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9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900" kern="1200" dirty="0">
                        <a:solidFill>
                          <a:schemeClr val="dk1"/>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endParaRPr lang="en-GB"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endParaRPr lang="en-GB"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endParaRPr lang="en-GB"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endParaRPr lang="en-GB"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7345316"/>
                  </a:ext>
                </a:extLst>
              </a:tr>
              <a:tr h="698314">
                <a:tc>
                  <a:txBody>
                    <a:bodyPr/>
                    <a:lstStyle/>
                    <a:p>
                      <a:pPr algn="ctr"/>
                      <a:r>
                        <a:rPr lang="en-GB" sz="1400" b="1" dirty="0">
                          <a:latin typeface="Arial" panose="020B0604020202020204" pitchFamily="34" charset="0"/>
                          <a:cs typeface="Arial" panose="020B0604020202020204" pitchFamily="34" charset="0"/>
                        </a:rPr>
                        <a:t>Songs/Poems</a:t>
                      </a:r>
                    </a:p>
                    <a:p>
                      <a:pPr algn="ctr"/>
                      <a:r>
                        <a:rPr lang="en-GB" sz="1400" b="0" dirty="0">
                          <a:latin typeface="Arial" panose="020B0604020202020204" pitchFamily="34" charset="0"/>
                          <a:cs typeface="Arial" panose="020B0604020202020204" pitchFamily="34" charset="0"/>
                        </a:rPr>
                        <a:t>*</a:t>
                      </a:r>
                      <a:r>
                        <a:rPr lang="en-GB" sz="1200" b="0" dirty="0">
                          <a:latin typeface="Arial" panose="020B0604020202020204" pitchFamily="34" charset="0"/>
                          <a:cs typeface="Arial" panose="020B0604020202020204" pitchFamily="34" charset="0"/>
                        </a:rPr>
                        <a:t>Poetry Basket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900" dirty="0">
                          <a:solidFill>
                            <a:schemeClr val="tx1"/>
                          </a:solidFill>
                          <a:latin typeface="Arial" panose="020B0604020202020204" pitchFamily="34" charset="0"/>
                          <a:cs typeface="Arial" panose="020B0604020202020204" pitchFamily="34" charset="0"/>
                        </a:rPr>
                        <a:t>Chop  </a:t>
                      </a:r>
                      <a:r>
                        <a:rPr lang="en-GB" sz="900" dirty="0" err="1">
                          <a:solidFill>
                            <a:schemeClr val="tx1"/>
                          </a:solidFill>
                          <a:latin typeface="Arial" panose="020B0604020202020204" pitchFamily="34" charset="0"/>
                          <a:cs typeface="Arial" panose="020B0604020202020204" pitchFamily="34" charset="0"/>
                        </a:rPr>
                        <a:t>Chop</a:t>
                      </a:r>
                      <a:endParaRPr lang="en-GB" sz="900" dirty="0">
                        <a:solidFill>
                          <a:schemeClr val="tx1"/>
                        </a:solidFill>
                        <a:latin typeface="Arial" panose="020B0604020202020204" pitchFamily="34" charset="0"/>
                        <a:cs typeface="Arial" panose="020B0604020202020204" pitchFamily="34" charset="0"/>
                      </a:endParaRPr>
                    </a:p>
                    <a:p>
                      <a:pPr algn="ctr"/>
                      <a:r>
                        <a:rPr lang="en-GB" sz="900" dirty="0">
                          <a:solidFill>
                            <a:schemeClr val="tx1"/>
                          </a:solidFill>
                          <a:latin typeface="Arial" panose="020B0604020202020204" pitchFamily="34" charset="0"/>
                          <a:cs typeface="Arial" panose="020B0604020202020204" pitchFamily="34" charset="0"/>
                        </a:rPr>
                        <a:t>Falling Apples</a:t>
                      </a:r>
                    </a:p>
                    <a:p>
                      <a:pPr algn="ctr"/>
                      <a:r>
                        <a:rPr lang="en-GB" sz="900" dirty="0">
                          <a:solidFill>
                            <a:schemeClr val="tx1"/>
                          </a:solidFill>
                          <a:latin typeface="Arial" panose="020B0604020202020204" pitchFamily="34" charset="0"/>
                          <a:cs typeface="Arial" panose="020B0604020202020204" pitchFamily="34" charset="0"/>
                        </a:rPr>
                        <a:t>Leaves are Falling</a:t>
                      </a:r>
                    </a:p>
                    <a:p>
                      <a:pPr algn="ctr"/>
                      <a:endParaRPr lang="en-GB" sz="9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kern="1200" dirty="0">
                          <a:solidFill>
                            <a:schemeClr val="dk1"/>
                          </a:solidFill>
                          <a:effectLst/>
                          <a:latin typeface="Arial" panose="020B0604020202020204" pitchFamily="34" charset="0"/>
                          <a:ea typeface="+mn-ea"/>
                          <a:cs typeface="Arial" panose="020B0604020202020204" pitchFamily="34" charset="0"/>
                        </a:rPr>
                        <a:t>Point Hat</a:t>
                      </a:r>
                    </a:p>
                    <a:p>
                      <a:pPr algn="ctr"/>
                      <a:r>
                        <a:rPr lang="en-GB" sz="900" kern="1200" dirty="0">
                          <a:solidFill>
                            <a:schemeClr val="dk1"/>
                          </a:solidFill>
                          <a:effectLst/>
                          <a:latin typeface="Arial" panose="020B0604020202020204" pitchFamily="34" charset="0"/>
                          <a:ea typeface="+mn-ea"/>
                          <a:cs typeface="Arial" panose="020B0604020202020204" pitchFamily="34" charset="0"/>
                        </a:rPr>
                        <a:t>Five Little Pumpkins</a:t>
                      </a:r>
                    </a:p>
                    <a:p>
                      <a:pPr algn="ctr"/>
                      <a:r>
                        <a:rPr lang="en-GB" sz="900" kern="1200" dirty="0">
                          <a:solidFill>
                            <a:schemeClr val="dk1"/>
                          </a:solidFill>
                          <a:effectLst/>
                          <a:latin typeface="Arial" panose="020B0604020202020204" pitchFamily="34" charset="0"/>
                          <a:ea typeface="+mn-ea"/>
                          <a:cs typeface="Arial" panose="020B0604020202020204" pitchFamily="34" charset="0"/>
                        </a:rPr>
                        <a:t>Breezy Weather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900" dirty="0">
                          <a:effectLst/>
                          <a:latin typeface="Arial" panose="020B0604020202020204" pitchFamily="34" charset="0"/>
                          <a:ea typeface="Calibri" panose="020F0502020204030204" pitchFamily="34" charset="0"/>
                          <a:cs typeface="Arial" panose="020B0604020202020204" pitchFamily="34" charset="0"/>
                        </a:rPr>
                        <a:t>A Little House</a:t>
                      </a:r>
                    </a:p>
                    <a:p>
                      <a:pPr marL="0" marR="0" lvl="0" indent="0" algn="ctr" defTabSz="914400" rtl="0" eaLnBrk="1" fontAlgn="auto" latinLnBrk="0" hangingPunct="1">
                        <a:lnSpc>
                          <a:spcPct val="115000"/>
                        </a:lnSpc>
                        <a:spcBef>
                          <a:spcPts val="0"/>
                        </a:spcBef>
                        <a:spcAft>
                          <a:spcPts val="0"/>
                        </a:spcAft>
                        <a:buClrTx/>
                        <a:buSzTx/>
                        <a:buFontTx/>
                        <a:buNone/>
                        <a:tabLst/>
                        <a:defRPr/>
                      </a:pPr>
                      <a:r>
                        <a:rPr lang="en-GB" sz="900" dirty="0">
                          <a:effectLst/>
                          <a:latin typeface="Arial" panose="020B0604020202020204" pitchFamily="34" charset="0"/>
                          <a:ea typeface="Calibri" panose="020F0502020204030204" pitchFamily="34" charset="0"/>
                          <a:cs typeface="Arial" panose="020B0604020202020204" pitchFamily="34" charset="0"/>
                        </a:rPr>
                        <a:t>Pancakes</a:t>
                      </a:r>
                    </a:p>
                    <a:p>
                      <a:pPr algn="ctr">
                        <a:lnSpc>
                          <a:spcPct val="115000"/>
                        </a:lnSpc>
                        <a:spcAft>
                          <a:spcPts val="0"/>
                        </a:spcAft>
                      </a:pPr>
                      <a:r>
                        <a:rPr lang="en-GB" sz="900" dirty="0">
                          <a:effectLst/>
                          <a:latin typeface="Arial" panose="020B0604020202020204" pitchFamily="34" charset="0"/>
                          <a:ea typeface="Calibri" panose="020F0502020204030204" pitchFamily="34" charset="0"/>
                          <a:cs typeface="Arial" panose="020B0604020202020204" pitchFamily="34" charset="0"/>
                        </a:rPr>
                        <a:t>Let’s Put On Our Mittens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900" dirty="0">
                          <a:effectLst/>
                          <a:latin typeface="Arial" panose="020B0604020202020204" pitchFamily="34" charset="0"/>
                          <a:ea typeface="Calibri" panose="020F0502020204030204" pitchFamily="34" charset="0"/>
                          <a:cs typeface="Arial" panose="020B0604020202020204" pitchFamily="34" charset="0"/>
                        </a:rPr>
                        <a:t>Spring Wind</a:t>
                      </a:r>
                    </a:p>
                    <a:p>
                      <a:pPr algn="ctr">
                        <a:lnSpc>
                          <a:spcPct val="115000"/>
                        </a:lnSpc>
                        <a:spcAft>
                          <a:spcPts val="0"/>
                        </a:spcAft>
                      </a:pPr>
                      <a:r>
                        <a:rPr lang="en-GB" sz="900" dirty="0">
                          <a:effectLst/>
                          <a:latin typeface="Arial" panose="020B0604020202020204" pitchFamily="34" charset="0"/>
                          <a:ea typeface="Calibri" panose="020F0502020204030204" pitchFamily="34" charset="0"/>
                          <a:cs typeface="Arial" panose="020B0604020202020204" pitchFamily="34" charset="0"/>
                        </a:rPr>
                        <a:t>Hungry Birdies</a:t>
                      </a:r>
                    </a:p>
                    <a:p>
                      <a:pPr marL="0" marR="0" lvl="0" indent="0" algn="ctr" defTabSz="914400" rtl="0" eaLnBrk="1" fontAlgn="auto" latinLnBrk="0" hangingPunct="1">
                        <a:lnSpc>
                          <a:spcPct val="115000"/>
                        </a:lnSpc>
                        <a:spcBef>
                          <a:spcPts val="0"/>
                        </a:spcBef>
                        <a:spcAft>
                          <a:spcPts val="0"/>
                        </a:spcAft>
                        <a:buClrTx/>
                        <a:buSzTx/>
                        <a:buFontTx/>
                        <a:buNone/>
                        <a:tabLst/>
                        <a:defRPr/>
                      </a:pPr>
                      <a:r>
                        <a:rPr lang="en-GB" sz="900" dirty="0">
                          <a:effectLst/>
                          <a:latin typeface="Arial" panose="020B0604020202020204" pitchFamily="34" charset="0"/>
                          <a:ea typeface="Calibri" panose="020F0502020204030204" pitchFamily="34" charset="0"/>
                          <a:cs typeface="Arial" panose="020B0604020202020204" pitchFamily="34" charset="0"/>
                        </a:rPr>
                        <a:t>Popcorn</a:t>
                      </a:r>
                    </a:p>
                    <a:p>
                      <a:pPr algn="ctr">
                        <a:lnSpc>
                          <a:spcPct val="115000"/>
                        </a:lnSpc>
                        <a:spcAft>
                          <a:spcPts val="0"/>
                        </a:spcAft>
                      </a:pPr>
                      <a:endParaRPr lang="en-GB"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900" dirty="0">
                          <a:effectLst/>
                          <a:latin typeface="Arial" panose="020B0604020202020204" pitchFamily="34" charset="0"/>
                          <a:ea typeface="Calibri" panose="020F0502020204030204" pitchFamily="34" charset="0"/>
                          <a:cs typeface="Arial" panose="020B0604020202020204" pitchFamily="34" charset="0"/>
                        </a:rPr>
                        <a:t>I Have a Little Frog</a:t>
                      </a:r>
                    </a:p>
                    <a:p>
                      <a:pPr algn="ctr">
                        <a:lnSpc>
                          <a:spcPct val="115000"/>
                        </a:lnSpc>
                        <a:spcAft>
                          <a:spcPts val="0"/>
                        </a:spcAft>
                      </a:pPr>
                      <a:r>
                        <a:rPr lang="en-GB" sz="900" dirty="0">
                          <a:effectLst/>
                          <a:latin typeface="Arial" panose="020B0604020202020204" pitchFamily="34" charset="0"/>
                          <a:ea typeface="Calibri" panose="020F0502020204030204" pitchFamily="34" charset="0"/>
                          <a:cs typeface="Arial" panose="020B0604020202020204" pitchFamily="34" charset="0"/>
                        </a:rPr>
                        <a:t>Sliced Bread</a:t>
                      </a:r>
                    </a:p>
                    <a:p>
                      <a:pPr algn="ctr">
                        <a:lnSpc>
                          <a:spcPct val="115000"/>
                        </a:lnSpc>
                        <a:spcAft>
                          <a:spcPts val="0"/>
                        </a:spcAft>
                      </a:pPr>
                      <a:r>
                        <a:rPr lang="en-GB" sz="900" dirty="0">
                          <a:effectLst/>
                          <a:latin typeface="Arial" panose="020B0604020202020204" pitchFamily="34" charset="0"/>
                          <a:ea typeface="Calibri" panose="020F0502020204030204" pitchFamily="34" charset="0"/>
                          <a:cs typeface="Arial" panose="020B0604020202020204" pitchFamily="34" charset="0"/>
                        </a:rPr>
                        <a:t>Monkey Babies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900" dirty="0">
                          <a:effectLst/>
                          <a:latin typeface="Arial" panose="020B0604020202020204" pitchFamily="34" charset="0"/>
                          <a:ea typeface="Calibri" panose="020F0502020204030204" pitchFamily="34" charset="0"/>
                          <a:cs typeface="Arial" panose="020B0604020202020204" pitchFamily="34" charset="0"/>
                        </a:rPr>
                        <a:t>Dance</a:t>
                      </a:r>
                    </a:p>
                    <a:p>
                      <a:pPr algn="ctr">
                        <a:lnSpc>
                          <a:spcPct val="115000"/>
                        </a:lnSpc>
                        <a:spcAft>
                          <a:spcPts val="0"/>
                        </a:spcAft>
                      </a:pPr>
                      <a:r>
                        <a:rPr lang="en-GB" sz="900" dirty="0">
                          <a:effectLst/>
                          <a:latin typeface="Arial" panose="020B0604020202020204" pitchFamily="34" charset="0"/>
                          <a:ea typeface="Calibri" panose="020F0502020204030204" pitchFamily="34" charset="0"/>
                          <a:cs typeface="Arial" panose="020B0604020202020204" pitchFamily="34" charset="0"/>
                        </a:rPr>
                        <a:t>A Little Shell</a:t>
                      </a:r>
                    </a:p>
                    <a:p>
                      <a:pPr algn="ctr">
                        <a:lnSpc>
                          <a:spcPct val="115000"/>
                        </a:lnSpc>
                        <a:spcAft>
                          <a:spcPts val="0"/>
                        </a:spcAft>
                      </a:pPr>
                      <a:r>
                        <a:rPr lang="en-GB" sz="900" dirty="0">
                          <a:effectLst/>
                          <a:latin typeface="Arial" panose="020B0604020202020204" pitchFamily="34" charset="0"/>
                          <a:ea typeface="Calibri" panose="020F0502020204030204" pitchFamily="34" charset="0"/>
                          <a:cs typeface="Arial" panose="020B0604020202020204" pitchFamily="34" charset="0"/>
                        </a:rPr>
                        <a:t>Thunderstorm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1821499"/>
                  </a:ext>
                </a:extLst>
              </a:tr>
              <a:tr h="1823193">
                <a:tc>
                  <a:txBody>
                    <a:bodyPr/>
                    <a:lstStyle/>
                    <a:p>
                      <a:pPr algn="ctr"/>
                      <a:r>
                        <a:rPr lang="en-US" sz="1400" b="1" dirty="0">
                          <a:solidFill>
                            <a:schemeClr val="tx1"/>
                          </a:solidFill>
                          <a:latin typeface="Arial" panose="020B0604020202020204" pitchFamily="34" charset="0"/>
                          <a:cs typeface="Arial" panose="020B0604020202020204" pitchFamily="34" charset="0"/>
                        </a:rPr>
                        <a:t>Key events</a:t>
                      </a:r>
                    </a:p>
                    <a:p>
                      <a:pPr algn="ctr"/>
                      <a:r>
                        <a:rPr lang="en-US" sz="1400" b="1" dirty="0">
                          <a:solidFill>
                            <a:schemeClr val="tx1"/>
                          </a:solidFill>
                          <a:latin typeface="Arial" panose="020B0604020202020204" pitchFamily="34" charset="0"/>
                          <a:cs typeface="Arial" panose="020B0604020202020204" pitchFamily="34" charset="0"/>
                        </a:rPr>
                        <a:t>&amp; opportunities</a:t>
                      </a:r>
                    </a:p>
                    <a:p>
                      <a:pPr algn="ctr"/>
                      <a:endParaRPr lang="en-US" sz="1400" b="1" dirty="0">
                        <a:solidFill>
                          <a:schemeClr val="tx1"/>
                        </a:solidFill>
                        <a:latin typeface="Arial" panose="020B0604020202020204" pitchFamily="34" charset="0"/>
                        <a:cs typeface="Arial" panose="020B0604020202020204" pitchFamily="34" charset="0"/>
                      </a:endParaRPr>
                    </a:p>
                    <a:p>
                      <a:pPr algn="ctr"/>
                      <a:r>
                        <a:rPr lang="en-US" sz="1400" b="1" i="1" dirty="0">
                          <a:solidFill>
                            <a:schemeClr val="tx1"/>
                          </a:solidFill>
                          <a:latin typeface="Arial" panose="020B0604020202020204" pitchFamily="34" charset="0"/>
                          <a:cs typeface="Arial" panose="020B0604020202020204" pitchFamily="34" charset="0"/>
                        </a:rPr>
                        <a:t>Parental involvement </a:t>
                      </a:r>
                      <a:endParaRPr lang="en-GB" sz="1400" b="1" i="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dirty="0">
                          <a:solidFill>
                            <a:schemeClr val="tx1"/>
                          </a:solidFill>
                          <a:latin typeface="Arial" panose="020B0604020202020204" pitchFamily="34" charset="0"/>
                          <a:cs typeface="Arial" panose="020B0604020202020204" pitchFamily="34" charset="0"/>
                        </a:rPr>
                        <a:t>Discovery time</a:t>
                      </a:r>
                    </a:p>
                    <a:p>
                      <a:pPr algn="ctr"/>
                      <a:r>
                        <a:rPr lang="en-GB" sz="900" kern="1200" dirty="0">
                          <a:solidFill>
                            <a:schemeClr val="dk1"/>
                          </a:solidFill>
                          <a:effectLst/>
                          <a:latin typeface="Arial" panose="020B0604020202020204" pitchFamily="34" charset="0"/>
                          <a:ea typeface="+mn-ea"/>
                          <a:cs typeface="Arial" panose="020B0604020202020204" pitchFamily="34" charset="0"/>
                        </a:rPr>
                        <a:t>Diwali Day</a:t>
                      </a:r>
                    </a:p>
                    <a:p>
                      <a:pPr algn="ctr"/>
                      <a:r>
                        <a:rPr lang="en-GB" sz="900" kern="1200" dirty="0">
                          <a:solidFill>
                            <a:schemeClr val="dk1"/>
                          </a:solidFill>
                          <a:effectLst/>
                          <a:latin typeface="Arial" panose="020B0604020202020204" pitchFamily="34" charset="0"/>
                          <a:ea typeface="+mn-ea"/>
                          <a:cs typeface="Arial" panose="020B0604020202020204" pitchFamily="34" charset="0"/>
                        </a:rPr>
                        <a:t>National Poetry Day</a:t>
                      </a:r>
                    </a:p>
                    <a:p>
                      <a:pPr algn="ctr"/>
                      <a:r>
                        <a:rPr lang="en-GB" sz="900" kern="1200" dirty="0">
                          <a:solidFill>
                            <a:schemeClr val="dk1"/>
                          </a:solidFill>
                          <a:effectLst/>
                          <a:latin typeface="Arial" panose="020B0604020202020204" pitchFamily="34" charset="0"/>
                          <a:ea typeface="+mn-ea"/>
                          <a:cs typeface="Arial" panose="020B0604020202020204" pitchFamily="34" charset="0"/>
                        </a:rPr>
                        <a:t>Whole school assembly</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i="1" dirty="0">
                        <a:solidFill>
                          <a:schemeClr val="tx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i="1" dirty="0">
                          <a:solidFill>
                            <a:schemeClr val="tx1"/>
                          </a:solidFill>
                          <a:latin typeface="Arial" panose="020B0604020202020204" pitchFamily="34" charset="0"/>
                          <a:cs typeface="Arial" panose="020B0604020202020204" pitchFamily="34" charset="0"/>
                        </a:rPr>
                        <a:t>Stay and Learn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i="1" dirty="0">
                          <a:solidFill>
                            <a:schemeClr val="tx1"/>
                          </a:solidFill>
                          <a:latin typeface="Arial" panose="020B0604020202020204" pitchFamily="34" charset="0"/>
                          <a:cs typeface="Arial" panose="020B0604020202020204" pitchFamily="34" charset="0"/>
                        </a:rPr>
                        <a:t>Class Dojo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anose="020B0604020202020204" pitchFamily="34" charset="0"/>
                          <a:cs typeface="Arial" panose="020B0604020202020204" pitchFamily="34" charset="0"/>
                        </a:rPr>
                        <a:t>Bonfire/sparklers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anose="020B0604020202020204" pitchFamily="34" charset="0"/>
                          <a:cs typeface="Arial" panose="020B0604020202020204" pitchFamily="34" charset="0"/>
                        </a:rPr>
                        <a:t>Campfire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anose="020B0604020202020204" pitchFamily="34" charset="0"/>
                          <a:cs typeface="Arial" panose="020B0604020202020204" pitchFamily="34" charset="0"/>
                        </a:rPr>
                        <a:t>World nursery rhyme week</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anose="020B0604020202020204" pitchFamily="34" charset="0"/>
                          <a:cs typeface="Arial" panose="020B0604020202020204" pitchFamily="34" charset="0"/>
                        </a:rPr>
                        <a:t> Remembrance day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err="1">
                          <a:solidFill>
                            <a:schemeClr val="tx1"/>
                          </a:solidFill>
                          <a:latin typeface="Arial" panose="020B0604020202020204" pitchFamily="34" charset="0"/>
                          <a:cs typeface="Arial" panose="020B0604020202020204" pitchFamily="34" charset="0"/>
                        </a:rPr>
                        <a:t>Hannukah</a:t>
                      </a:r>
                      <a:endParaRPr lang="en-US" sz="900" dirty="0">
                        <a:solidFill>
                          <a:schemeClr val="tx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anose="020B0604020202020204" pitchFamily="34" charset="0"/>
                          <a:cs typeface="Arial" panose="020B0604020202020204" pitchFamily="34" charset="0"/>
                        </a:rPr>
                        <a:t>Christmas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anose="020B0604020202020204" pitchFamily="34" charset="0"/>
                          <a:cs typeface="Arial" panose="020B0604020202020204" pitchFamily="34" charset="0"/>
                        </a:rPr>
                        <a:t>Walk to the post office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kern="1200" dirty="0">
                          <a:solidFill>
                            <a:schemeClr val="dk1"/>
                          </a:solidFill>
                          <a:effectLst/>
                          <a:latin typeface="Arial" panose="020B0604020202020204" pitchFamily="34" charset="0"/>
                          <a:ea typeface="+mn-ea"/>
                          <a:cs typeface="Arial" panose="020B0604020202020204" pitchFamily="34" charset="0"/>
                        </a:rPr>
                        <a:t>Whole school assembly</a:t>
                      </a:r>
                      <a:endParaRPr lang="en-US" sz="900" dirty="0">
                        <a:solidFill>
                          <a:schemeClr val="tx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dirty="0">
                        <a:solidFill>
                          <a:schemeClr val="tx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i="1" dirty="0">
                          <a:solidFill>
                            <a:schemeClr val="tx1"/>
                          </a:solidFill>
                          <a:latin typeface="Arial" panose="020B0604020202020204" pitchFamily="34" charset="0"/>
                          <a:cs typeface="Arial" panose="020B0604020202020204" pitchFamily="34" charset="0"/>
                        </a:rPr>
                        <a:t>Nativity performance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i="1" dirty="0">
                          <a:solidFill>
                            <a:schemeClr val="tx1"/>
                          </a:solidFill>
                          <a:latin typeface="Arial" panose="020B0604020202020204" pitchFamily="34" charset="0"/>
                          <a:cs typeface="Arial" panose="020B0604020202020204" pitchFamily="34" charset="0"/>
                        </a:rPr>
                        <a:t>Class Dojo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900" dirty="0">
                          <a:effectLst/>
                          <a:latin typeface="Arial" panose="020B0604020202020204" pitchFamily="34" charset="0"/>
                          <a:ea typeface="Calibri" panose="020F0502020204030204" pitchFamily="34" charset="0"/>
                          <a:cs typeface="Arial" panose="020B0604020202020204" pitchFamily="34" charset="0"/>
                        </a:rPr>
                        <a:t>Valentines</a:t>
                      </a:r>
                      <a:r>
                        <a:rPr lang="en-GB" sz="900" baseline="0" dirty="0">
                          <a:effectLst/>
                          <a:latin typeface="Arial" panose="020B0604020202020204" pitchFamily="34" charset="0"/>
                          <a:ea typeface="Calibri" panose="020F0502020204030204" pitchFamily="34" charset="0"/>
                          <a:cs typeface="Arial" panose="020B0604020202020204" pitchFamily="34" charset="0"/>
                        </a:rPr>
                        <a:t> day</a:t>
                      </a:r>
                    </a:p>
                    <a:p>
                      <a:pPr algn="ctr">
                        <a:lnSpc>
                          <a:spcPct val="115000"/>
                        </a:lnSpc>
                        <a:spcAft>
                          <a:spcPts val="0"/>
                        </a:spcAft>
                      </a:pPr>
                      <a:r>
                        <a:rPr lang="en-GB" sz="900" dirty="0">
                          <a:effectLst/>
                          <a:latin typeface="Arial" panose="020B0604020202020204" pitchFamily="34" charset="0"/>
                          <a:ea typeface="Calibri" panose="020F0502020204030204" pitchFamily="34" charset="0"/>
                          <a:cs typeface="Arial" panose="020B0604020202020204" pitchFamily="34" charset="0"/>
                        </a:rPr>
                        <a:t>Chinese New Year</a:t>
                      </a:r>
                    </a:p>
                    <a:p>
                      <a:pPr algn="ctr">
                        <a:lnSpc>
                          <a:spcPct val="115000"/>
                        </a:lnSpc>
                        <a:spcAft>
                          <a:spcPts val="0"/>
                        </a:spcAft>
                      </a:pPr>
                      <a:r>
                        <a:rPr lang="en-GB" sz="900" dirty="0">
                          <a:effectLst/>
                          <a:latin typeface="Arial" panose="020B0604020202020204" pitchFamily="34" charset="0"/>
                          <a:ea typeface="Calibri" panose="020F0502020204030204" pitchFamily="34" charset="0"/>
                          <a:cs typeface="Arial" panose="020B0604020202020204" pitchFamily="34" charset="0"/>
                        </a:rPr>
                        <a:t>National Storytelling week Pancake day</a:t>
                      </a:r>
                    </a:p>
                    <a:p>
                      <a:pPr marL="0" marR="0" lvl="0" indent="0" algn="ctr" defTabSz="914400" rtl="0" eaLnBrk="1" fontAlgn="auto" latinLnBrk="0" hangingPunct="1">
                        <a:lnSpc>
                          <a:spcPct val="115000"/>
                        </a:lnSpc>
                        <a:spcBef>
                          <a:spcPts val="0"/>
                        </a:spcBef>
                        <a:spcAft>
                          <a:spcPts val="0"/>
                        </a:spcAft>
                        <a:buClrTx/>
                        <a:buSzTx/>
                        <a:buFontTx/>
                        <a:buNone/>
                        <a:tabLst/>
                        <a:defRPr/>
                      </a:pPr>
                      <a:r>
                        <a:rPr lang="en-GB" sz="900" kern="1200" dirty="0">
                          <a:solidFill>
                            <a:schemeClr val="dk1"/>
                          </a:solidFill>
                          <a:effectLst/>
                          <a:latin typeface="Arial" panose="020B0604020202020204" pitchFamily="34" charset="0"/>
                          <a:ea typeface="+mn-ea"/>
                          <a:cs typeface="Arial" panose="020B0604020202020204" pitchFamily="34" charset="0"/>
                        </a:rPr>
                        <a:t>Whole school assembly</a:t>
                      </a:r>
                      <a:endParaRPr lang="en-GB" sz="9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0"/>
                        </a:spcAft>
                      </a:pPr>
                      <a:endParaRPr lang="en-GB" sz="9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0"/>
                        </a:spcAft>
                      </a:pPr>
                      <a:r>
                        <a:rPr lang="en-GB" sz="900" i="1" dirty="0">
                          <a:effectLst/>
                          <a:latin typeface="Arial" panose="020B0604020202020204" pitchFamily="34" charset="0"/>
                          <a:ea typeface="Calibri" panose="020F0502020204030204" pitchFamily="34" charset="0"/>
                          <a:cs typeface="Arial" panose="020B0604020202020204" pitchFamily="34" charset="0"/>
                        </a:rPr>
                        <a:t>Stay and Learn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i="1" dirty="0">
                          <a:solidFill>
                            <a:schemeClr val="tx1"/>
                          </a:solidFill>
                          <a:latin typeface="Arial" panose="020B0604020202020204" pitchFamily="34" charset="0"/>
                          <a:cs typeface="Arial" panose="020B0604020202020204" pitchFamily="34" charset="0"/>
                        </a:rPr>
                        <a:t>Class Dojo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anose="020B0604020202020204" pitchFamily="34" charset="0"/>
                          <a:cs typeface="Arial" panose="020B0604020202020204" pitchFamily="34" charset="0"/>
                        </a:rPr>
                        <a:t>Living</a:t>
                      </a:r>
                      <a:r>
                        <a:rPr lang="en-US" sz="900" baseline="0" dirty="0">
                          <a:solidFill>
                            <a:schemeClr val="tx1"/>
                          </a:solidFill>
                          <a:latin typeface="Arial" panose="020B0604020202020204" pitchFamily="34" charset="0"/>
                          <a:cs typeface="Arial" panose="020B0604020202020204" pitchFamily="34" charset="0"/>
                        </a:rPr>
                        <a:t> eggs</a:t>
                      </a:r>
                      <a:endParaRPr lang="en-US" sz="900" dirty="0">
                        <a:solidFill>
                          <a:schemeClr val="tx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anose="020B0604020202020204" pitchFamily="34" charset="0"/>
                          <a:cs typeface="Arial" panose="020B0604020202020204" pitchFamily="34" charset="0"/>
                        </a:rPr>
                        <a:t>Mother’s Day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anose="020B0604020202020204" pitchFamily="34" charset="0"/>
                          <a:cs typeface="Arial" panose="020B0604020202020204" pitchFamily="34" charset="0"/>
                        </a:rPr>
                        <a:t>World Book Day</a:t>
                      </a:r>
                    </a:p>
                    <a:p>
                      <a:pPr algn="ctr">
                        <a:lnSpc>
                          <a:spcPct val="115000"/>
                        </a:lnSpc>
                        <a:spcAft>
                          <a:spcPts val="1000"/>
                        </a:spcAft>
                      </a:pPr>
                      <a:r>
                        <a:rPr lang="en-GB" sz="900" dirty="0">
                          <a:effectLst/>
                          <a:latin typeface="Arial" panose="020B0604020202020204" pitchFamily="34" charset="0"/>
                          <a:ea typeface="Calibri" panose="020F0502020204030204" pitchFamily="34" charset="0"/>
                          <a:cs typeface="Arial" panose="020B0604020202020204" pitchFamily="34" charset="0"/>
                        </a:rPr>
                        <a:t>Easter celebrations</a:t>
                      </a:r>
                    </a:p>
                    <a:p>
                      <a:pPr marL="0" marR="0" lvl="0" indent="0" algn="ctr" defTabSz="914400" rtl="0" eaLnBrk="1" fontAlgn="auto" latinLnBrk="0" hangingPunct="1">
                        <a:lnSpc>
                          <a:spcPct val="115000"/>
                        </a:lnSpc>
                        <a:spcBef>
                          <a:spcPts val="0"/>
                        </a:spcBef>
                        <a:spcAft>
                          <a:spcPts val="1000"/>
                        </a:spcAft>
                        <a:buClrTx/>
                        <a:buSzTx/>
                        <a:buFontTx/>
                        <a:buNone/>
                        <a:tabLst/>
                        <a:defRPr/>
                      </a:pPr>
                      <a:r>
                        <a:rPr lang="en-GB" sz="900" kern="1200" dirty="0">
                          <a:solidFill>
                            <a:schemeClr val="dk1"/>
                          </a:solidFill>
                          <a:effectLst/>
                          <a:latin typeface="Arial" panose="020B0604020202020204" pitchFamily="34" charset="0"/>
                          <a:ea typeface="+mn-ea"/>
                          <a:cs typeface="Arial" panose="020B0604020202020204" pitchFamily="34" charset="0"/>
                        </a:rPr>
                        <a:t>Whole school assembly</a:t>
                      </a:r>
                      <a:endParaRPr lang="en-GB" sz="900" i="1"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i="1" dirty="0">
                          <a:effectLst/>
                          <a:latin typeface="Arial" panose="020B0604020202020204" pitchFamily="34" charset="0"/>
                          <a:ea typeface="Calibri" panose="020F0502020204030204" pitchFamily="34" charset="0"/>
                          <a:cs typeface="Arial" panose="020B0604020202020204" pitchFamily="34" charset="0"/>
                        </a:rPr>
                        <a:t>Stay and Learn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i="1" dirty="0">
                          <a:solidFill>
                            <a:schemeClr val="tx1"/>
                          </a:solidFill>
                          <a:latin typeface="Arial" panose="020B0604020202020204" pitchFamily="34" charset="0"/>
                          <a:cs typeface="Arial" panose="020B0604020202020204" pitchFamily="34" charset="0"/>
                        </a:rPr>
                        <a:t>Class Dojo</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i="1" dirty="0">
                          <a:solidFill>
                            <a:schemeClr val="tx1"/>
                          </a:solidFill>
                          <a:latin typeface="Arial" panose="020B0604020202020204" pitchFamily="34" charset="0"/>
                          <a:cs typeface="Arial" panose="020B0604020202020204" pitchFamily="34" charset="0"/>
                        </a:rPr>
                        <a:t>Church Visit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a:solidFill>
                            <a:schemeClr val="tx1"/>
                          </a:solidFill>
                          <a:latin typeface="Arial" panose="020B0604020202020204" pitchFamily="34" charset="0"/>
                          <a:cs typeface="Arial" panose="020B0604020202020204" pitchFamily="34" charset="0"/>
                        </a:rPr>
                        <a:t> Father’s Day</a:t>
                      </a:r>
                    </a:p>
                    <a:p>
                      <a:pPr algn="ctr"/>
                      <a:r>
                        <a:rPr lang="en-US" sz="900" dirty="0">
                          <a:solidFill>
                            <a:schemeClr val="tx1"/>
                          </a:solidFill>
                          <a:latin typeface="Arial" panose="020B0604020202020204" pitchFamily="34" charset="0"/>
                          <a:cs typeface="Arial" panose="020B0604020202020204" pitchFamily="34" charset="0"/>
                        </a:rPr>
                        <a:t>Caterpillars </a:t>
                      </a:r>
                    </a:p>
                    <a:p>
                      <a:pPr algn="ctr"/>
                      <a:r>
                        <a:rPr lang="en-US" sz="900" dirty="0">
                          <a:solidFill>
                            <a:schemeClr val="tx1"/>
                          </a:solidFill>
                          <a:latin typeface="Arial" panose="020B0604020202020204" pitchFamily="34" charset="0"/>
                          <a:cs typeface="Arial" panose="020B0604020202020204" pitchFamily="34" charset="0"/>
                        </a:rPr>
                        <a:t>Contact a school overseas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kern="1200" dirty="0">
                          <a:solidFill>
                            <a:schemeClr val="dk1"/>
                          </a:solidFill>
                          <a:effectLst/>
                          <a:latin typeface="Arial" panose="020B0604020202020204" pitchFamily="34" charset="0"/>
                          <a:ea typeface="+mn-ea"/>
                          <a:cs typeface="Arial" panose="020B0604020202020204" pitchFamily="34" charset="0"/>
                        </a:rPr>
                        <a:t>Whole school assembly</a:t>
                      </a:r>
                      <a:endParaRPr lang="en-US" sz="900" dirty="0">
                        <a:solidFill>
                          <a:schemeClr val="tx1"/>
                        </a:solidFill>
                        <a:latin typeface="Arial" panose="020B0604020202020204" pitchFamily="34" charset="0"/>
                        <a:cs typeface="Arial" panose="020B0604020202020204" pitchFamily="34" charset="0"/>
                      </a:endParaRPr>
                    </a:p>
                    <a:p>
                      <a:pPr algn="ctr"/>
                      <a:endParaRPr lang="en-US" sz="900" dirty="0">
                        <a:solidFill>
                          <a:schemeClr val="tx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i="1" dirty="0">
                          <a:solidFill>
                            <a:schemeClr val="tx1"/>
                          </a:solidFill>
                          <a:latin typeface="Arial" panose="020B0604020202020204" pitchFamily="34" charset="0"/>
                          <a:cs typeface="Arial" panose="020B0604020202020204" pitchFamily="34" charset="0"/>
                        </a:rPr>
                        <a:t>Stay and Learn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i="1" dirty="0">
                          <a:solidFill>
                            <a:schemeClr val="tx1"/>
                          </a:solidFill>
                          <a:latin typeface="Arial" panose="020B0604020202020204" pitchFamily="34" charset="0"/>
                          <a:cs typeface="Arial" panose="020B0604020202020204" pitchFamily="34" charset="0"/>
                        </a:rPr>
                        <a:t>Class Dojo</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i="1" dirty="0">
                          <a:effectLst/>
                          <a:latin typeface="Arial" panose="020B0604020202020204" pitchFamily="34" charset="0"/>
                          <a:ea typeface="Calibri" panose="020F0502020204030204" pitchFamily="34" charset="0"/>
                          <a:cs typeface="Arial" panose="020B0604020202020204" pitchFamily="34" charset="0"/>
                        </a:rPr>
                        <a:t>Sport’s Day </a:t>
                      </a:r>
                      <a:endParaRPr lang="en-US" sz="900" i="1" dirty="0">
                        <a:solidFill>
                          <a:schemeClr val="tx1"/>
                        </a:solidFill>
                        <a:latin typeface="Arial" panose="020B0604020202020204" pitchFamily="34" charset="0"/>
                        <a:cs typeface="Arial" panose="020B0604020202020204" pitchFamily="34" charset="0"/>
                      </a:endParaRPr>
                    </a:p>
                    <a:p>
                      <a:pPr algn="ctr"/>
                      <a:endParaRPr lang="en-US" sz="900" i="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dirty="0">
                          <a:solidFill>
                            <a:schemeClr val="tx1"/>
                          </a:solidFill>
                          <a:latin typeface="Arial" panose="020B0604020202020204" pitchFamily="34" charset="0"/>
                          <a:cs typeface="Arial" panose="020B0604020202020204" pitchFamily="34" charset="0"/>
                        </a:rPr>
                        <a:t>Talent show</a:t>
                      </a:r>
                    </a:p>
                    <a:p>
                      <a:pPr algn="ctr"/>
                      <a:r>
                        <a:rPr lang="en-GB" sz="900" dirty="0">
                          <a:solidFill>
                            <a:schemeClr val="tx1"/>
                          </a:solidFill>
                          <a:latin typeface="Arial" panose="020B0604020202020204" pitchFamily="34" charset="0"/>
                          <a:cs typeface="Arial" panose="020B0604020202020204" pitchFamily="34" charset="0"/>
                        </a:rPr>
                        <a:t>Walk to the park</a:t>
                      </a:r>
                    </a:p>
                    <a:p>
                      <a:pPr algn="ctr"/>
                      <a:r>
                        <a:rPr lang="en-GB" sz="900" dirty="0">
                          <a:solidFill>
                            <a:schemeClr val="tx1"/>
                          </a:solidFill>
                          <a:latin typeface="Arial" panose="020B0604020202020204" pitchFamily="34" charset="0"/>
                          <a:cs typeface="Arial" panose="020B0604020202020204" pitchFamily="34" charset="0"/>
                        </a:rPr>
                        <a:t>Acorn Farm</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kern="1200" dirty="0">
                          <a:solidFill>
                            <a:schemeClr val="dk1"/>
                          </a:solidFill>
                          <a:effectLst/>
                          <a:latin typeface="Arial" panose="020B0604020202020204" pitchFamily="34" charset="0"/>
                          <a:ea typeface="+mn-ea"/>
                          <a:cs typeface="Arial" panose="020B0604020202020204" pitchFamily="34" charset="0"/>
                        </a:rPr>
                        <a:t>Whole school assembly</a:t>
                      </a:r>
                    </a:p>
                    <a:p>
                      <a:pPr algn="ctr"/>
                      <a:r>
                        <a:rPr lang="en-GB" sz="900" dirty="0">
                          <a:solidFill>
                            <a:schemeClr val="tx1"/>
                          </a:solidFill>
                          <a:latin typeface="Arial" panose="020B0604020202020204" pitchFamily="34" charset="0"/>
                          <a:cs typeface="Arial" panose="020B0604020202020204" pitchFamily="34" charset="0"/>
                        </a:rPr>
                        <a:t>Class trip</a:t>
                      </a:r>
                    </a:p>
                    <a:p>
                      <a:pPr algn="ctr"/>
                      <a:endParaRPr lang="en-GB" sz="900" dirty="0">
                        <a:solidFill>
                          <a:schemeClr val="tx1"/>
                        </a:solidFill>
                        <a:latin typeface="Arial" panose="020B0604020202020204" pitchFamily="34" charset="0"/>
                        <a:cs typeface="Arial" panose="020B0604020202020204" pitchFamily="34" charset="0"/>
                      </a:endParaRPr>
                    </a:p>
                    <a:p>
                      <a:pPr algn="ctr"/>
                      <a:r>
                        <a:rPr lang="en-GB" sz="900" i="1" dirty="0">
                          <a:solidFill>
                            <a:schemeClr val="tx1"/>
                          </a:solidFill>
                          <a:latin typeface="Arial" panose="020B0604020202020204" pitchFamily="34" charset="0"/>
                          <a:cs typeface="Arial" panose="020B0604020202020204" pitchFamily="34" charset="0"/>
                        </a:rPr>
                        <a:t>End of year assembly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i="1" dirty="0">
                          <a:solidFill>
                            <a:schemeClr val="tx1"/>
                          </a:solidFill>
                          <a:latin typeface="Arial" panose="020B0604020202020204" pitchFamily="34" charset="0"/>
                          <a:cs typeface="Arial" panose="020B0604020202020204" pitchFamily="34" charset="0"/>
                        </a:rPr>
                        <a:t>Class Dojo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3662612"/>
                  </a:ext>
                </a:extLst>
              </a:tr>
            </a:tbl>
          </a:graphicData>
        </a:graphic>
      </p:graphicFrame>
      <p:pic>
        <p:nvPicPr>
          <p:cNvPr id="8" name="Picture 7">
            <a:extLst>
              <a:ext uri="{FF2B5EF4-FFF2-40B4-BE49-F238E27FC236}">
                <a16:creationId xmlns:a16="http://schemas.microsoft.com/office/drawing/2014/main" id="{FF4B7376-A0B8-43A2-9858-73C641D37461}"/>
              </a:ext>
            </a:extLst>
          </p:cNvPr>
          <p:cNvPicPr>
            <a:picLocks noChangeAspect="1"/>
          </p:cNvPicPr>
          <p:nvPr/>
        </p:nvPicPr>
        <p:blipFill>
          <a:blip r:embed="rId4"/>
          <a:stretch>
            <a:fillRect/>
          </a:stretch>
        </p:blipFill>
        <p:spPr>
          <a:xfrm>
            <a:off x="6031103" y="7124227"/>
            <a:ext cx="753065" cy="767977"/>
          </a:xfrm>
          <a:prstGeom prst="rect">
            <a:avLst/>
          </a:prstGeom>
        </p:spPr>
      </p:pic>
      <p:pic>
        <p:nvPicPr>
          <p:cNvPr id="18" name="Picture 1">
            <a:extLst>
              <a:ext uri="{FF2B5EF4-FFF2-40B4-BE49-F238E27FC236}">
                <a16:creationId xmlns:a16="http://schemas.microsoft.com/office/drawing/2014/main" id="{65C0B668-6078-4FA9-8E79-A779CE255B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169" y="103841"/>
            <a:ext cx="1000126" cy="83820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92969534-0F4D-4541-B8C2-B4168A6CDEE5}"/>
              </a:ext>
            </a:extLst>
          </p:cNvPr>
          <p:cNvSpPr/>
          <p:nvPr/>
        </p:nvSpPr>
        <p:spPr>
          <a:xfrm>
            <a:off x="5253205" y="0"/>
            <a:ext cx="1959960" cy="646331"/>
          </a:xfrm>
          <a:prstGeom prst="rect">
            <a:avLst/>
          </a:prstGeom>
          <a:noFill/>
        </p:spPr>
        <p:txBody>
          <a:bodyPr wrap="none" lIns="91440" tIns="45720" rIns="91440" bIns="45720">
            <a:spAutoFit/>
          </a:bodyPr>
          <a:lstStyle/>
          <a:p>
            <a:pPr algn="ctr"/>
            <a:r>
              <a:rPr lang="en-US" sz="3600" dirty="0">
                <a:ln w="0"/>
                <a:effectLst>
                  <a:outerShdw blurRad="38100" dist="19050" dir="2700000" algn="tl" rotWithShape="0">
                    <a:schemeClr val="dk1">
                      <a:alpha val="40000"/>
                    </a:schemeClr>
                  </a:outerShdw>
                </a:effectLst>
              </a:rPr>
              <a:t>Overview</a:t>
            </a:r>
            <a:endParaRPr lang="en-US" sz="3600" b="0" cap="none" spc="0" dirty="0">
              <a:ln w="0"/>
              <a:solidFill>
                <a:schemeClr val="tx1"/>
              </a:solidFill>
              <a:effectLst>
                <a:outerShdw blurRad="38100" dist="19050" dir="2700000" algn="tl" rotWithShape="0">
                  <a:schemeClr val="dk1">
                    <a:alpha val="40000"/>
                  </a:schemeClr>
                </a:outerShdw>
              </a:effectLst>
            </a:endParaRPr>
          </a:p>
        </p:txBody>
      </p:sp>
      <p:pic>
        <p:nvPicPr>
          <p:cNvPr id="1026" name="Picture 2" descr="See the source image">
            <a:extLst>
              <a:ext uri="{FF2B5EF4-FFF2-40B4-BE49-F238E27FC236}">
                <a16:creationId xmlns:a16="http://schemas.microsoft.com/office/drawing/2014/main" id="{1C0CB0A1-2CF5-4F69-BC5F-2F321E92C8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8147" y="3163744"/>
            <a:ext cx="854075"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6" name="Picture 5">
            <a:extLst>
              <a:ext uri="{FF2B5EF4-FFF2-40B4-BE49-F238E27FC236}">
                <a16:creationId xmlns:a16="http://schemas.microsoft.com/office/drawing/2014/main" id="{1E667A24-CFAB-4046-BB6D-3720A2B87A88}"/>
              </a:ext>
            </a:extLst>
          </p:cNvPr>
          <p:cNvPicPr>
            <a:picLocks noChangeAspect="1"/>
          </p:cNvPicPr>
          <p:nvPr/>
        </p:nvPicPr>
        <p:blipFill>
          <a:blip r:embed="rId7"/>
          <a:stretch>
            <a:fillRect/>
          </a:stretch>
        </p:blipFill>
        <p:spPr>
          <a:xfrm>
            <a:off x="2581915" y="3219152"/>
            <a:ext cx="872020" cy="943939"/>
          </a:xfrm>
          <a:prstGeom prst="rect">
            <a:avLst/>
          </a:prstGeom>
        </p:spPr>
      </p:pic>
      <p:pic>
        <p:nvPicPr>
          <p:cNvPr id="9" name="Picture 8">
            <a:extLst>
              <a:ext uri="{FF2B5EF4-FFF2-40B4-BE49-F238E27FC236}">
                <a16:creationId xmlns:a16="http://schemas.microsoft.com/office/drawing/2014/main" id="{2970BEE2-CA11-4600-AA29-F76CFC3144F0}"/>
              </a:ext>
            </a:extLst>
          </p:cNvPr>
          <p:cNvPicPr>
            <a:picLocks noChangeAspect="1"/>
          </p:cNvPicPr>
          <p:nvPr/>
        </p:nvPicPr>
        <p:blipFill>
          <a:blip r:embed="rId8"/>
          <a:stretch>
            <a:fillRect/>
          </a:stretch>
        </p:blipFill>
        <p:spPr>
          <a:xfrm>
            <a:off x="3535452" y="2681912"/>
            <a:ext cx="854075" cy="1106415"/>
          </a:xfrm>
          <a:prstGeom prst="rect">
            <a:avLst/>
          </a:prstGeom>
        </p:spPr>
      </p:pic>
      <p:pic>
        <p:nvPicPr>
          <p:cNvPr id="16" name="Picture 15">
            <a:extLst>
              <a:ext uri="{FF2B5EF4-FFF2-40B4-BE49-F238E27FC236}">
                <a16:creationId xmlns:a16="http://schemas.microsoft.com/office/drawing/2014/main" id="{2D07BB5D-EFCF-47C7-9189-5A987395ACBC}"/>
              </a:ext>
            </a:extLst>
          </p:cNvPr>
          <p:cNvPicPr>
            <a:picLocks noChangeAspect="1"/>
          </p:cNvPicPr>
          <p:nvPr/>
        </p:nvPicPr>
        <p:blipFill>
          <a:blip r:embed="rId9"/>
          <a:stretch>
            <a:fillRect/>
          </a:stretch>
        </p:blipFill>
        <p:spPr>
          <a:xfrm>
            <a:off x="5436951" y="2682157"/>
            <a:ext cx="750896" cy="750896"/>
          </a:xfrm>
          <a:prstGeom prst="rect">
            <a:avLst/>
          </a:prstGeom>
        </p:spPr>
      </p:pic>
      <p:pic>
        <p:nvPicPr>
          <p:cNvPr id="24" name="Picture 23">
            <a:extLst>
              <a:ext uri="{FF2B5EF4-FFF2-40B4-BE49-F238E27FC236}">
                <a16:creationId xmlns:a16="http://schemas.microsoft.com/office/drawing/2014/main" id="{08F6E385-5C1D-4CFA-87AC-222B9AD10142}"/>
              </a:ext>
            </a:extLst>
          </p:cNvPr>
          <p:cNvPicPr>
            <a:picLocks noChangeAspect="1"/>
          </p:cNvPicPr>
          <p:nvPr/>
        </p:nvPicPr>
        <p:blipFill>
          <a:blip r:embed="rId10"/>
          <a:stretch>
            <a:fillRect/>
          </a:stretch>
        </p:blipFill>
        <p:spPr>
          <a:xfrm>
            <a:off x="6165284" y="3448104"/>
            <a:ext cx="854075" cy="755257"/>
          </a:xfrm>
          <a:prstGeom prst="rect">
            <a:avLst/>
          </a:prstGeom>
        </p:spPr>
      </p:pic>
      <p:pic>
        <p:nvPicPr>
          <p:cNvPr id="28" name="Picture 27">
            <a:extLst>
              <a:ext uri="{FF2B5EF4-FFF2-40B4-BE49-F238E27FC236}">
                <a16:creationId xmlns:a16="http://schemas.microsoft.com/office/drawing/2014/main" id="{F041DB8F-7213-4409-B89F-411A0E233D93}"/>
              </a:ext>
            </a:extLst>
          </p:cNvPr>
          <p:cNvPicPr>
            <a:picLocks noChangeAspect="1"/>
          </p:cNvPicPr>
          <p:nvPr/>
        </p:nvPicPr>
        <p:blipFill>
          <a:blip r:embed="rId11"/>
          <a:stretch>
            <a:fillRect/>
          </a:stretch>
        </p:blipFill>
        <p:spPr>
          <a:xfrm>
            <a:off x="7116037" y="2679012"/>
            <a:ext cx="750896" cy="839712"/>
          </a:xfrm>
          <a:prstGeom prst="rect">
            <a:avLst/>
          </a:prstGeom>
        </p:spPr>
      </p:pic>
      <p:pic>
        <p:nvPicPr>
          <p:cNvPr id="32" name="Picture 31">
            <a:extLst>
              <a:ext uri="{FF2B5EF4-FFF2-40B4-BE49-F238E27FC236}">
                <a16:creationId xmlns:a16="http://schemas.microsoft.com/office/drawing/2014/main" id="{9D534668-817E-479C-87A8-9C58FF6B140E}"/>
              </a:ext>
            </a:extLst>
          </p:cNvPr>
          <p:cNvPicPr>
            <a:picLocks noChangeAspect="1"/>
          </p:cNvPicPr>
          <p:nvPr/>
        </p:nvPicPr>
        <p:blipFill>
          <a:blip r:embed="rId12"/>
          <a:stretch>
            <a:fillRect/>
          </a:stretch>
        </p:blipFill>
        <p:spPr>
          <a:xfrm>
            <a:off x="7797275" y="3456524"/>
            <a:ext cx="875609" cy="717842"/>
          </a:xfrm>
          <a:prstGeom prst="rect">
            <a:avLst/>
          </a:prstGeom>
        </p:spPr>
      </p:pic>
      <p:pic>
        <p:nvPicPr>
          <p:cNvPr id="34" name="Picture 33">
            <a:extLst>
              <a:ext uri="{FF2B5EF4-FFF2-40B4-BE49-F238E27FC236}">
                <a16:creationId xmlns:a16="http://schemas.microsoft.com/office/drawing/2014/main" id="{9F1A6996-6B34-4AE3-ABD5-D35FCDCF37F1}"/>
              </a:ext>
            </a:extLst>
          </p:cNvPr>
          <p:cNvPicPr>
            <a:picLocks noChangeAspect="1"/>
          </p:cNvPicPr>
          <p:nvPr/>
        </p:nvPicPr>
        <p:blipFill>
          <a:blip r:embed="rId13"/>
          <a:stretch>
            <a:fillRect/>
          </a:stretch>
        </p:blipFill>
        <p:spPr>
          <a:xfrm>
            <a:off x="8760198" y="2679012"/>
            <a:ext cx="806289" cy="902452"/>
          </a:xfrm>
          <a:prstGeom prst="rect">
            <a:avLst/>
          </a:prstGeom>
        </p:spPr>
      </p:pic>
      <p:pic>
        <p:nvPicPr>
          <p:cNvPr id="36" name="Picture 35">
            <a:extLst>
              <a:ext uri="{FF2B5EF4-FFF2-40B4-BE49-F238E27FC236}">
                <a16:creationId xmlns:a16="http://schemas.microsoft.com/office/drawing/2014/main" id="{8595B320-EE15-46A6-84A5-839EE4C0F71B}"/>
              </a:ext>
            </a:extLst>
          </p:cNvPr>
          <p:cNvPicPr>
            <a:picLocks noChangeAspect="1"/>
          </p:cNvPicPr>
          <p:nvPr/>
        </p:nvPicPr>
        <p:blipFill>
          <a:blip r:embed="rId14"/>
          <a:stretch>
            <a:fillRect/>
          </a:stretch>
        </p:blipFill>
        <p:spPr>
          <a:xfrm>
            <a:off x="9557715" y="3315272"/>
            <a:ext cx="812207" cy="902452"/>
          </a:xfrm>
          <a:prstGeom prst="rect">
            <a:avLst/>
          </a:prstGeom>
        </p:spPr>
      </p:pic>
      <p:pic>
        <p:nvPicPr>
          <p:cNvPr id="38" name="Picture 37">
            <a:extLst>
              <a:ext uri="{FF2B5EF4-FFF2-40B4-BE49-F238E27FC236}">
                <a16:creationId xmlns:a16="http://schemas.microsoft.com/office/drawing/2014/main" id="{90D9E0EF-E5D4-4D2C-8797-12442F2C9CD8}"/>
              </a:ext>
            </a:extLst>
          </p:cNvPr>
          <p:cNvPicPr>
            <a:picLocks noChangeAspect="1"/>
          </p:cNvPicPr>
          <p:nvPr/>
        </p:nvPicPr>
        <p:blipFill>
          <a:blip r:embed="rId15"/>
          <a:stretch>
            <a:fillRect/>
          </a:stretch>
        </p:blipFill>
        <p:spPr>
          <a:xfrm>
            <a:off x="10399675" y="2677769"/>
            <a:ext cx="915836" cy="737757"/>
          </a:xfrm>
          <a:prstGeom prst="rect">
            <a:avLst/>
          </a:prstGeom>
        </p:spPr>
      </p:pic>
      <p:pic>
        <p:nvPicPr>
          <p:cNvPr id="40" name="Picture 39">
            <a:extLst>
              <a:ext uri="{FF2B5EF4-FFF2-40B4-BE49-F238E27FC236}">
                <a16:creationId xmlns:a16="http://schemas.microsoft.com/office/drawing/2014/main" id="{97FBFBCC-A78B-496B-A3BD-F727E76B93B6}"/>
              </a:ext>
            </a:extLst>
          </p:cNvPr>
          <p:cNvPicPr>
            <a:picLocks noChangeAspect="1"/>
          </p:cNvPicPr>
          <p:nvPr/>
        </p:nvPicPr>
        <p:blipFill>
          <a:blip r:embed="rId16"/>
          <a:stretch>
            <a:fillRect/>
          </a:stretch>
        </p:blipFill>
        <p:spPr>
          <a:xfrm>
            <a:off x="11211240" y="3420546"/>
            <a:ext cx="789797" cy="789797"/>
          </a:xfrm>
          <a:prstGeom prst="rect">
            <a:avLst/>
          </a:prstGeom>
        </p:spPr>
      </p:pic>
    </p:spTree>
    <p:extLst>
      <p:ext uri="{BB962C8B-B14F-4D97-AF65-F5344CB8AC3E}">
        <p14:creationId xmlns:p14="http://schemas.microsoft.com/office/powerpoint/2010/main" val="3793943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Isosceles Triangle 22">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53FE212D-BFC9-4D6B-BB25-2170A4F1783E}"/>
              </a:ext>
            </a:extLst>
          </p:cNvPr>
          <p:cNvSpPr txBox="1">
            <a:spLocks/>
          </p:cNvSpPr>
          <p:nvPr/>
        </p:nvSpPr>
        <p:spPr>
          <a:xfrm>
            <a:off x="463767" y="-383614"/>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3600" dirty="0">
              <a:latin typeface="Arial" panose="020B0604020202020204" pitchFamily="34" charset="0"/>
              <a:cs typeface="Arial" panose="020B0604020202020204" pitchFamily="34" charset="0"/>
            </a:endParaRPr>
          </a:p>
        </p:txBody>
      </p:sp>
      <p:pic>
        <p:nvPicPr>
          <p:cNvPr id="5" name="Picture 1">
            <a:extLst>
              <a:ext uri="{FF2B5EF4-FFF2-40B4-BE49-F238E27FC236}">
                <a16:creationId xmlns:a16="http://schemas.microsoft.com/office/drawing/2014/main" id="{38D29AA9-D707-4E56-A908-EF1928CE19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9939" y="103749"/>
            <a:ext cx="1000126" cy="8382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3376629917"/>
              </p:ext>
            </p:extLst>
          </p:nvPr>
        </p:nvGraphicFramePr>
        <p:xfrm>
          <a:off x="674703" y="1205409"/>
          <a:ext cx="11131217" cy="5242574"/>
        </p:xfrm>
        <a:graphic>
          <a:graphicData uri="http://schemas.openxmlformats.org/drawingml/2006/table">
            <a:tbl>
              <a:tblPr firstRow="1" bandRow="1">
                <a:tableStyleId>{5C22544A-7EE6-4342-B048-85BDC9FD1C3A}</a:tableStyleId>
              </a:tblPr>
              <a:tblGrid>
                <a:gridCol w="1717671">
                  <a:extLst>
                    <a:ext uri="{9D8B030D-6E8A-4147-A177-3AD203B41FA5}">
                      <a16:colId xmlns:a16="http://schemas.microsoft.com/office/drawing/2014/main" val="385991600"/>
                    </a:ext>
                  </a:extLst>
                </a:gridCol>
                <a:gridCol w="1650869">
                  <a:extLst>
                    <a:ext uri="{9D8B030D-6E8A-4147-A177-3AD203B41FA5}">
                      <a16:colId xmlns:a16="http://schemas.microsoft.com/office/drawing/2014/main" val="2865123548"/>
                    </a:ext>
                  </a:extLst>
                </a:gridCol>
                <a:gridCol w="1572930">
                  <a:extLst>
                    <a:ext uri="{9D8B030D-6E8A-4147-A177-3AD203B41FA5}">
                      <a16:colId xmlns:a16="http://schemas.microsoft.com/office/drawing/2014/main" val="872926247"/>
                    </a:ext>
                  </a:extLst>
                </a:gridCol>
                <a:gridCol w="1594188">
                  <a:extLst>
                    <a:ext uri="{9D8B030D-6E8A-4147-A177-3AD203B41FA5}">
                      <a16:colId xmlns:a16="http://schemas.microsoft.com/office/drawing/2014/main" val="1315738151"/>
                    </a:ext>
                  </a:extLst>
                </a:gridCol>
                <a:gridCol w="1622020">
                  <a:extLst>
                    <a:ext uri="{9D8B030D-6E8A-4147-A177-3AD203B41FA5}">
                      <a16:colId xmlns:a16="http://schemas.microsoft.com/office/drawing/2014/main" val="2709165749"/>
                    </a:ext>
                  </a:extLst>
                </a:gridCol>
                <a:gridCol w="1509165">
                  <a:extLst>
                    <a:ext uri="{9D8B030D-6E8A-4147-A177-3AD203B41FA5}">
                      <a16:colId xmlns:a16="http://schemas.microsoft.com/office/drawing/2014/main" val="2335150482"/>
                    </a:ext>
                  </a:extLst>
                </a:gridCol>
                <a:gridCol w="1464374">
                  <a:extLst>
                    <a:ext uri="{9D8B030D-6E8A-4147-A177-3AD203B41FA5}">
                      <a16:colId xmlns:a16="http://schemas.microsoft.com/office/drawing/2014/main" val="4046203905"/>
                    </a:ext>
                  </a:extLst>
                </a:gridCol>
              </a:tblGrid>
              <a:tr h="478320">
                <a:tc>
                  <a:txBody>
                    <a:bodyPr/>
                    <a:lstStyle/>
                    <a:p>
                      <a:pPr algn="ctr"/>
                      <a:endParaRPr lang="en-GB" sz="1800">
                        <a:latin typeface="Arial" panose="020B0604020202020204" pitchFamily="34" charset="0"/>
                        <a:cs typeface="Arial" panose="020B0604020202020204" pitchFamily="34" charset="0"/>
                      </a:endParaRPr>
                    </a:p>
                  </a:txBody>
                  <a:tcPr marL="90595" marR="90595" marT="45297" marB="45297">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u="sng">
                          <a:solidFill>
                            <a:schemeClr val="tx1"/>
                          </a:solidFill>
                          <a:latin typeface="Arial" panose="020B0604020202020204" pitchFamily="34" charset="0"/>
                          <a:cs typeface="Arial" panose="020B0604020202020204" pitchFamily="34" charset="0"/>
                        </a:rPr>
                        <a:t>Autumn 1</a:t>
                      </a:r>
                      <a:endParaRPr lang="en-GB" sz="1600" b="0" u="sng">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u="sng" dirty="0">
                          <a:solidFill>
                            <a:schemeClr val="tx1"/>
                          </a:solidFill>
                          <a:latin typeface="Arial" panose="020B0604020202020204" pitchFamily="34" charset="0"/>
                          <a:cs typeface="Arial" panose="020B0604020202020204" pitchFamily="34" charset="0"/>
                        </a:rPr>
                        <a:t>Autumn 2</a:t>
                      </a:r>
                      <a:endParaRPr lang="en-GB" sz="1600" b="0" u="sng" dirty="0">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u="sng">
                          <a:solidFill>
                            <a:schemeClr val="tx1"/>
                          </a:solidFill>
                          <a:latin typeface="Arial" panose="020B0604020202020204" pitchFamily="34" charset="0"/>
                          <a:cs typeface="Arial" panose="020B0604020202020204" pitchFamily="34" charset="0"/>
                        </a:rPr>
                        <a:t>Spring 1</a:t>
                      </a:r>
                      <a:endParaRPr lang="en-GB" sz="1600" b="0" u="sng">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u="sng">
                          <a:solidFill>
                            <a:schemeClr val="tx1"/>
                          </a:solidFill>
                          <a:latin typeface="Arial" panose="020B0604020202020204" pitchFamily="34" charset="0"/>
                          <a:cs typeface="Arial" panose="020B0604020202020204" pitchFamily="34" charset="0"/>
                        </a:rPr>
                        <a:t>Spring 2</a:t>
                      </a:r>
                      <a:endParaRPr lang="en-GB" sz="1600" b="0" u="sng">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u="sng" dirty="0">
                          <a:solidFill>
                            <a:schemeClr val="tx1"/>
                          </a:solidFill>
                          <a:latin typeface="Arial" panose="020B0604020202020204" pitchFamily="34" charset="0"/>
                          <a:cs typeface="Arial" panose="020B0604020202020204" pitchFamily="34" charset="0"/>
                        </a:rPr>
                        <a:t>Summer 1</a:t>
                      </a:r>
                      <a:endParaRPr lang="en-GB" sz="1600" b="0" u="sng" dirty="0">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u="sng" dirty="0">
                          <a:solidFill>
                            <a:schemeClr val="tx1"/>
                          </a:solidFill>
                          <a:latin typeface="Arial" panose="020B0604020202020204" pitchFamily="34" charset="0"/>
                          <a:cs typeface="Arial" panose="020B0604020202020204" pitchFamily="34" charset="0"/>
                        </a:rPr>
                        <a:t>Summer 2</a:t>
                      </a:r>
                      <a:endParaRPr lang="en-GB" sz="1600" b="0" u="sng" dirty="0">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13285939"/>
                  </a:ext>
                </a:extLst>
              </a:tr>
              <a:tr h="668323">
                <a:tc>
                  <a:txBody>
                    <a:bodyPr/>
                    <a:lstStyle/>
                    <a:p>
                      <a:pPr algn="ctr"/>
                      <a:r>
                        <a:rPr lang="en-US" sz="1600" b="0" dirty="0">
                          <a:latin typeface="Arial" panose="020B0604020202020204" pitchFamily="34" charset="0"/>
                          <a:cs typeface="Arial" panose="020B0604020202020204" pitchFamily="34" charset="0"/>
                        </a:rPr>
                        <a:t>Overarching theme</a:t>
                      </a:r>
                      <a:endParaRPr lang="en-GB" sz="1600" b="0" dirty="0">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a:latin typeface="Arial" panose="020B0604020202020204" pitchFamily="34" charset="0"/>
                          <a:cs typeface="Arial" panose="020B0604020202020204" pitchFamily="34" charset="0"/>
                        </a:rPr>
                        <a:t>What makes me special?</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How do people celebrate?</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400" b="1" dirty="0">
                          <a:latin typeface="Arial" panose="020B0604020202020204" pitchFamily="34" charset="0"/>
                          <a:cs typeface="Arial" panose="020B0604020202020204" pitchFamily="34" charset="0"/>
                        </a:rPr>
                        <a:t>Who likes the cold?</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Let’s explore!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Once upon a time…</a:t>
                      </a:r>
                    </a:p>
                    <a:p>
                      <a:pPr algn="ctr"/>
                      <a:endParaRPr lang="en-US" sz="1400" b="1" dirty="0">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What’s my talent?</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272033691"/>
                  </a:ext>
                </a:extLst>
              </a:tr>
              <a:tr h="1421057">
                <a:tc>
                  <a:txBody>
                    <a:bodyPr/>
                    <a:lstStyle/>
                    <a:p>
                      <a:pPr algn="ctr"/>
                      <a:endParaRPr lang="en-US" sz="1200" b="1" dirty="0">
                        <a:latin typeface="Arial" panose="020B0604020202020204" pitchFamily="34" charset="0"/>
                        <a:cs typeface="Arial" panose="020B0604020202020204" pitchFamily="34" charset="0"/>
                      </a:endParaRPr>
                    </a:p>
                    <a:p>
                      <a:pPr algn="ctr"/>
                      <a:endParaRPr lang="en-US" sz="1200" b="1" dirty="0">
                        <a:latin typeface="Arial" panose="020B0604020202020204" pitchFamily="34" charset="0"/>
                        <a:cs typeface="Arial" panose="020B0604020202020204" pitchFamily="34" charset="0"/>
                      </a:endParaRPr>
                    </a:p>
                    <a:p>
                      <a:pPr algn="ctr"/>
                      <a:r>
                        <a:rPr lang="en-GB" sz="1200" b="1" dirty="0">
                          <a:latin typeface="Arial" panose="020B0604020202020204" pitchFamily="34" charset="0"/>
                          <a:cs typeface="Arial" panose="020B0604020202020204" pitchFamily="34" charset="0"/>
                        </a:rPr>
                        <a:t>Characteristics of Effective Learning</a:t>
                      </a:r>
                      <a:endParaRPr lang="en-US" sz="1200" b="1" dirty="0">
                        <a:latin typeface="Arial" panose="020B0604020202020204" pitchFamily="34" charset="0"/>
                        <a:cs typeface="Arial" panose="020B0604020202020204" pitchFamily="34" charset="0"/>
                      </a:endParaRPr>
                    </a:p>
                    <a:p>
                      <a:pPr algn="ctr"/>
                      <a:endParaRPr lang="en-US" sz="1200" b="1" dirty="0">
                        <a:latin typeface="Arial" panose="020B0604020202020204" pitchFamily="34" charset="0"/>
                        <a:cs typeface="Arial" panose="020B0604020202020204" pitchFamily="34" charset="0"/>
                      </a:endParaRPr>
                    </a:p>
                    <a:p>
                      <a:pPr algn="ctr"/>
                      <a:endParaRPr lang="en-US" sz="1200" b="1" dirty="0">
                        <a:latin typeface="Arial" panose="020B0604020202020204" pitchFamily="34" charset="0"/>
                        <a:cs typeface="Arial" panose="020B0604020202020204" pitchFamily="34" charset="0"/>
                      </a:endParaRPr>
                    </a:p>
                    <a:p>
                      <a:pPr algn="ctr"/>
                      <a:endParaRPr lang="en-US" sz="1200" b="1" dirty="0">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Playing and exploring: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Children investigate and experience things, and ‘have a go’.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Children who actively participate in their own play develop a larger store of information and experiences to draw on which positively supports their learning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Active learning: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Children concentrate and keep on trying if they encounter difficulties. They are proud of their own achievements.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For children to develop into self-regulating, lifelong learners they are required to take ownership, accept challenges and learn persistence.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Creating and thinking critically</a:t>
                      </a:r>
                      <a:r>
                        <a:rPr kumimoji="0" lang="en-US" sz="1200" b="1" i="0" u="none" strike="noStrike" kern="1200" cap="none" spc="0" normalizeH="0" baseline="0" noProof="0" dirty="0">
                          <a:ln>
                            <a:noFill/>
                          </a:ln>
                          <a:solidFill>
                            <a:srgbClr val="FF33CC"/>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Children develop their own ideas and make links between these ideas.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They think flexibly and rationally, drawing on previous experiences which help them to solve problems and reach conclusions. </a:t>
                      </a:r>
                    </a:p>
                    <a:p>
                      <a:pPr algn="ctr"/>
                      <a:endParaRPr lang="en-US" sz="800" dirty="0">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indent="0" algn="l">
                        <a:buFont typeface="Arial" panose="020B0604020202020204" pitchFamily="34" charset="0"/>
                        <a:buNone/>
                      </a:pPr>
                      <a:endParaRPr lang="en-US" sz="800" dirty="0">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i="0" kern="1200" dirty="0">
                        <a:solidFill>
                          <a:schemeClr val="dk1"/>
                        </a:solidFill>
                        <a:effectLst/>
                        <a:latin typeface="Arial" panose="020B0604020202020204" pitchFamily="34" charset="0"/>
                        <a:ea typeface="+mn-ea"/>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kern="1200" dirty="0">
                        <a:solidFill>
                          <a:schemeClr val="tx1"/>
                        </a:solidFill>
                        <a:latin typeface="Arial" panose="020B0604020202020204" pitchFamily="34" charset="0"/>
                        <a:ea typeface="+mn-ea"/>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indent="0" algn="l">
                        <a:buFont typeface="Arial" panose="020B0604020202020204" pitchFamily="34" charset="0"/>
                        <a:buNone/>
                      </a:pPr>
                      <a:endParaRPr lang="en-US" sz="800" b="0" i="0" kern="1200" dirty="0">
                        <a:solidFill>
                          <a:schemeClr val="dk1"/>
                        </a:solidFill>
                        <a:effectLst/>
                        <a:latin typeface="Arial" panose="020B0604020202020204" pitchFamily="34" charset="0"/>
                        <a:ea typeface="+mn-ea"/>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indent="0" algn="l">
                        <a:buFont typeface="Arial" panose="020B0604020202020204" pitchFamily="34" charset="0"/>
                        <a:buNone/>
                      </a:pPr>
                      <a:endParaRPr lang="en-US" sz="800" b="0" i="0" kern="1200" dirty="0">
                        <a:solidFill>
                          <a:schemeClr val="tx1"/>
                        </a:solidFill>
                        <a:effectLst/>
                        <a:latin typeface="Arial" panose="020B0604020202020204" pitchFamily="34" charset="0"/>
                        <a:ea typeface="+mn-ea"/>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3662612"/>
                  </a:ext>
                </a:extLst>
              </a:tr>
              <a:tr h="8708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latin typeface="Arial" panose="020B0604020202020204" pitchFamily="34" charset="0"/>
                          <a:cs typeface="Arial" panose="020B0604020202020204" pitchFamily="34" charset="0"/>
                        </a:rPr>
                        <a:t>School Values</a:t>
                      </a:r>
                      <a:endParaRPr lang="en-US" sz="1200" b="1" dirty="0">
                        <a:latin typeface="Arial" panose="020B0604020202020204" pitchFamily="34" charset="0"/>
                        <a:cs typeface="Arial" panose="020B0604020202020204" pitchFamily="34" charset="0"/>
                      </a:endParaRPr>
                    </a:p>
                    <a:p>
                      <a:pPr algn="ctr"/>
                      <a:endParaRPr lang="en-US" sz="1200" b="1" dirty="0">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latin typeface="Arial" panose="020B0604020202020204" pitchFamily="34" charset="0"/>
                          <a:cs typeface="Arial" panose="020B0604020202020204" pitchFamily="34" charset="0"/>
                        </a:rPr>
                        <a:t>Respect</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dirty="0">
                          <a:latin typeface="Arial" panose="020B0604020202020204" pitchFamily="34" charset="0"/>
                          <a:cs typeface="Arial" panose="020B0604020202020204" pitchFamily="34" charset="0"/>
                        </a:rPr>
                        <a:t>Give Thanks</a:t>
                      </a:r>
                    </a:p>
                    <a:p>
                      <a:pPr marL="0" indent="0" algn="ctr">
                        <a:buFont typeface="Arial" panose="020B0604020202020204" pitchFamily="34" charset="0"/>
                        <a:buNone/>
                      </a:pPr>
                      <a:endParaRPr lang="en-GB" sz="900" dirty="0">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latin typeface="Arial" panose="020B0604020202020204" pitchFamily="34" charset="0"/>
                          <a:cs typeface="Arial" panose="020B0604020202020204" pitchFamily="34" charset="0"/>
                        </a:rPr>
                        <a:t>Protect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0" i="0" kern="1200" dirty="0">
                        <a:solidFill>
                          <a:schemeClr val="dk1"/>
                        </a:solidFill>
                        <a:effectLst/>
                        <a:latin typeface="Arial" panose="020B0604020202020204" pitchFamily="34" charset="0"/>
                        <a:ea typeface="+mn-ea"/>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latin typeface="Arial" panose="020B0604020202020204" pitchFamily="34" charset="0"/>
                          <a:cs typeface="Arial" panose="020B0604020202020204" pitchFamily="34" charset="0"/>
                        </a:rPr>
                        <a:t>Keep Peace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kern="1200" dirty="0">
                        <a:solidFill>
                          <a:schemeClr val="tx1"/>
                        </a:solidFill>
                        <a:latin typeface="Arial" panose="020B0604020202020204" pitchFamily="34" charset="0"/>
                        <a:ea typeface="+mn-ea"/>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latin typeface="Arial" panose="020B0604020202020204" pitchFamily="34" charset="0"/>
                          <a:cs typeface="Arial" panose="020B0604020202020204" pitchFamily="34" charset="0"/>
                        </a:rPr>
                        <a:t>Respect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0" i="0" kern="1200" dirty="0">
                        <a:solidFill>
                          <a:schemeClr val="dk1"/>
                        </a:solidFill>
                        <a:effectLst/>
                        <a:latin typeface="Arial" panose="020B0604020202020204" pitchFamily="34" charset="0"/>
                        <a:ea typeface="+mn-ea"/>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latin typeface="Arial" panose="020B0604020202020204" pitchFamily="34" charset="0"/>
                          <a:cs typeface="Arial" panose="020B0604020202020204" pitchFamily="34" charset="0"/>
                        </a:rPr>
                        <a:t>Give Thanks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0" i="0" kern="1200" dirty="0">
                        <a:solidFill>
                          <a:schemeClr val="dk1"/>
                        </a:solidFill>
                        <a:effectLst/>
                        <a:latin typeface="Arial" panose="020B0604020202020204" pitchFamily="34" charset="0"/>
                        <a:ea typeface="+mn-ea"/>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71969260"/>
                  </a:ext>
                </a:extLst>
              </a:tr>
              <a:tr h="870841">
                <a:tc>
                  <a:txBody>
                    <a:bodyPr/>
                    <a:lstStyle/>
                    <a:p>
                      <a:pPr algn="ctr"/>
                      <a:r>
                        <a:rPr lang="en-US" sz="1200" b="1" dirty="0">
                          <a:latin typeface="Arial" panose="020B0604020202020204" pitchFamily="34" charset="0"/>
                          <a:cs typeface="Arial" panose="020B0604020202020204" pitchFamily="34" charset="0"/>
                        </a:rPr>
                        <a:t>British Values</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latin typeface="Arial" panose="020B0604020202020204" pitchFamily="34" charset="0"/>
                          <a:cs typeface="Arial" panose="020B0604020202020204" pitchFamily="34" charset="0"/>
                        </a:rPr>
                        <a:t>Respect</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dirty="0">
                          <a:latin typeface="Arial" panose="020B0604020202020204" pitchFamily="34" charset="0"/>
                          <a:cs typeface="Arial" panose="020B0604020202020204" pitchFamily="34" charset="0"/>
                        </a:rPr>
                        <a:t>Tolerance of others faiths and beliefs</a:t>
                      </a:r>
                    </a:p>
                    <a:p>
                      <a:pPr marL="0" indent="0" algn="ctr">
                        <a:buFont typeface="Arial" panose="020B0604020202020204" pitchFamily="34" charset="0"/>
                        <a:buNone/>
                      </a:pPr>
                      <a:endParaRPr lang="en-GB" sz="900" dirty="0">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kern="1200" dirty="0">
                          <a:solidFill>
                            <a:schemeClr val="dk1"/>
                          </a:solidFill>
                          <a:effectLst/>
                          <a:latin typeface="Arial" panose="020B0604020202020204" pitchFamily="34" charset="0"/>
                          <a:ea typeface="+mn-ea"/>
                          <a:cs typeface="Arial" panose="020B0604020202020204" pitchFamily="34" charset="0"/>
                        </a:rPr>
                        <a:t>Rule of Law</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latin typeface="Arial" panose="020B0604020202020204" pitchFamily="34" charset="0"/>
                          <a:ea typeface="+mn-ea"/>
                          <a:cs typeface="Arial" panose="020B0604020202020204" pitchFamily="34" charset="0"/>
                        </a:rPr>
                        <a:t>Democracy</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kern="1200" dirty="0">
                          <a:solidFill>
                            <a:schemeClr val="dk1"/>
                          </a:solidFill>
                          <a:effectLst/>
                          <a:latin typeface="Arial" panose="020B0604020202020204" pitchFamily="34" charset="0"/>
                          <a:ea typeface="+mn-ea"/>
                          <a:cs typeface="Arial" panose="020B0604020202020204" pitchFamily="34" charset="0"/>
                        </a:rPr>
                        <a:t>Respect</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kern="1200" dirty="0">
                          <a:solidFill>
                            <a:schemeClr val="dk1"/>
                          </a:solidFill>
                          <a:effectLst/>
                          <a:latin typeface="Arial" panose="020B0604020202020204" pitchFamily="34" charset="0"/>
                          <a:ea typeface="+mn-ea"/>
                          <a:cs typeface="Arial" panose="020B0604020202020204" pitchFamily="34" charset="0"/>
                        </a:rPr>
                        <a:t>Individual Liberty</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0" i="0" kern="1200" dirty="0">
                        <a:solidFill>
                          <a:schemeClr val="dk1"/>
                        </a:solidFill>
                        <a:effectLst/>
                        <a:latin typeface="Arial" panose="020B0604020202020204" pitchFamily="34" charset="0"/>
                        <a:ea typeface="+mn-ea"/>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34575710"/>
                  </a:ext>
                </a:extLst>
              </a:tr>
              <a:tr h="870841">
                <a:tc>
                  <a:txBody>
                    <a:bodyPr/>
                    <a:lstStyle/>
                    <a:p>
                      <a:pPr algn="ctr"/>
                      <a:r>
                        <a:rPr lang="en-US" sz="1200" b="1" dirty="0">
                          <a:latin typeface="Arial" panose="020B0604020202020204" pitchFamily="34" charset="0"/>
                          <a:cs typeface="Arial" panose="020B0604020202020204" pitchFamily="34" charset="0"/>
                        </a:rPr>
                        <a:t>CARE curriculum</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rgbClr val="FFC000"/>
                          </a:solidFill>
                          <a:latin typeface="Arial" panose="020B0604020202020204" pitchFamily="34" charset="0"/>
                          <a:cs typeface="Arial" panose="020B0604020202020204" pitchFamily="34" charset="0"/>
                        </a:rPr>
                        <a:t>COMMUNICATION – </a:t>
                      </a:r>
                      <a:r>
                        <a:rPr lang="en-GB" sz="1050" dirty="0">
                          <a:solidFill>
                            <a:srgbClr val="0070C0"/>
                          </a:solidFill>
                          <a:latin typeface="Arial" panose="020B0604020202020204" pitchFamily="34" charset="0"/>
                          <a:cs typeface="Arial" panose="020B0604020202020204" pitchFamily="34" charset="0"/>
                        </a:rPr>
                        <a:t>ASPIRATION – </a:t>
                      </a:r>
                      <a:r>
                        <a:rPr lang="en-GB" sz="1050" dirty="0">
                          <a:solidFill>
                            <a:srgbClr val="FF0000"/>
                          </a:solidFill>
                          <a:latin typeface="Arial" panose="020B0604020202020204" pitchFamily="34" charset="0"/>
                          <a:cs typeface="Arial" panose="020B0604020202020204" pitchFamily="34" charset="0"/>
                        </a:rPr>
                        <a:t>REFLECT – </a:t>
                      </a:r>
                      <a:r>
                        <a:rPr lang="en-GB" sz="1050" dirty="0">
                          <a:solidFill>
                            <a:srgbClr val="00B050"/>
                          </a:solidFill>
                          <a:latin typeface="Arial" panose="020B0604020202020204" pitchFamily="34" charset="0"/>
                          <a:cs typeface="Arial" panose="020B0604020202020204" pitchFamily="34" charset="0"/>
                        </a:rPr>
                        <a:t>ENRICHING EXPERIENCES</a:t>
                      </a:r>
                      <a:endParaRPr lang="en-GB" sz="1050" dirty="0">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indent="0" algn="ctr">
                        <a:buFont typeface="Arial" panose="020B0604020202020204" pitchFamily="34" charset="0"/>
                        <a:buNone/>
                      </a:pPr>
                      <a:endParaRPr lang="en-GB" sz="900" dirty="0">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0" i="0" kern="1200" dirty="0">
                        <a:solidFill>
                          <a:schemeClr val="dk1"/>
                        </a:solidFill>
                        <a:effectLst/>
                        <a:latin typeface="Arial" panose="020B0604020202020204" pitchFamily="34" charset="0"/>
                        <a:ea typeface="+mn-ea"/>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kern="1200" dirty="0">
                        <a:solidFill>
                          <a:schemeClr val="tx1"/>
                        </a:solidFill>
                        <a:latin typeface="Arial" panose="020B0604020202020204" pitchFamily="34" charset="0"/>
                        <a:ea typeface="+mn-ea"/>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0" i="0" kern="1200" dirty="0">
                        <a:solidFill>
                          <a:schemeClr val="dk1"/>
                        </a:solidFill>
                        <a:effectLst/>
                        <a:latin typeface="Arial" panose="020B0604020202020204" pitchFamily="34" charset="0"/>
                        <a:ea typeface="+mn-ea"/>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0" i="0" kern="1200" dirty="0">
                        <a:solidFill>
                          <a:schemeClr val="dk1"/>
                        </a:solidFill>
                        <a:effectLst/>
                        <a:latin typeface="Arial" panose="020B0604020202020204" pitchFamily="34" charset="0"/>
                        <a:ea typeface="+mn-ea"/>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5187381"/>
                  </a:ext>
                </a:extLst>
              </a:tr>
            </a:tbl>
          </a:graphicData>
        </a:graphic>
      </p:graphicFrame>
      <p:sp>
        <p:nvSpPr>
          <p:cNvPr id="2" name="Rectangle 1">
            <a:extLst>
              <a:ext uri="{FF2B5EF4-FFF2-40B4-BE49-F238E27FC236}">
                <a16:creationId xmlns:a16="http://schemas.microsoft.com/office/drawing/2014/main" id="{9BBE880A-4D6A-47F8-B767-CAF7DCD69059}"/>
              </a:ext>
            </a:extLst>
          </p:cNvPr>
          <p:cNvSpPr/>
          <p:nvPr/>
        </p:nvSpPr>
        <p:spPr>
          <a:xfrm>
            <a:off x="3891539" y="233795"/>
            <a:ext cx="4919873" cy="646331"/>
          </a:xfrm>
          <a:prstGeom prst="rect">
            <a:avLst/>
          </a:prstGeom>
          <a:noFill/>
        </p:spPr>
        <p:txBody>
          <a:bodyPr wrap="none" lIns="91440" tIns="45720" rIns="91440" bIns="45720">
            <a:spAutoFit/>
          </a:bodyPr>
          <a:lstStyle/>
          <a:p>
            <a:pPr algn="ctr"/>
            <a:r>
              <a:rPr lang="en-US" sz="3600" b="0" cap="none" spc="0" dirty="0">
                <a:ln w="0"/>
                <a:solidFill>
                  <a:schemeClr val="tx1"/>
                </a:solidFill>
                <a:effectLst>
                  <a:outerShdw blurRad="38100" dist="19050" dir="2700000" algn="tl" rotWithShape="0">
                    <a:schemeClr val="dk1">
                      <a:alpha val="40000"/>
                    </a:schemeClr>
                  </a:outerShdw>
                </a:effectLst>
              </a:rPr>
              <a:t>Values and Learning </a:t>
            </a:r>
            <a:r>
              <a:rPr lang="en-US" sz="3600" dirty="0">
                <a:ln w="0"/>
                <a:effectLst>
                  <a:outerShdw blurRad="38100" dist="19050" dir="2700000" algn="tl" rotWithShape="0">
                    <a:schemeClr val="dk1">
                      <a:alpha val="40000"/>
                    </a:schemeClr>
                  </a:outerShdw>
                </a:effectLst>
              </a:rPr>
              <a:t>S</a:t>
            </a:r>
            <a:r>
              <a:rPr lang="en-US" sz="3600" b="0" cap="none" spc="0" dirty="0">
                <a:ln w="0"/>
                <a:solidFill>
                  <a:schemeClr val="tx1"/>
                </a:solidFill>
                <a:effectLst>
                  <a:outerShdw blurRad="38100" dist="19050" dir="2700000" algn="tl" rotWithShape="0">
                    <a:schemeClr val="dk1">
                      <a:alpha val="40000"/>
                    </a:schemeClr>
                  </a:outerShdw>
                </a:effectLst>
              </a:rPr>
              <a:t>kills</a:t>
            </a:r>
          </a:p>
        </p:txBody>
      </p:sp>
      <p:pic>
        <p:nvPicPr>
          <p:cNvPr id="14" name="Picture 1">
            <a:extLst>
              <a:ext uri="{FF2B5EF4-FFF2-40B4-BE49-F238E27FC236}">
                <a16:creationId xmlns:a16="http://schemas.microsoft.com/office/drawing/2014/main" id="{09D3B362-E303-4987-BF5F-80124BA2B2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1190" y="4332302"/>
            <a:ext cx="341824" cy="28648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a:extLst>
              <a:ext uri="{FF2B5EF4-FFF2-40B4-BE49-F238E27FC236}">
                <a16:creationId xmlns:a16="http://schemas.microsoft.com/office/drawing/2014/main" id="{CEECED7D-1710-4E29-811F-6205E533FD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878" y="6115501"/>
            <a:ext cx="1582464" cy="28648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7" name="Picture 6">
            <a:extLst>
              <a:ext uri="{FF2B5EF4-FFF2-40B4-BE49-F238E27FC236}">
                <a16:creationId xmlns:a16="http://schemas.microsoft.com/office/drawing/2014/main" id="{972E3BD9-16E6-4114-BE54-D51EFBA13221}"/>
              </a:ext>
            </a:extLst>
          </p:cNvPr>
          <p:cNvPicPr>
            <a:picLocks noChangeAspect="1"/>
          </p:cNvPicPr>
          <p:nvPr/>
        </p:nvPicPr>
        <p:blipFill>
          <a:blip r:embed="rId4"/>
          <a:stretch>
            <a:fillRect/>
          </a:stretch>
        </p:blipFill>
        <p:spPr>
          <a:xfrm flipV="1">
            <a:off x="1347040" y="5220797"/>
            <a:ext cx="424140" cy="268821"/>
          </a:xfrm>
          <a:prstGeom prst="rect">
            <a:avLst/>
          </a:prstGeom>
        </p:spPr>
      </p:pic>
      <p:pic>
        <p:nvPicPr>
          <p:cNvPr id="8" name="Picture 7">
            <a:extLst>
              <a:ext uri="{FF2B5EF4-FFF2-40B4-BE49-F238E27FC236}">
                <a16:creationId xmlns:a16="http://schemas.microsoft.com/office/drawing/2014/main" id="{E781D1FD-AECE-4BF9-BE62-64B860288620}"/>
              </a:ext>
            </a:extLst>
          </p:cNvPr>
          <p:cNvPicPr>
            <a:picLocks noChangeAspect="1"/>
          </p:cNvPicPr>
          <p:nvPr/>
        </p:nvPicPr>
        <p:blipFill>
          <a:blip r:embed="rId5"/>
          <a:stretch>
            <a:fillRect/>
          </a:stretch>
        </p:blipFill>
        <p:spPr>
          <a:xfrm>
            <a:off x="1118586" y="3227516"/>
            <a:ext cx="815574" cy="576339"/>
          </a:xfrm>
          <a:prstGeom prst="rect">
            <a:avLst/>
          </a:prstGeom>
        </p:spPr>
      </p:pic>
    </p:spTree>
    <p:extLst>
      <p:ext uri="{BB962C8B-B14F-4D97-AF65-F5344CB8AC3E}">
        <p14:creationId xmlns:p14="http://schemas.microsoft.com/office/powerpoint/2010/main" val="68542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Isosceles Triangle 22">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53FE212D-BFC9-4D6B-BB25-2170A4F1783E}"/>
              </a:ext>
            </a:extLst>
          </p:cNvPr>
          <p:cNvSpPr txBox="1">
            <a:spLocks/>
          </p:cNvSpPr>
          <p:nvPr/>
        </p:nvSpPr>
        <p:spPr>
          <a:xfrm>
            <a:off x="463767" y="-383614"/>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3600" dirty="0">
              <a:latin typeface="Arial" panose="020B0604020202020204" pitchFamily="34" charset="0"/>
              <a:cs typeface="Arial" panose="020B0604020202020204" pitchFamily="34" charset="0"/>
            </a:endParaRPr>
          </a:p>
        </p:txBody>
      </p:sp>
      <p:pic>
        <p:nvPicPr>
          <p:cNvPr id="5" name="Picture 1">
            <a:extLst>
              <a:ext uri="{FF2B5EF4-FFF2-40B4-BE49-F238E27FC236}">
                <a16:creationId xmlns:a16="http://schemas.microsoft.com/office/drawing/2014/main" id="{38D29AA9-D707-4E56-A908-EF1928CE19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9939" y="103749"/>
            <a:ext cx="1000126" cy="8382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491836134"/>
              </p:ext>
            </p:extLst>
          </p:nvPr>
        </p:nvGraphicFramePr>
        <p:xfrm>
          <a:off x="640819" y="1205407"/>
          <a:ext cx="10962297" cy="4855349"/>
        </p:xfrm>
        <a:graphic>
          <a:graphicData uri="http://schemas.openxmlformats.org/drawingml/2006/table">
            <a:tbl>
              <a:tblPr firstRow="1" bandRow="1">
                <a:tableStyleId>{5C22544A-7EE6-4342-B048-85BDC9FD1C3A}</a:tableStyleId>
              </a:tblPr>
              <a:tblGrid>
                <a:gridCol w="1722900">
                  <a:extLst>
                    <a:ext uri="{9D8B030D-6E8A-4147-A177-3AD203B41FA5}">
                      <a16:colId xmlns:a16="http://schemas.microsoft.com/office/drawing/2014/main" val="385991600"/>
                    </a:ext>
                  </a:extLst>
                </a:gridCol>
                <a:gridCol w="1618075">
                  <a:extLst>
                    <a:ext uri="{9D8B030D-6E8A-4147-A177-3AD203B41FA5}">
                      <a16:colId xmlns:a16="http://schemas.microsoft.com/office/drawing/2014/main" val="2865123548"/>
                    </a:ext>
                  </a:extLst>
                </a:gridCol>
                <a:gridCol w="1518579">
                  <a:extLst>
                    <a:ext uri="{9D8B030D-6E8A-4147-A177-3AD203B41FA5}">
                      <a16:colId xmlns:a16="http://schemas.microsoft.com/office/drawing/2014/main" val="872926247"/>
                    </a:ext>
                  </a:extLst>
                </a:gridCol>
                <a:gridCol w="1538122">
                  <a:extLst>
                    <a:ext uri="{9D8B030D-6E8A-4147-A177-3AD203B41FA5}">
                      <a16:colId xmlns:a16="http://schemas.microsoft.com/office/drawing/2014/main" val="1315738151"/>
                    </a:ext>
                  </a:extLst>
                </a:gridCol>
                <a:gridCol w="1626958">
                  <a:extLst>
                    <a:ext uri="{9D8B030D-6E8A-4147-A177-3AD203B41FA5}">
                      <a16:colId xmlns:a16="http://schemas.microsoft.com/office/drawing/2014/main" val="2709165749"/>
                    </a:ext>
                  </a:extLst>
                </a:gridCol>
                <a:gridCol w="1468831">
                  <a:extLst>
                    <a:ext uri="{9D8B030D-6E8A-4147-A177-3AD203B41FA5}">
                      <a16:colId xmlns:a16="http://schemas.microsoft.com/office/drawing/2014/main" val="2335150482"/>
                    </a:ext>
                  </a:extLst>
                </a:gridCol>
                <a:gridCol w="1468832">
                  <a:extLst>
                    <a:ext uri="{9D8B030D-6E8A-4147-A177-3AD203B41FA5}">
                      <a16:colId xmlns:a16="http://schemas.microsoft.com/office/drawing/2014/main" val="4046203905"/>
                    </a:ext>
                  </a:extLst>
                </a:gridCol>
              </a:tblGrid>
              <a:tr h="739351">
                <a:tc>
                  <a:txBody>
                    <a:bodyPr/>
                    <a:lstStyle/>
                    <a:p>
                      <a:pPr algn="ctr"/>
                      <a:endParaRPr lang="en-GB" sz="1800">
                        <a:latin typeface="Arial" panose="020B0604020202020204" pitchFamily="34" charset="0"/>
                        <a:cs typeface="Arial" panose="020B0604020202020204" pitchFamily="34" charset="0"/>
                      </a:endParaRPr>
                    </a:p>
                  </a:txBody>
                  <a:tcPr marL="90595" marR="90595" marT="45297" marB="45297">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u="sng">
                          <a:solidFill>
                            <a:schemeClr val="tx1"/>
                          </a:solidFill>
                          <a:latin typeface="Arial" panose="020B0604020202020204" pitchFamily="34" charset="0"/>
                          <a:cs typeface="Arial" panose="020B0604020202020204" pitchFamily="34" charset="0"/>
                        </a:rPr>
                        <a:t>Autumn 1</a:t>
                      </a:r>
                      <a:endParaRPr lang="en-GB" sz="1600" b="0" u="sng">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u="sng" dirty="0">
                          <a:solidFill>
                            <a:schemeClr val="tx1"/>
                          </a:solidFill>
                          <a:latin typeface="Arial" panose="020B0604020202020204" pitchFamily="34" charset="0"/>
                          <a:cs typeface="Arial" panose="020B0604020202020204" pitchFamily="34" charset="0"/>
                        </a:rPr>
                        <a:t>Autumn 2</a:t>
                      </a:r>
                      <a:endParaRPr lang="en-GB" sz="1600" b="0" u="sng" dirty="0">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u="sng">
                          <a:solidFill>
                            <a:schemeClr val="tx1"/>
                          </a:solidFill>
                          <a:latin typeface="Arial" panose="020B0604020202020204" pitchFamily="34" charset="0"/>
                          <a:cs typeface="Arial" panose="020B0604020202020204" pitchFamily="34" charset="0"/>
                        </a:rPr>
                        <a:t>Spring 1</a:t>
                      </a:r>
                      <a:endParaRPr lang="en-GB" sz="1600" b="0" u="sng">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u="sng">
                          <a:solidFill>
                            <a:schemeClr val="tx1"/>
                          </a:solidFill>
                          <a:latin typeface="Arial" panose="020B0604020202020204" pitchFamily="34" charset="0"/>
                          <a:cs typeface="Arial" panose="020B0604020202020204" pitchFamily="34" charset="0"/>
                        </a:rPr>
                        <a:t>Spring 2</a:t>
                      </a:r>
                      <a:endParaRPr lang="en-GB" sz="1600" b="0" u="sng">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u="sng">
                          <a:solidFill>
                            <a:schemeClr val="tx1"/>
                          </a:solidFill>
                          <a:latin typeface="Arial" panose="020B0604020202020204" pitchFamily="34" charset="0"/>
                          <a:cs typeface="Arial" panose="020B0604020202020204" pitchFamily="34" charset="0"/>
                        </a:rPr>
                        <a:t>Summer 1</a:t>
                      </a:r>
                      <a:endParaRPr lang="en-GB" sz="1600" b="0" u="sng">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u="sng" dirty="0">
                          <a:solidFill>
                            <a:schemeClr val="tx1"/>
                          </a:solidFill>
                          <a:latin typeface="Arial" panose="020B0604020202020204" pitchFamily="34" charset="0"/>
                          <a:cs typeface="Arial" panose="020B0604020202020204" pitchFamily="34" charset="0"/>
                        </a:rPr>
                        <a:t>Summer 2</a:t>
                      </a:r>
                      <a:endParaRPr lang="en-GB" sz="1600" b="0" u="sng" dirty="0">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13285939"/>
                  </a:ext>
                </a:extLst>
              </a:tr>
              <a:tr h="767818">
                <a:tc>
                  <a:txBody>
                    <a:bodyPr/>
                    <a:lstStyle/>
                    <a:p>
                      <a:pPr algn="ctr"/>
                      <a:r>
                        <a:rPr lang="en-US" sz="1600" b="0" dirty="0">
                          <a:latin typeface="Arial" panose="020B0604020202020204" pitchFamily="34" charset="0"/>
                          <a:cs typeface="Arial" panose="020B0604020202020204" pitchFamily="34" charset="0"/>
                        </a:rPr>
                        <a:t>Overarching theme</a:t>
                      </a:r>
                      <a:endParaRPr lang="en-GB" sz="1600" b="0" dirty="0">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a:latin typeface="Arial" panose="020B0604020202020204" pitchFamily="34" charset="0"/>
                          <a:cs typeface="Arial" panose="020B0604020202020204" pitchFamily="34" charset="0"/>
                        </a:rPr>
                        <a:t>What makes me special?</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How do people celebrate?</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400" b="1" dirty="0">
                          <a:latin typeface="Arial" panose="020B0604020202020204" pitchFamily="34" charset="0"/>
                          <a:cs typeface="Arial" panose="020B0604020202020204" pitchFamily="34" charset="0"/>
                        </a:rPr>
                        <a:t>Who likes the cold?</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Let’s explore!</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Once upon a time…</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What’s my talent?</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272033691"/>
                  </a:ext>
                </a:extLst>
              </a:tr>
              <a:tr h="2002102">
                <a:tc>
                  <a:txBody>
                    <a:bodyPr/>
                    <a:lstStyle/>
                    <a:p>
                      <a:pPr algn="ctr"/>
                      <a:endParaRPr lang="en-US" sz="900" b="1" dirty="0">
                        <a:latin typeface="Arial" panose="020B0604020202020204" pitchFamily="34" charset="0"/>
                        <a:cs typeface="Arial" panose="020B0604020202020204" pitchFamily="34" charset="0"/>
                      </a:endParaRPr>
                    </a:p>
                    <a:p>
                      <a:pPr algn="ctr"/>
                      <a:endParaRPr lang="en-US" sz="900" b="1" dirty="0">
                        <a:latin typeface="Arial" panose="020B0604020202020204" pitchFamily="34" charset="0"/>
                        <a:cs typeface="Arial" panose="020B0604020202020204" pitchFamily="34" charset="0"/>
                      </a:endParaRPr>
                    </a:p>
                    <a:p>
                      <a:pPr algn="ctr"/>
                      <a:endParaRPr lang="en-US" sz="900" b="1" dirty="0">
                        <a:latin typeface="Arial" panose="020B0604020202020204" pitchFamily="34" charset="0"/>
                        <a:cs typeface="Arial" panose="020B0604020202020204" pitchFamily="34" charset="0"/>
                      </a:endParaRPr>
                    </a:p>
                    <a:p>
                      <a:pPr algn="ctr"/>
                      <a:r>
                        <a:rPr lang="en-GB" sz="1000" b="1" dirty="0">
                          <a:latin typeface="Arial" panose="020B0604020202020204" pitchFamily="34" charset="0"/>
                          <a:cs typeface="Arial" panose="020B0604020202020204" pitchFamily="34" charset="0"/>
                        </a:rPr>
                        <a:t>Listening, attention and understanding</a:t>
                      </a:r>
                    </a:p>
                    <a:p>
                      <a:pPr algn="ctr"/>
                      <a:r>
                        <a:rPr lang="en-GB" sz="1000" b="1" dirty="0">
                          <a:latin typeface="Arial" panose="020B0604020202020204" pitchFamily="34" charset="0"/>
                          <a:cs typeface="Arial" panose="020B0604020202020204" pitchFamily="34" charset="0"/>
                        </a:rPr>
                        <a:t>Speaking </a:t>
                      </a:r>
                    </a:p>
                    <a:p>
                      <a:pPr algn="ctr"/>
                      <a:endParaRPr lang="en-US" sz="800" b="0" dirty="0">
                        <a:latin typeface="Arial" panose="020B0604020202020204" pitchFamily="34" charset="0"/>
                        <a:cs typeface="Arial" panose="020B0604020202020204" pitchFamily="34" charset="0"/>
                      </a:endParaRPr>
                    </a:p>
                    <a:p>
                      <a:pPr algn="ctr"/>
                      <a:r>
                        <a:rPr lang="en-US" sz="800" b="0" dirty="0">
                          <a:latin typeface="Arial" panose="020B0604020202020204" pitchFamily="34" charset="0"/>
                          <a:cs typeface="Arial" panose="020B0604020202020204" pitchFamily="34" charset="0"/>
                        </a:rPr>
                        <a:t>*objectives are taught throughout CP across the year.</a:t>
                      </a:r>
                    </a:p>
                    <a:p>
                      <a:pPr algn="ctr"/>
                      <a:endParaRPr lang="en-US" sz="300" b="0" dirty="0">
                        <a:latin typeface="Arial" panose="020B0604020202020204" pitchFamily="34" charset="0"/>
                        <a:cs typeface="Arial" panose="020B0604020202020204" pitchFamily="34" charset="0"/>
                      </a:endParaRPr>
                    </a:p>
                    <a:p>
                      <a:pPr algn="ctr"/>
                      <a:endParaRPr lang="en-US" sz="300" b="0" dirty="0">
                        <a:latin typeface="Arial" panose="020B0604020202020204" pitchFamily="34" charset="0"/>
                        <a:cs typeface="Arial" panose="020B0604020202020204" pitchFamily="34" charset="0"/>
                      </a:endParaRPr>
                    </a:p>
                    <a:p>
                      <a:pPr algn="ctr"/>
                      <a:endParaRPr lang="en-US" sz="300" b="0" dirty="0">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Arial" panose="020B0604020202020204" pitchFamily="34" charset="0"/>
                        <a:buNone/>
                      </a:pPr>
                      <a:r>
                        <a:rPr lang="en-US" sz="800" dirty="0">
                          <a:solidFill>
                            <a:schemeClr val="tx1"/>
                          </a:solidFill>
                          <a:latin typeface="Arial" panose="020B0604020202020204" pitchFamily="34" charset="0"/>
                          <a:cs typeface="Arial" panose="020B0604020202020204" pitchFamily="34" charset="0"/>
                        </a:rPr>
                        <a:t>I am learning to:</a:t>
                      </a:r>
                    </a:p>
                    <a:p>
                      <a:pPr marL="171450" indent="-171450" algn="l">
                        <a:buFont typeface="Arial" panose="020B0604020202020204" pitchFamily="34" charset="0"/>
                        <a:buChar char="•"/>
                      </a:pPr>
                      <a:r>
                        <a:rPr lang="en-US" sz="800" dirty="0">
                          <a:solidFill>
                            <a:schemeClr val="tx1"/>
                          </a:solidFill>
                          <a:latin typeface="Arial" panose="020B0604020202020204" pitchFamily="34" charset="0"/>
                          <a:cs typeface="Arial" panose="020B0604020202020204" pitchFamily="34" charset="0"/>
                        </a:rPr>
                        <a:t>Concentrate until an activity is completed</a:t>
                      </a:r>
                    </a:p>
                    <a:p>
                      <a:pPr marL="171450" indent="-171450" algn="l">
                        <a:buFont typeface="Arial" panose="020B0604020202020204" pitchFamily="34" charset="0"/>
                        <a:buChar char="•"/>
                      </a:pPr>
                      <a:r>
                        <a:rPr lang="en-US" sz="800" dirty="0">
                          <a:solidFill>
                            <a:schemeClr val="tx1"/>
                          </a:solidFill>
                          <a:latin typeface="Arial" panose="020B0604020202020204" pitchFamily="34" charset="0"/>
                          <a:cs typeface="Arial" panose="020B0604020202020204" pitchFamily="34" charset="0"/>
                        </a:rPr>
                        <a:t>listen and respond to others’ talk.</a:t>
                      </a:r>
                    </a:p>
                    <a:p>
                      <a:pPr marL="171450" indent="-171450" algn="l">
                        <a:buFont typeface="Arial" panose="020B0604020202020204" pitchFamily="34" charset="0"/>
                        <a:buChar char="•"/>
                      </a:pPr>
                      <a:r>
                        <a:rPr lang="en-US" sz="800" dirty="0">
                          <a:solidFill>
                            <a:schemeClr val="tx1"/>
                          </a:solidFill>
                          <a:latin typeface="Arial" panose="020B0604020202020204" pitchFamily="34" charset="0"/>
                          <a:cs typeface="Arial" panose="020B0604020202020204" pitchFamily="34" charset="0"/>
                        </a:rPr>
                        <a:t>Answer why questions</a:t>
                      </a:r>
                    </a:p>
                    <a:p>
                      <a:pPr marL="171450" indent="-171450" algn="l">
                        <a:buFont typeface="Arial" panose="020B0604020202020204" pitchFamily="34" charset="0"/>
                        <a:buChar char="•"/>
                      </a:pPr>
                      <a:r>
                        <a:rPr lang="en-US" sz="800" dirty="0">
                          <a:solidFill>
                            <a:schemeClr val="tx1"/>
                          </a:solidFill>
                          <a:latin typeface="Arial" panose="020B0604020202020204" pitchFamily="34" charset="0"/>
                          <a:cs typeface="Arial" panose="020B0604020202020204" pitchFamily="34" charset="0"/>
                        </a:rPr>
                        <a:t>Initiate conversations.</a:t>
                      </a:r>
                    </a:p>
                    <a:p>
                      <a:pPr marL="171450" indent="-171450" algn="l">
                        <a:buFont typeface="Arial" panose="020B0604020202020204" pitchFamily="34" charset="0"/>
                        <a:buChar char="•"/>
                      </a:pPr>
                      <a:r>
                        <a:rPr lang="en-US" sz="800" dirty="0">
                          <a:solidFill>
                            <a:schemeClr val="tx1"/>
                          </a:solidFill>
                          <a:latin typeface="Arial" panose="020B0604020202020204" pitchFamily="34" charset="0"/>
                          <a:cs typeface="Arial" panose="020B0604020202020204" pitchFamily="34" charset="0"/>
                        </a:rPr>
                        <a:t>Join in with discussions</a:t>
                      </a:r>
                    </a:p>
                    <a:p>
                      <a:pPr marL="171450" indent="-171450" algn="l">
                        <a:buFont typeface="Arial" panose="020B0604020202020204" pitchFamily="34" charset="0"/>
                        <a:buChar char="•"/>
                      </a:pPr>
                      <a:r>
                        <a:rPr lang="en-US" sz="800" dirty="0">
                          <a:solidFill>
                            <a:schemeClr val="tx1"/>
                          </a:solidFill>
                          <a:latin typeface="Arial" panose="020B0604020202020204" pitchFamily="34" charset="0"/>
                          <a:cs typeface="Arial" panose="020B0604020202020204" pitchFamily="34" charset="0"/>
                        </a:rPr>
                        <a:t>Use new vocabulary </a:t>
                      </a:r>
                    </a:p>
                    <a:p>
                      <a:pPr marL="171450" indent="-171450" algn="l">
                        <a:buFont typeface="Arial" panose="020B0604020202020204" pitchFamily="34" charset="0"/>
                        <a:buChar char="•"/>
                      </a:pPr>
                      <a:r>
                        <a:rPr lang="en-US" sz="800" dirty="0">
                          <a:solidFill>
                            <a:schemeClr val="tx1"/>
                          </a:solidFill>
                          <a:latin typeface="Arial" panose="020B0604020202020204" pitchFamily="34" charset="0"/>
                          <a:cs typeface="Arial" panose="020B0604020202020204" pitchFamily="34" charset="0"/>
                        </a:rPr>
                        <a:t>Talk about simple feelings.</a:t>
                      </a:r>
                    </a:p>
                    <a:p>
                      <a:pPr marL="171450" indent="-171450" algn="l">
                        <a:buFont typeface="Arial" panose="020B0604020202020204" pitchFamily="34" charset="0"/>
                        <a:buChar char="•"/>
                      </a:pPr>
                      <a:r>
                        <a:rPr lang="en-US" sz="800" dirty="0">
                          <a:solidFill>
                            <a:schemeClr val="tx1"/>
                          </a:solidFill>
                          <a:latin typeface="Arial" panose="020B0604020202020204" pitchFamily="34" charset="0"/>
                          <a:cs typeface="Arial" panose="020B0604020202020204" pitchFamily="34" charset="0"/>
                        </a:rPr>
                        <a:t>Begin to use conjunctions.</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Arial" panose="020B0604020202020204" pitchFamily="34" charset="0"/>
                        <a:buNone/>
                      </a:pPr>
                      <a:r>
                        <a:rPr lang="en-US" sz="800" dirty="0">
                          <a:solidFill>
                            <a:schemeClr val="tx1"/>
                          </a:solidFill>
                          <a:latin typeface="Arial" panose="020B0604020202020204" pitchFamily="34" charset="0"/>
                          <a:cs typeface="Arial" panose="020B0604020202020204" pitchFamily="34" charset="0"/>
                        </a:rPr>
                        <a:t>I am learning to:</a:t>
                      </a:r>
                    </a:p>
                    <a:p>
                      <a:pPr marL="171450" indent="-171450" algn="l">
                        <a:buFont typeface="Arial" panose="020B0604020202020204" pitchFamily="34" charset="0"/>
                        <a:buChar char="•"/>
                      </a:pPr>
                      <a:r>
                        <a:rPr lang="en-US" sz="800" dirty="0">
                          <a:solidFill>
                            <a:schemeClr val="tx1"/>
                          </a:solidFill>
                          <a:latin typeface="Arial" panose="020B0604020202020204" pitchFamily="34" charset="0"/>
                          <a:cs typeface="Arial" panose="020B0604020202020204" pitchFamily="34" charset="0"/>
                        </a:rPr>
                        <a:t>Make sensible suggestions about what might happen next in a story</a:t>
                      </a:r>
                    </a:p>
                    <a:p>
                      <a:pPr marL="171450" indent="-171450" algn="l">
                        <a:buFont typeface="Arial" panose="020B0604020202020204" pitchFamily="34" charset="0"/>
                        <a:buChar char="•"/>
                      </a:pPr>
                      <a:r>
                        <a:rPr lang="en-US" sz="800" dirty="0">
                          <a:solidFill>
                            <a:schemeClr val="tx1"/>
                          </a:solidFill>
                          <a:latin typeface="Arial" panose="020B0604020202020204" pitchFamily="34" charset="0"/>
                          <a:cs typeface="Arial" panose="020B0604020202020204" pitchFamily="34" charset="0"/>
                        </a:rPr>
                        <a:t>Ask questions about the stories I have listened to</a:t>
                      </a:r>
                    </a:p>
                    <a:p>
                      <a:pPr marL="171450" indent="-171450" algn="l">
                        <a:buFont typeface="Arial" panose="020B0604020202020204" pitchFamily="34" charset="0"/>
                        <a:buChar char="•"/>
                      </a:pPr>
                      <a:r>
                        <a:rPr lang="en-US" sz="800" dirty="0">
                          <a:solidFill>
                            <a:schemeClr val="tx1"/>
                          </a:solidFill>
                          <a:latin typeface="Arial" panose="020B0604020202020204" pitchFamily="34" charset="0"/>
                          <a:cs typeface="Arial" panose="020B0604020202020204" pitchFamily="34" charset="0"/>
                        </a:rPr>
                        <a:t>Answer how questions with support.</a:t>
                      </a:r>
                    </a:p>
                    <a:p>
                      <a:pPr marL="171450" indent="-171450" algn="l">
                        <a:buFont typeface="Arial" panose="020B0604020202020204" pitchFamily="34" charset="0"/>
                        <a:buChar char="•"/>
                      </a:pPr>
                      <a:r>
                        <a:rPr lang="en-US" sz="800" dirty="0">
                          <a:solidFill>
                            <a:schemeClr val="tx1"/>
                          </a:solidFill>
                          <a:latin typeface="Arial" panose="020B0604020202020204" pitchFamily="34" charset="0"/>
                          <a:cs typeface="Arial" panose="020B0604020202020204" pitchFamily="34" charset="0"/>
                        </a:rPr>
                        <a:t>Talk about what I am thinking</a:t>
                      </a:r>
                    </a:p>
                    <a:p>
                      <a:pPr marL="171450" indent="-171450" algn="l">
                        <a:buFont typeface="Arial" panose="020B0604020202020204" pitchFamily="34" charset="0"/>
                        <a:buChar char="•"/>
                      </a:pPr>
                      <a:r>
                        <a:rPr lang="en-US" sz="800" dirty="0">
                          <a:solidFill>
                            <a:schemeClr val="tx1"/>
                          </a:solidFill>
                          <a:latin typeface="Arial" panose="020B0604020202020204" pitchFamily="34" charset="0"/>
                          <a:cs typeface="Arial" panose="020B0604020202020204" pitchFamily="34" charset="0"/>
                        </a:rPr>
                        <a:t>Give reasons</a:t>
                      </a:r>
                    </a:p>
                    <a:p>
                      <a:pPr marL="171450" indent="-171450" algn="l">
                        <a:buFont typeface="Arial" panose="020B0604020202020204" pitchFamily="34" charset="0"/>
                        <a:buChar char="•"/>
                      </a:pPr>
                      <a:r>
                        <a:rPr lang="en-US" sz="800" dirty="0">
                          <a:solidFill>
                            <a:schemeClr val="tx1"/>
                          </a:solidFill>
                          <a:latin typeface="Arial" panose="020B0604020202020204" pitchFamily="34" charset="0"/>
                          <a:cs typeface="Arial" panose="020B0604020202020204" pitchFamily="34" charset="0"/>
                        </a:rPr>
                        <a:t>Tell simple stories orally</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Arial" panose="020B0604020202020204" pitchFamily="34" charset="0"/>
                        <a:buNone/>
                      </a:pPr>
                      <a:r>
                        <a:rPr lang="en-US" sz="800" dirty="0">
                          <a:solidFill>
                            <a:schemeClr val="tx1"/>
                          </a:solidFill>
                          <a:latin typeface="Arial" panose="020B0604020202020204" pitchFamily="34" charset="0"/>
                          <a:cs typeface="Arial" panose="020B0604020202020204" pitchFamily="34" charset="0"/>
                        </a:rPr>
                        <a:t>I am learning to:</a:t>
                      </a:r>
                    </a:p>
                    <a:p>
                      <a:pPr marL="171450" indent="-171450" algn="l">
                        <a:buFont typeface="Arial" panose="020B0604020202020204" pitchFamily="34" charset="0"/>
                        <a:buChar char="•"/>
                      </a:pPr>
                      <a:r>
                        <a:rPr lang="en-US" sz="800" b="0" i="0" kern="1200" dirty="0">
                          <a:solidFill>
                            <a:schemeClr val="tx1"/>
                          </a:solidFill>
                          <a:effectLst/>
                          <a:latin typeface="Arial" panose="020B0604020202020204" pitchFamily="34" charset="0"/>
                          <a:ea typeface="+mn-ea"/>
                          <a:cs typeface="Arial" panose="020B0604020202020204" pitchFamily="34" charset="0"/>
                        </a:rPr>
                        <a:t>Listen for  longer periods of time</a:t>
                      </a:r>
                    </a:p>
                    <a:p>
                      <a:pPr marL="171450" indent="-171450" algn="l">
                        <a:buFont typeface="Arial" panose="020B0604020202020204" pitchFamily="34" charset="0"/>
                        <a:buChar char="•"/>
                      </a:pPr>
                      <a:r>
                        <a:rPr lang="en-US" sz="800" b="0" i="0" kern="1200" dirty="0">
                          <a:solidFill>
                            <a:schemeClr val="tx1"/>
                          </a:solidFill>
                          <a:effectLst/>
                          <a:latin typeface="Arial" panose="020B0604020202020204" pitchFamily="34" charset="0"/>
                          <a:ea typeface="+mn-ea"/>
                          <a:cs typeface="Arial" panose="020B0604020202020204" pitchFamily="34" charset="0"/>
                        </a:rPr>
                        <a:t>Follow a story without visual clues</a:t>
                      </a:r>
                    </a:p>
                    <a:p>
                      <a:pPr marL="171450" indent="-171450" algn="l">
                        <a:buFont typeface="Arial" panose="020B0604020202020204" pitchFamily="34" charset="0"/>
                        <a:buChar char="•"/>
                      </a:pPr>
                      <a:r>
                        <a:rPr lang="en-US" sz="800" b="0" i="0" kern="1200" dirty="0">
                          <a:solidFill>
                            <a:schemeClr val="tx1"/>
                          </a:solidFill>
                          <a:effectLst/>
                          <a:latin typeface="Arial" panose="020B0604020202020204" pitchFamily="34" charset="0"/>
                          <a:ea typeface="+mn-ea"/>
                          <a:cs typeface="Arial" panose="020B0604020202020204" pitchFamily="34" charset="0"/>
                        </a:rPr>
                        <a:t>Follow 3-part instructions.</a:t>
                      </a:r>
                    </a:p>
                    <a:p>
                      <a:pPr marL="171450" indent="-171450" algn="l">
                        <a:buFont typeface="Arial" panose="020B0604020202020204" pitchFamily="34" charset="0"/>
                        <a:buChar char="•"/>
                      </a:pPr>
                      <a:r>
                        <a:rPr lang="en-US" sz="800" b="0" i="0" kern="1200" dirty="0">
                          <a:solidFill>
                            <a:schemeClr val="tx1"/>
                          </a:solidFill>
                          <a:effectLst/>
                          <a:latin typeface="Arial" panose="020B0604020202020204" pitchFamily="34" charset="0"/>
                          <a:ea typeface="+mn-ea"/>
                          <a:cs typeface="Arial" panose="020B0604020202020204" pitchFamily="34" charset="0"/>
                        </a:rPr>
                        <a:t>Talk about and explain my ideas</a:t>
                      </a:r>
                    </a:p>
                    <a:p>
                      <a:pPr marL="171450" indent="-171450" algn="l">
                        <a:buFont typeface="Arial" panose="020B0604020202020204" pitchFamily="34" charset="0"/>
                        <a:buChar char="•"/>
                      </a:pPr>
                      <a:r>
                        <a:rPr lang="en-US" sz="800" b="0" i="0" kern="1200" dirty="0">
                          <a:solidFill>
                            <a:schemeClr val="tx1"/>
                          </a:solidFill>
                          <a:effectLst/>
                          <a:latin typeface="Arial" panose="020B0604020202020204" pitchFamily="34" charset="0"/>
                          <a:ea typeface="+mn-ea"/>
                          <a:cs typeface="Arial" panose="020B0604020202020204" pitchFamily="34" charset="0"/>
                        </a:rPr>
                        <a:t>Express my opinions</a:t>
                      </a:r>
                    </a:p>
                    <a:p>
                      <a:pPr marL="171450" indent="-171450" algn="l">
                        <a:buFont typeface="Arial" panose="020B0604020202020204" pitchFamily="34" charset="0"/>
                        <a:buChar char="•"/>
                      </a:pPr>
                      <a:r>
                        <a:rPr lang="en-US" sz="800" b="0" i="0" kern="1200" dirty="0">
                          <a:solidFill>
                            <a:schemeClr val="tx1"/>
                          </a:solidFill>
                          <a:effectLst/>
                          <a:latin typeface="Arial" panose="020B0604020202020204" pitchFamily="34" charset="0"/>
                          <a:ea typeface="+mn-ea"/>
                          <a:cs typeface="Arial" panose="020B0604020202020204" pitchFamily="34" charset="0"/>
                        </a:rPr>
                        <a:t>Talk about a series of events</a:t>
                      </a:r>
                    </a:p>
                    <a:p>
                      <a:pPr marL="171450" indent="-171450" algn="l">
                        <a:buFont typeface="Arial" panose="020B0604020202020204" pitchFamily="34" charset="0"/>
                        <a:buChar char="•"/>
                      </a:pPr>
                      <a:r>
                        <a:rPr lang="en-US" sz="800" b="0" i="0" kern="1200" dirty="0">
                          <a:solidFill>
                            <a:schemeClr val="tx1"/>
                          </a:solidFill>
                          <a:effectLst/>
                          <a:latin typeface="Arial" panose="020B0604020202020204" pitchFamily="34" charset="0"/>
                          <a:ea typeface="+mn-ea"/>
                          <a:cs typeface="Arial" panose="020B0604020202020204" pitchFamily="34" charset="0"/>
                        </a:rPr>
                        <a:t>Use conjunctions.</a:t>
                      </a:r>
                      <a:endParaRPr lang="en-US" sz="800" b="0" i="0" kern="1200" dirty="0">
                        <a:solidFill>
                          <a:schemeClr val="dk1"/>
                        </a:solidFill>
                        <a:effectLst/>
                        <a:latin typeface="Arial" panose="020B0604020202020204" pitchFamily="34" charset="0"/>
                        <a:ea typeface="+mn-ea"/>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Arial" panose="020B0604020202020204" pitchFamily="34" charset="0"/>
                        <a:buNone/>
                      </a:pPr>
                      <a:r>
                        <a:rPr lang="en-US" sz="800" dirty="0">
                          <a:solidFill>
                            <a:schemeClr val="tx1"/>
                          </a:solidFill>
                          <a:latin typeface="Arial" panose="020B0604020202020204" pitchFamily="34" charset="0"/>
                          <a:cs typeface="Arial" panose="020B0604020202020204" pitchFamily="34" charset="0"/>
                        </a:rPr>
                        <a:t>I am learning to:</a:t>
                      </a:r>
                    </a:p>
                    <a:p>
                      <a:pPr marL="171450" indent="-171450" algn="l">
                        <a:buFont typeface="Arial" panose="020B0604020202020204" pitchFamily="34" charset="0"/>
                        <a:buChar char="•"/>
                      </a:pPr>
                      <a:r>
                        <a:rPr lang="en-US" sz="800" kern="1200" dirty="0">
                          <a:solidFill>
                            <a:schemeClr val="tx1"/>
                          </a:solidFill>
                          <a:latin typeface="Arial" panose="020B0604020202020204" pitchFamily="34" charset="0"/>
                          <a:ea typeface="+mn-ea"/>
                          <a:cs typeface="Arial" panose="020B0604020202020204" pitchFamily="34" charset="0"/>
                        </a:rPr>
                        <a:t>Make relevant comments about what I have heard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dirty="0">
                          <a:solidFill>
                            <a:schemeClr val="tx1"/>
                          </a:solidFill>
                          <a:latin typeface="Arial" panose="020B0604020202020204" pitchFamily="34" charset="0"/>
                          <a:cs typeface="Arial" panose="020B0604020202020204" pitchFamily="34" charset="0"/>
                        </a:rPr>
                        <a:t>Listen attentively in different situations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dirty="0">
                          <a:solidFill>
                            <a:schemeClr val="tx1"/>
                          </a:solidFill>
                          <a:latin typeface="Arial" panose="020B0604020202020204" pitchFamily="34" charset="0"/>
                          <a:cs typeface="Arial" panose="020B0604020202020204" pitchFamily="34" charset="0"/>
                        </a:rPr>
                        <a:t>Answer how questions clearly.</a:t>
                      </a:r>
                    </a:p>
                    <a:p>
                      <a:pPr marL="171450" indent="-171450" algn="l">
                        <a:buFont typeface="Arial" panose="020B0604020202020204" pitchFamily="34" charset="0"/>
                        <a:buChar char="•"/>
                      </a:pPr>
                      <a:r>
                        <a:rPr lang="en-US" sz="800" kern="1200" dirty="0">
                          <a:solidFill>
                            <a:schemeClr val="tx1"/>
                          </a:solidFill>
                          <a:latin typeface="Arial" panose="020B0604020202020204" pitchFamily="34" charset="0"/>
                          <a:ea typeface="+mn-ea"/>
                          <a:cs typeface="Arial" panose="020B0604020202020204" pitchFamily="34" charset="0"/>
                        </a:rPr>
                        <a:t>Talk about my feelings, linking actions.</a:t>
                      </a:r>
                    </a:p>
                    <a:p>
                      <a:pPr marL="171450" indent="-171450" algn="l">
                        <a:buFont typeface="Arial" panose="020B0604020202020204" pitchFamily="34" charset="0"/>
                        <a:buChar char="•"/>
                      </a:pPr>
                      <a:r>
                        <a:rPr lang="en-US" sz="800" kern="1200" dirty="0">
                          <a:solidFill>
                            <a:schemeClr val="tx1"/>
                          </a:solidFill>
                          <a:latin typeface="Arial" panose="020B0604020202020204" pitchFamily="34" charset="0"/>
                          <a:ea typeface="+mn-ea"/>
                          <a:cs typeface="Arial" panose="020B0604020202020204" pitchFamily="34" charset="0"/>
                        </a:rPr>
                        <a:t>Talk about a series of ideas.</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Arial" panose="020B0604020202020204" pitchFamily="34" charset="0"/>
                        <a:buNone/>
                      </a:pPr>
                      <a:r>
                        <a:rPr lang="en-US" sz="800" dirty="0">
                          <a:solidFill>
                            <a:schemeClr val="tx1"/>
                          </a:solidFill>
                          <a:latin typeface="Arial" panose="020B0604020202020204" pitchFamily="34" charset="0"/>
                          <a:cs typeface="Arial" panose="020B0604020202020204" pitchFamily="34" charset="0"/>
                        </a:rPr>
                        <a:t>I am learning to:</a:t>
                      </a:r>
                    </a:p>
                    <a:p>
                      <a:pPr marL="171450" indent="-171450" algn="l">
                        <a:buFont typeface="Arial" panose="020B0604020202020204" pitchFamily="34" charset="0"/>
                        <a:buChar char="•"/>
                      </a:pPr>
                      <a:r>
                        <a:rPr lang="en-US" sz="800" b="0" i="0" kern="1200" dirty="0">
                          <a:solidFill>
                            <a:schemeClr val="dk1"/>
                          </a:solidFill>
                          <a:effectLst/>
                          <a:latin typeface="Arial" panose="020B0604020202020204" pitchFamily="34" charset="0"/>
                          <a:ea typeface="+mn-ea"/>
                          <a:cs typeface="Arial" panose="020B0604020202020204" pitchFamily="34" charset="0"/>
                        </a:rPr>
                        <a:t>Follow more complex instructions that have several ideas.</a:t>
                      </a:r>
                    </a:p>
                    <a:p>
                      <a:pPr marL="171450" indent="-171450" algn="l">
                        <a:buFont typeface="Arial" panose="020B0604020202020204" pitchFamily="34" charset="0"/>
                        <a:buChar char="•"/>
                      </a:pPr>
                      <a:r>
                        <a:rPr lang="en-US" sz="800" b="0" i="0" kern="1200" dirty="0">
                          <a:solidFill>
                            <a:schemeClr val="dk1"/>
                          </a:solidFill>
                          <a:effectLst/>
                          <a:latin typeface="Arial" panose="020B0604020202020204" pitchFamily="34" charset="0"/>
                          <a:ea typeface="+mn-ea"/>
                          <a:cs typeface="Arial" panose="020B0604020202020204" pitchFamily="34" charset="0"/>
                        </a:rPr>
                        <a:t>Listen for longer sessions and make relevant comments to show that I have understood.</a:t>
                      </a:r>
                    </a:p>
                    <a:p>
                      <a:pPr marL="171450" indent="-171450" algn="l">
                        <a:buFont typeface="Arial" panose="020B0604020202020204" pitchFamily="34" charset="0"/>
                        <a:buChar char="•"/>
                      </a:pPr>
                      <a:r>
                        <a:rPr lang="en-US" sz="800" b="0" i="0" kern="1200" dirty="0">
                          <a:solidFill>
                            <a:schemeClr val="dk1"/>
                          </a:solidFill>
                          <a:effectLst/>
                          <a:latin typeface="Arial" panose="020B0604020202020204" pitchFamily="34" charset="0"/>
                          <a:ea typeface="+mn-ea"/>
                          <a:cs typeface="Arial" panose="020B0604020202020204" pitchFamily="34" charset="0"/>
                        </a:rPr>
                        <a:t>Tell stories orally following a sequence.</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Arial" panose="020B0604020202020204" pitchFamily="34" charset="0"/>
                        <a:buNone/>
                      </a:pPr>
                      <a:r>
                        <a:rPr lang="en-US" sz="800" dirty="0">
                          <a:solidFill>
                            <a:schemeClr val="tx1"/>
                          </a:solidFill>
                          <a:latin typeface="Arial" panose="020B0604020202020204" pitchFamily="34" charset="0"/>
                          <a:cs typeface="Arial" panose="020B0604020202020204" pitchFamily="34" charset="0"/>
                        </a:rPr>
                        <a:t>I am learning to:</a:t>
                      </a:r>
                    </a:p>
                    <a:p>
                      <a:pPr marL="171450" indent="-171450" algn="l">
                        <a:buFont typeface="Arial" panose="020B0604020202020204" pitchFamily="34" charset="0"/>
                        <a:buChar char="•"/>
                      </a:pPr>
                      <a:r>
                        <a:rPr lang="en-US" sz="800" b="0" i="0" kern="1200" dirty="0">
                          <a:solidFill>
                            <a:schemeClr val="tx1"/>
                          </a:solidFill>
                          <a:effectLst/>
                          <a:latin typeface="Arial" panose="020B0604020202020204" pitchFamily="34" charset="0"/>
                          <a:ea typeface="+mn-ea"/>
                          <a:cs typeface="Arial" panose="020B0604020202020204" pitchFamily="34" charset="0"/>
                        </a:rPr>
                        <a:t>Maintain conversations in a variety of situations.</a:t>
                      </a:r>
                    </a:p>
                    <a:p>
                      <a:pPr marL="171450" indent="-171450" algn="l">
                        <a:buFont typeface="Arial" panose="020B0604020202020204" pitchFamily="34" charset="0"/>
                        <a:buChar char="•"/>
                      </a:pPr>
                      <a:r>
                        <a:rPr lang="en-US" sz="800" b="0" i="0" kern="1200" dirty="0">
                          <a:solidFill>
                            <a:schemeClr val="tx1"/>
                          </a:solidFill>
                          <a:effectLst/>
                          <a:latin typeface="Arial" panose="020B0604020202020204" pitchFamily="34" charset="0"/>
                          <a:ea typeface="+mn-ea"/>
                          <a:cs typeface="Arial" panose="020B0604020202020204" pitchFamily="34" charset="0"/>
                        </a:rPr>
                        <a:t>Talk about a series of events in sequence</a:t>
                      </a:r>
                    </a:p>
                    <a:p>
                      <a:pPr marL="171450" indent="-171450" algn="l">
                        <a:buFont typeface="Arial" panose="020B0604020202020204" pitchFamily="34" charset="0"/>
                        <a:buChar char="•"/>
                      </a:pPr>
                      <a:r>
                        <a:rPr lang="en-US" sz="800" b="0" i="0" kern="1200" dirty="0">
                          <a:solidFill>
                            <a:schemeClr val="tx1"/>
                          </a:solidFill>
                          <a:effectLst/>
                          <a:latin typeface="Arial" panose="020B0604020202020204" pitchFamily="34" charset="0"/>
                          <a:ea typeface="+mn-ea"/>
                          <a:cs typeface="Arial" panose="020B0604020202020204" pitchFamily="34" charset="0"/>
                        </a:rPr>
                        <a:t>Be fluent and coherent when I talk to others</a:t>
                      </a:r>
                    </a:p>
                    <a:p>
                      <a:pPr marL="171450" indent="-171450" algn="l">
                        <a:buFont typeface="Arial" panose="020B0604020202020204" pitchFamily="34" charset="0"/>
                        <a:buChar char="•"/>
                      </a:pPr>
                      <a:r>
                        <a:rPr lang="en-US" sz="800" b="0" i="0" kern="1200" dirty="0">
                          <a:solidFill>
                            <a:schemeClr val="tx1"/>
                          </a:solidFill>
                          <a:effectLst/>
                          <a:latin typeface="Arial" panose="020B0604020202020204" pitchFamily="34" charset="0"/>
                          <a:ea typeface="+mn-ea"/>
                          <a:cs typeface="Arial" panose="020B0604020202020204" pitchFamily="34" charset="0"/>
                        </a:rPr>
                        <a:t>Adapt my talk in response to the listener.</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3662612"/>
                  </a:ext>
                </a:extLst>
              </a:tr>
              <a:tr h="1346078">
                <a:tc>
                  <a:txBody>
                    <a:bodyPr/>
                    <a:lstStyle/>
                    <a:p>
                      <a:pPr algn="ctr"/>
                      <a:r>
                        <a:rPr lang="en-US" sz="800" b="0" dirty="0">
                          <a:latin typeface="Arial" panose="020B0604020202020204" pitchFamily="34" charset="0"/>
                          <a:cs typeface="Arial" panose="020B0604020202020204" pitchFamily="34" charset="0"/>
                        </a:rPr>
                        <a:t>Statutory Framework for  CL</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6">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latin typeface="Arial" panose="020B0604020202020204" pitchFamily="34" charset="0"/>
                          <a:cs typeface="Arial" panose="020B0604020202020204" pitchFamily="34" charset="0"/>
                        </a:rPr>
                        <a:t>The development of children’s spoken language underpins all seven areas of learning and development. Children’s back-and-forth interactions from an early age form the foundations for language and cognitive development. The number and quality of the conversations they have with adults and peers throughout the day in a language-rich environment is crucial. By commenting on what children are interested in or doing, and echoing back what they say with new vocabulary added, practitioners will build children's language effectively. Reading frequently to children, and engaging them actively in stories, non-fiction, rhymes and poems, and then providing them with extensive opportunities to use and embed new words in a range of contexts, will give children the opportunity to thrive. Through conversation, story-telling and role play, where children share their ideas with support and modelling from their teacher, and sensitive questioning that invites them to elaborate, children become comfortable using a rich range of vocabulary and language structures.</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171450" indent="-171450" algn="l">
                        <a:buFont typeface="Arial" panose="020B0604020202020204" pitchFamily="34" charset="0"/>
                        <a:buChar char="•"/>
                      </a:pPr>
                      <a:endParaRPr lang="en-GB" sz="800" dirty="0">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i="0" kern="1200" dirty="0">
                        <a:solidFill>
                          <a:schemeClr val="dk1"/>
                        </a:solidFill>
                        <a:effectLst/>
                        <a:latin typeface="Arial" panose="020B0604020202020204" pitchFamily="34" charset="0"/>
                        <a:ea typeface="+mn-ea"/>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kern="1200">
                        <a:solidFill>
                          <a:schemeClr val="tx1"/>
                        </a:solidFill>
                        <a:latin typeface="Arial" panose="020B0604020202020204" pitchFamily="34" charset="0"/>
                        <a:ea typeface="+mn-ea"/>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i="0" kern="1200" dirty="0">
                        <a:solidFill>
                          <a:schemeClr val="dk1"/>
                        </a:solidFill>
                        <a:effectLst/>
                        <a:latin typeface="Arial" panose="020B0604020202020204" pitchFamily="34" charset="0"/>
                        <a:ea typeface="+mn-ea"/>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i="0" kern="1200" dirty="0">
                        <a:solidFill>
                          <a:schemeClr val="dk1"/>
                        </a:solidFill>
                        <a:effectLst/>
                        <a:latin typeface="+mj-lt"/>
                        <a:ea typeface="+mn-ea"/>
                        <a:cs typeface="+mn-cs"/>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71969260"/>
                  </a:ext>
                </a:extLst>
              </a:tr>
            </a:tbl>
          </a:graphicData>
        </a:graphic>
      </p:graphicFrame>
      <p:sp>
        <p:nvSpPr>
          <p:cNvPr id="2" name="Rectangle 1">
            <a:extLst>
              <a:ext uri="{FF2B5EF4-FFF2-40B4-BE49-F238E27FC236}">
                <a16:creationId xmlns:a16="http://schemas.microsoft.com/office/drawing/2014/main" id="{9BBE880A-4D6A-47F8-B767-CAF7DCD69059}"/>
              </a:ext>
            </a:extLst>
          </p:cNvPr>
          <p:cNvSpPr/>
          <p:nvPr/>
        </p:nvSpPr>
        <p:spPr>
          <a:xfrm>
            <a:off x="3425409" y="233795"/>
            <a:ext cx="5852116" cy="646331"/>
          </a:xfrm>
          <a:prstGeom prst="rect">
            <a:avLst/>
          </a:prstGeom>
          <a:noFill/>
        </p:spPr>
        <p:txBody>
          <a:bodyPr wrap="none" lIns="91440" tIns="45720" rIns="91440" bIns="45720">
            <a:spAutoFit/>
          </a:bodyPr>
          <a:lstStyle/>
          <a:p>
            <a:pPr algn="ctr"/>
            <a:r>
              <a:rPr lang="en-US" sz="3600" b="0" cap="none" spc="0" dirty="0">
                <a:ln w="0"/>
                <a:solidFill>
                  <a:schemeClr val="tx1"/>
                </a:solidFill>
                <a:effectLst>
                  <a:outerShdw blurRad="38100" dist="19050" dir="2700000" algn="tl" rotWithShape="0">
                    <a:schemeClr val="dk1">
                      <a:alpha val="40000"/>
                    </a:schemeClr>
                  </a:outerShdw>
                </a:effectLst>
              </a:rPr>
              <a:t>Communication and Language</a:t>
            </a:r>
          </a:p>
        </p:txBody>
      </p:sp>
      <p:pic>
        <p:nvPicPr>
          <p:cNvPr id="14" name="Picture 4">
            <a:extLst>
              <a:ext uri="{FF2B5EF4-FFF2-40B4-BE49-F238E27FC236}">
                <a16:creationId xmlns:a16="http://schemas.microsoft.com/office/drawing/2014/main" id="{02EA8F24-2563-42AC-9A11-142BEEAD85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878" y="6115501"/>
            <a:ext cx="1582464" cy="28648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6" name="Picture 4">
            <a:extLst>
              <a:ext uri="{FF2B5EF4-FFF2-40B4-BE49-F238E27FC236}">
                <a16:creationId xmlns:a16="http://schemas.microsoft.com/office/drawing/2014/main" id="{413DA519-62C6-45BB-B065-2B2E503DC37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296" r="75453" b="-1"/>
          <a:stretch/>
        </p:blipFill>
        <p:spPr bwMode="auto">
          <a:xfrm>
            <a:off x="1038707" y="1225118"/>
            <a:ext cx="861920" cy="59563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8" name="TextBox 17">
            <a:extLst>
              <a:ext uri="{FF2B5EF4-FFF2-40B4-BE49-F238E27FC236}">
                <a16:creationId xmlns:a16="http://schemas.microsoft.com/office/drawing/2014/main" id="{AFFF4E8A-FCC5-4B49-BB47-FDEAB9B6758E}"/>
              </a:ext>
            </a:extLst>
          </p:cNvPr>
          <p:cNvSpPr txBox="1"/>
          <p:nvPr/>
        </p:nvSpPr>
        <p:spPr>
          <a:xfrm>
            <a:off x="2830065" y="6096721"/>
            <a:ext cx="6162675" cy="338554"/>
          </a:xfrm>
          <a:prstGeom prst="rect">
            <a:avLst/>
          </a:prstGeom>
          <a:noFill/>
        </p:spPr>
        <p:txBody>
          <a:bodyPr wrap="square" rtlCol="0">
            <a:spAutoFit/>
          </a:bodyPr>
          <a:lstStyle/>
          <a:p>
            <a:r>
              <a:rPr lang="en-GB" sz="1600" i="1" dirty="0"/>
              <a:t>*</a:t>
            </a:r>
            <a:r>
              <a:rPr lang="en-GB" sz="1600" i="1" dirty="0" err="1"/>
              <a:t>WellComm</a:t>
            </a:r>
            <a:r>
              <a:rPr lang="en-GB" sz="1600" i="1" dirty="0"/>
              <a:t> interventions take place throughout the year.</a:t>
            </a:r>
          </a:p>
        </p:txBody>
      </p:sp>
    </p:spTree>
    <p:extLst>
      <p:ext uri="{BB962C8B-B14F-4D97-AF65-F5344CB8AC3E}">
        <p14:creationId xmlns:p14="http://schemas.microsoft.com/office/powerpoint/2010/main" val="1276902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Isosceles Triangle 22">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53FE212D-BFC9-4D6B-BB25-2170A4F1783E}"/>
              </a:ext>
            </a:extLst>
          </p:cNvPr>
          <p:cNvSpPr txBox="1">
            <a:spLocks/>
          </p:cNvSpPr>
          <p:nvPr/>
        </p:nvSpPr>
        <p:spPr>
          <a:xfrm>
            <a:off x="463767" y="-383614"/>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3600" dirty="0">
              <a:latin typeface="Arial" panose="020B0604020202020204" pitchFamily="34" charset="0"/>
              <a:cs typeface="Arial" panose="020B0604020202020204" pitchFamily="34" charset="0"/>
            </a:endParaRPr>
          </a:p>
        </p:txBody>
      </p:sp>
      <p:pic>
        <p:nvPicPr>
          <p:cNvPr id="5" name="Picture 1">
            <a:extLst>
              <a:ext uri="{FF2B5EF4-FFF2-40B4-BE49-F238E27FC236}">
                <a16:creationId xmlns:a16="http://schemas.microsoft.com/office/drawing/2014/main" id="{38D29AA9-D707-4E56-A908-EF1928CE19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9939" y="103749"/>
            <a:ext cx="1000126" cy="8382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739292674"/>
              </p:ext>
            </p:extLst>
          </p:nvPr>
        </p:nvGraphicFramePr>
        <p:xfrm>
          <a:off x="640819" y="1205407"/>
          <a:ext cx="10962297" cy="4855349"/>
        </p:xfrm>
        <a:graphic>
          <a:graphicData uri="http://schemas.openxmlformats.org/drawingml/2006/table">
            <a:tbl>
              <a:tblPr firstRow="1" bandRow="1">
                <a:tableStyleId>{5C22544A-7EE6-4342-B048-85BDC9FD1C3A}</a:tableStyleId>
              </a:tblPr>
              <a:tblGrid>
                <a:gridCol w="1722900">
                  <a:extLst>
                    <a:ext uri="{9D8B030D-6E8A-4147-A177-3AD203B41FA5}">
                      <a16:colId xmlns:a16="http://schemas.microsoft.com/office/drawing/2014/main" val="385991600"/>
                    </a:ext>
                  </a:extLst>
                </a:gridCol>
                <a:gridCol w="1618075">
                  <a:extLst>
                    <a:ext uri="{9D8B030D-6E8A-4147-A177-3AD203B41FA5}">
                      <a16:colId xmlns:a16="http://schemas.microsoft.com/office/drawing/2014/main" val="2865123548"/>
                    </a:ext>
                  </a:extLst>
                </a:gridCol>
                <a:gridCol w="1518579">
                  <a:extLst>
                    <a:ext uri="{9D8B030D-6E8A-4147-A177-3AD203B41FA5}">
                      <a16:colId xmlns:a16="http://schemas.microsoft.com/office/drawing/2014/main" val="872926247"/>
                    </a:ext>
                  </a:extLst>
                </a:gridCol>
                <a:gridCol w="1538122">
                  <a:extLst>
                    <a:ext uri="{9D8B030D-6E8A-4147-A177-3AD203B41FA5}">
                      <a16:colId xmlns:a16="http://schemas.microsoft.com/office/drawing/2014/main" val="1315738151"/>
                    </a:ext>
                  </a:extLst>
                </a:gridCol>
                <a:gridCol w="1626958">
                  <a:extLst>
                    <a:ext uri="{9D8B030D-6E8A-4147-A177-3AD203B41FA5}">
                      <a16:colId xmlns:a16="http://schemas.microsoft.com/office/drawing/2014/main" val="2709165749"/>
                    </a:ext>
                  </a:extLst>
                </a:gridCol>
                <a:gridCol w="1468831">
                  <a:extLst>
                    <a:ext uri="{9D8B030D-6E8A-4147-A177-3AD203B41FA5}">
                      <a16:colId xmlns:a16="http://schemas.microsoft.com/office/drawing/2014/main" val="2335150482"/>
                    </a:ext>
                  </a:extLst>
                </a:gridCol>
                <a:gridCol w="1468832">
                  <a:extLst>
                    <a:ext uri="{9D8B030D-6E8A-4147-A177-3AD203B41FA5}">
                      <a16:colId xmlns:a16="http://schemas.microsoft.com/office/drawing/2014/main" val="4046203905"/>
                    </a:ext>
                  </a:extLst>
                </a:gridCol>
              </a:tblGrid>
              <a:tr h="739351">
                <a:tc>
                  <a:txBody>
                    <a:bodyPr/>
                    <a:lstStyle/>
                    <a:p>
                      <a:pPr algn="ctr"/>
                      <a:endParaRPr lang="en-GB" sz="1800">
                        <a:latin typeface="Arial" panose="020B0604020202020204" pitchFamily="34" charset="0"/>
                        <a:cs typeface="Arial" panose="020B0604020202020204" pitchFamily="34" charset="0"/>
                      </a:endParaRPr>
                    </a:p>
                  </a:txBody>
                  <a:tcPr marL="90595" marR="90595" marT="45297" marB="45297">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u="sng">
                          <a:solidFill>
                            <a:schemeClr val="tx1"/>
                          </a:solidFill>
                          <a:latin typeface="Arial" panose="020B0604020202020204" pitchFamily="34" charset="0"/>
                          <a:cs typeface="Arial" panose="020B0604020202020204" pitchFamily="34" charset="0"/>
                        </a:rPr>
                        <a:t>Autumn 1</a:t>
                      </a:r>
                      <a:endParaRPr lang="en-GB" sz="1600" b="0" u="sng">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u="sng" dirty="0">
                          <a:solidFill>
                            <a:schemeClr val="tx1"/>
                          </a:solidFill>
                          <a:latin typeface="Arial" panose="020B0604020202020204" pitchFamily="34" charset="0"/>
                          <a:cs typeface="Arial" panose="020B0604020202020204" pitchFamily="34" charset="0"/>
                        </a:rPr>
                        <a:t>Autumn 2</a:t>
                      </a:r>
                      <a:endParaRPr lang="en-GB" sz="1600" b="0" u="sng" dirty="0">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u="sng">
                          <a:solidFill>
                            <a:schemeClr val="tx1"/>
                          </a:solidFill>
                          <a:latin typeface="Arial" panose="020B0604020202020204" pitchFamily="34" charset="0"/>
                          <a:cs typeface="Arial" panose="020B0604020202020204" pitchFamily="34" charset="0"/>
                        </a:rPr>
                        <a:t>Spring 1</a:t>
                      </a:r>
                      <a:endParaRPr lang="en-GB" sz="1600" b="0" u="sng">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u="sng">
                          <a:solidFill>
                            <a:schemeClr val="tx1"/>
                          </a:solidFill>
                          <a:latin typeface="Arial" panose="020B0604020202020204" pitchFamily="34" charset="0"/>
                          <a:cs typeface="Arial" panose="020B0604020202020204" pitchFamily="34" charset="0"/>
                        </a:rPr>
                        <a:t>Spring 2</a:t>
                      </a:r>
                      <a:endParaRPr lang="en-GB" sz="1600" b="0" u="sng">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u="sng">
                          <a:solidFill>
                            <a:schemeClr val="tx1"/>
                          </a:solidFill>
                          <a:latin typeface="Arial" panose="020B0604020202020204" pitchFamily="34" charset="0"/>
                          <a:cs typeface="Arial" panose="020B0604020202020204" pitchFamily="34" charset="0"/>
                        </a:rPr>
                        <a:t>Summer 1</a:t>
                      </a:r>
                      <a:endParaRPr lang="en-GB" sz="1600" b="0" u="sng">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u="sng" dirty="0">
                          <a:solidFill>
                            <a:schemeClr val="tx1"/>
                          </a:solidFill>
                          <a:latin typeface="Arial" panose="020B0604020202020204" pitchFamily="34" charset="0"/>
                          <a:cs typeface="Arial" panose="020B0604020202020204" pitchFamily="34" charset="0"/>
                        </a:rPr>
                        <a:t>Summer 2</a:t>
                      </a:r>
                      <a:endParaRPr lang="en-GB" sz="1600" b="0" u="sng" dirty="0">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13285939"/>
                  </a:ext>
                </a:extLst>
              </a:tr>
              <a:tr h="767818">
                <a:tc>
                  <a:txBody>
                    <a:bodyPr/>
                    <a:lstStyle/>
                    <a:p>
                      <a:pPr algn="ctr"/>
                      <a:r>
                        <a:rPr lang="en-US" sz="1600" b="0" dirty="0">
                          <a:latin typeface="Arial" panose="020B0604020202020204" pitchFamily="34" charset="0"/>
                          <a:cs typeface="Arial" panose="020B0604020202020204" pitchFamily="34" charset="0"/>
                        </a:rPr>
                        <a:t>Overarching theme</a:t>
                      </a:r>
                      <a:endParaRPr lang="en-GB" sz="1600" b="0" dirty="0">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a:latin typeface="Arial" panose="020B0604020202020204" pitchFamily="34" charset="0"/>
                          <a:cs typeface="Arial" panose="020B0604020202020204" pitchFamily="34" charset="0"/>
                        </a:rPr>
                        <a:t>What makes me special?</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How do people celebrate?</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400" b="1" dirty="0">
                          <a:latin typeface="Arial" panose="020B0604020202020204" pitchFamily="34" charset="0"/>
                          <a:cs typeface="Arial" panose="020B0604020202020204" pitchFamily="34" charset="0"/>
                        </a:rPr>
                        <a:t>Who likes the cold?</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Let’s explore!</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Once upon a time…</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What’s my talent?</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272033691"/>
                  </a:ext>
                </a:extLst>
              </a:tr>
              <a:tr h="2002102">
                <a:tc>
                  <a:txBody>
                    <a:bodyPr/>
                    <a:lstStyle/>
                    <a:p>
                      <a:pPr algn="ctr"/>
                      <a:endParaRPr lang="en-US" sz="900" b="1" dirty="0">
                        <a:latin typeface="Arial" panose="020B0604020202020204" pitchFamily="34" charset="0"/>
                        <a:cs typeface="Arial" panose="020B0604020202020204" pitchFamily="34" charset="0"/>
                      </a:endParaRPr>
                    </a:p>
                    <a:p>
                      <a:pPr algn="ctr"/>
                      <a:endParaRPr lang="en-US" sz="900" b="1" dirty="0">
                        <a:latin typeface="Arial" panose="020B0604020202020204" pitchFamily="34" charset="0"/>
                        <a:cs typeface="Arial" panose="020B0604020202020204" pitchFamily="34" charset="0"/>
                      </a:endParaRPr>
                    </a:p>
                    <a:p>
                      <a:pPr algn="ctr"/>
                      <a:endParaRPr lang="en-US" sz="900" b="1" dirty="0">
                        <a:latin typeface="Arial" panose="020B0604020202020204" pitchFamily="34" charset="0"/>
                        <a:cs typeface="Arial" panose="020B0604020202020204" pitchFamily="34" charset="0"/>
                      </a:endParaRPr>
                    </a:p>
                    <a:p>
                      <a:pPr algn="ctr"/>
                      <a:r>
                        <a:rPr lang="en-GB" sz="1000" b="1" dirty="0">
                          <a:latin typeface="Arial" panose="020B0604020202020204" pitchFamily="34" charset="0"/>
                          <a:cs typeface="Arial" panose="020B0604020202020204" pitchFamily="34" charset="0"/>
                        </a:rPr>
                        <a:t>Managing Self </a:t>
                      </a:r>
                    </a:p>
                    <a:p>
                      <a:pPr algn="ctr"/>
                      <a:r>
                        <a:rPr lang="en-GB" sz="1000" b="1" dirty="0">
                          <a:latin typeface="Arial" panose="020B0604020202020204" pitchFamily="34" charset="0"/>
                          <a:cs typeface="Arial" panose="020B0604020202020204" pitchFamily="34" charset="0"/>
                        </a:rPr>
                        <a:t>Self-regulation</a:t>
                      </a:r>
                    </a:p>
                    <a:p>
                      <a:pPr algn="ctr"/>
                      <a:r>
                        <a:rPr lang="en-GB" sz="1000" b="1" dirty="0">
                          <a:latin typeface="Arial" panose="020B0604020202020204" pitchFamily="34" charset="0"/>
                          <a:cs typeface="Arial" panose="020B0604020202020204" pitchFamily="34" charset="0"/>
                        </a:rPr>
                        <a:t>Making relationships</a:t>
                      </a:r>
                    </a:p>
                    <a:p>
                      <a:pPr algn="ctr"/>
                      <a:endParaRPr lang="en-US" sz="800" b="0" dirty="0">
                        <a:latin typeface="Arial" panose="020B0604020202020204" pitchFamily="34" charset="0"/>
                        <a:cs typeface="Arial" panose="020B0604020202020204" pitchFamily="34" charset="0"/>
                      </a:endParaRPr>
                    </a:p>
                    <a:p>
                      <a:pPr algn="ctr"/>
                      <a:r>
                        <a:rPr lang="en-US" sz="800" b="0" dirty="0">
                          <a:latin typeface="Arial" panose="020B0604020202020204" pitchFamily="34" charset="0"/>
                          <a:cs typeface="Arial" panose="020B0604020202020204" pitchFamily="34" charset="0"/>
                        </a:rPr>
                        <a:t>*objectives are taught throughout CP across the year.</a:t>
                      </a:r>
                    </a:p>
                    <a:p>
                      <a:pPr algn="ctr"/>
                      <a:endParaRPr lang="en-US" sz="300" b="0" dirty="0">
                        <a:latin typeface="Arial" panose="020B0604020202020204" pitchFamily="34" charset="0"/>
                        <a:cs typeface="Arial" panose="020B0604020202020204" pitchFamily="34" charset="0"/>
                      </a:endParaRPr>
                    </a:p>
                    <a:p>
                      <a:pPr algn="ctr"/>
                      <a:endParaRPr lang="en-US" sz="300" b="0" dirty="0">
                        <a:latin typeface="Arial" panose="020B0604020202020204" pitchFamily="34" charset="0"/>
                        <a:cs typeface="Arial" panose="020B0604020202020204" pitchFamily="34" charset="0"/>
                      </a:endParaRPr>
                    </a:p>
                    <a:p>
                      <a:pPr algn="ctr"/>
                      <a:endParaRPr lang="en-US" sz="300" b="0" dirty="0">
                        <a:latin typeface="Arial" panose="020B0604020202020204" pitchFamily="34" charset="0"/>
                        <a:cs typeface="Arial" panose="020B0604020202020204" pitchFamily="34" charset="0"/>
                      </a:endParaRPr>
                    </a:p>
                    <a:p>
                      <a:pPr algn="ctr"/>
                      <a:endParaRPr lang="en-US" sz="300" b="0" dirty="0">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Arial" panose="020B0604020202020204" pitchFamily="34" charset="0"/>
                        <a:buNone/>
                      </a:pPr>
                      <a:r>
                        <a:rPr lang="en-US" sz="800" dirty="0">
                          <a:solidFill>
                            <a:schemeClr val="tx1"/>
                          </a:solidFill>
                          <a:latin typeface="Arial" panose="020B0604020202020204" pitchFamily="34" charset="0"/>
                          <a:cs typeface="Arial" panose="020B0604020202020204" pitchFamily="34" charset="0"/>
                        </a:rPr>
                        <a:t>I am learning to:</a:t>
                      </a:r>
                    </a:p>
                    <a:p>
                      <a:pPr marL="171450" indent="-171450" algn="l">
                        <a:buFont typeface="Arial" panose="020B0604020202020204" pitchFamily="34" charset="0"/>
                        <a:buChar char="•"/>
                      </a:pPr>
                      <a:r>
                        <a:rPr lang="en-US" sz="800" dirty="0">
                          <a:solidFill>
                            <a:schemeClr val="tx1"/>
                          </a:solidFill>
                          <a:latin typeface="Arial" panose="020B0604020202020204" pitchFamily="34" charset="0"/>
                          <a:cs typeface="Arial" panose="020B0604020202020204" pitchFamily="34" charset="0"/>
                        </a:rPr>
                        <a:t>Talk about my own feelings.</a:t>
                      </a:r>
                    </a:p>
                    <a:p>
                      <a:pPr marL="171450" indent="-171450" algn="l">
                        <a:buFont typeface="Arial" panose="020B0604020202020204" pitchFamily="34" charset="0"/>
                        <a:buChar char="•"/>
                      </a:pPr>
                      <a:r>
                        <a:rPr lang="en-US" sz="800" dirty="0">
                          <a:solidFill>
                            <a:schemeClr val="tx1"/>
                          </a:solidFill>
                          <a:latin typeface="Arial" panose="020B0604020202020204" pitchFamily="34" charset="0"/>
                          <a:cs typeface="Arial" panose="020B0604020202020204" pitchFamily="34" charset="0"/>
                        </a:rPr>
                        <a:t>Follow the rules</a:t>
                      </a:r>
                    </a:p>
                    <a:p>
                      <a:pPr marL="171450" indent="-171450" algn="l">
                        <a:buFont typeface="Arial" panose="020B0604020202020204" pitchFamily="34" charset="0"/>
                        <a:buChar char="•"/>
                      </a:pPr>
                      <a:r>
                        <a:rPr lang="en-US" sz="800" dirty="0">
                          <a:solidFill>
                            <a:schemeClr val="tx1"/>
                          </a:solidFill>
                          <a:latin typeface="Arial" panose="020B0604020202020204" pitchFamily="34" charset="0"/>
                          <a:cs typeface="Arial" panose="020B0604020202020204" pitchFamily="34" charset="0"/>
                        </a:rPr>
                        <a:t>Do some things without help</a:t>
                      </a:r>
                    </a:p>
                    <a:p>
                      <a:pPr marL="171450" indent="-171450" algn="l">
                        <a:buFont typeface="Arial" panose="020B0604020202020204" pitchFamily="34" charset="0"/>
                        <a:buChar char="•"/>
                      </a:pPr>
                      <a:r>
                        <a:rPr lang="en-US" sz="800" dirty="0">
                          <a:solidFill>
                            <a:schemeClr val="tx1"/>
                          </a:solidFill>
                          <a:latin typeface="Arial" panose="020B0604020202020204" pitchFamily="34" charset="0"/>
                          <a:cs typeface="Arial" panose="020B0604020202020204" pitchFamily="34" charset="0"/>
                        </a:rPr>
                        <a:t>Talk about what is right and wrong.</a:t>
                      </a:r>
                    </a:p>
                    <a:p>
                      <a:pPr marL="171450" indent="-171450" algn="l">
                        <a:buFont typeface="Arial" panose="020B0604020202020204" pitchFamily="34" charset="0"/>
                        <a:buChar char="•"/>
                      </a:pPr>
                      <a:r>
                        <a:rPr lang="en-US" sz="800" b="0" i="0" kern="1200" dirty="0">
                          <a:solidFill>
                            <a:schemeClr val="tx1"/>
                          </a:solidFill>
                          <a:effectLst/>
                          <a:latin typeface="Arial" panose="020B0604020202020204" pitchFamily="34" charset="0"/>
                          <a:ea typeface="+mn-ea"/>
                          <a:cs typeface="Arial" panose="020B0604020202020204" pitchFamily="34" charset="0"/>
                        </a:rPr>
                        <a:t>Manage my own personal hygiene needs</a:t>
                      </a:r>
                    </a:p>
                    <a:p>
                      <a:pPr marL="171450" indent="-171450" algn="l">
                        <a:buFont typeface="Arial" panose="020B0604020202020204" pitchFamily="34" charset="0"/>
                        <a:buChar char="•"/>
                      </a:pPr>
                      <a:r>
                        <a:rPr lang="en-US" sz="800" b="0" i="0" kern="1200" dirty="0">
                          <a:solidFill>
                            <a:schemeClr val="tx1"/>
                          </a:solidFill>
                          <a:effectLst/>
                          <a:latin typeface="Arial" panose="020B0604020202020204" pitchFamily="34" charset="0"/>
                          <a:ea typeface="+mn-ea"/>
                          <a:cs typeface="Arial" panose="020B0604020202020204" pitchFamily="34" charset="0"/>
                        </a:rPr>
                        <a:t>Dress and undress independently. </a:t>
                      </a:r>
                    </a:p>
                    <a:p>
                      <a:pPr marL="171450" indent="-171450" algn="l">
                        <a:buFont typeface="Arial" panose="020B0604020202020204" pitchFamily="34" charset="0"/>
                        <a:buChar char="•"/>
                      </a:pPr>
                      <a:r>
                        <a:rPr lang="en-US" sz="800" b="0" i="0" kern="1200" dirty="0">
                          <a:solidFill>
                            <a:schemeClr val="tx1"/>
                          </a:solidFill>
                          <a:effectLst/>
                          <a:latin typeface="Arial" panose="020B0604020202020204" pitchFamily="34" charset="0"/>
                          <a:ea typeface="+mn-ea"/>
                          <a:cs typeface="Arial" panose="020B0604020202020204" pitchFamily="34" charset="0"/>
                        </a:rPr>
                        <a:t>Listen to what others say.</a:t>
                      </a:r>
                      <a:endParaRPr lang="en-US" sz="800" dirty="0">
                        <a:solidFill>
                          <a:schemeClr val="tx1"/>
                        </a:solidFill>
                        <a:latin typeface="Arial" panose="020B0604020202020204" pitchFamily="34" charset="0"/>
                        <a:cs typeface="Arial" panose="020B0604020202020204" pitchFamily="34" charset="0"/>
                      </a:endParaRPr>
                    </a:p>
                    <a:p>
                      <a:pPr algn="ctr"/>
                      <a:endParaRPr lang="en-US" sz="800" dirty="0">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Arial" panose="020B0604020202020204" pitchFamily="34" charset="0"/>
                        <a:buNone/>
                      </a:pPr>
                      <a:r>
                        <a:rPr lang="en-US" sz="800" dirty="0">
                          <a:solidFill>
                            <a:schemeClr val="tx1"/>
                          </a:solidFill>
                          <a:latin typeface="Arial" panose="020B0604020202020204" pitchFamily="34" charset="0"/>
                          <a:cs typeface="Arial" panose="020B0604020202020204" pitchFamily="34" charset="0"/>
                        </a:rPr>
                        <a:t>I am learning to:</a:t>
                      </a:r>
                    </a:p>
                    <a:p>
                      <a:pPr marL="171450" indent="-171450" algn="l">
                        <a:buFont typeface="Arial" panose="020B0604020202020204" pitchFamily="34" charset="0"/>
                        <a:buChar char="•"/>
                      </a:pPr>
                      <a:r>
                        <a:rPr lang="en-US" sz="800" dirty="0">
                          <a:solidFill>
                            <a:schemeClr val="tx1"/>
                          </a:solidFill>
                          <a:latin typeface="Arial" panose="020B0604020202020204" pitchFamily="34" charset="0"/>
                          <a:cs typeface="Arial" panose="020B0604020202020204" pitchFamily="34" charset="0"/>
                        </a:rPr>
                        <a:t>Talk about the feelings of others’</a:t>
                      </a:r>
                    </a:p>
                    <a:p>
                      <a:pPr marL="171450" indent="-171450" algn="l">
                        <a:buFont typeface="Arial" panose="020B0604020202020204" pitchFamily="34" charset="0"/>
                        <a:buChar char="•"/>
                      </a:pPr>
                      <a:r>
                        <a:rPr lang="en-US" sz="800" dirty="0">
                          <a:solidFill>
                            <a:schemeClr val="tx1"/>
                          </a:solidFill>
                          <a:latin typeface="Arial" panose="020B0604020202020204" pitchFamily="34" charset="0"/>
                          <a:cs typeface="Arial" panose="020B0604020202020204" pitchFamily="34" charset="0"/>
                        </a:rPr>
                        <a:t>Begin to change my </a:t>
                      </a:r>
                      <a:r>
                        <a:rPr lang="en-US" sz="800" dirty="0" err="1">
                          <a:solidFill>
                            <a:schemeClr val="tx1"/>
                          </a:solidFill>
                          <a:latin typeface="Arial" panose="020B0604020202020204" pitchFamily="34" charset="0"/>
                          <a:cs typeface="Arial" panose="020B0604020202020204" pitchFamily="34" charset="0"/>
                        </a:rPr>
                        <a:t>behaviour</a:t>
                      </a:r>
                      <a:r>
                        <a:rPr lang="en-US" sz="800" dirty="0">
                          <a:solidFill>
                            <a:schemeClr val="tx1"/>
                          </a:solidFill>
                          <a:latin typeface="Arial" panose="020B0604020202020204" pitchFamily="34" charset="0"/>
                          <a:cs typeface="Arial" panose="020B0604020202020204" pitchFamily="34" charset="0"/>
                        </a:rPr>
                        <a:t> to suit the situation</a:t>
                      </a:r>
                    </a:p>
                    <a:p>
                      <a:pPr marL="171450" indent="-171450" algn="l">
                        <a:buFont typeface="Arial" panose="020B0604020202020204" pitchFamily="34" charset="0"/>
                        <a:buChar char="•"/>
                      </a:pPr>
                      <a:r>
                        <a:rPr lang="en-US" sz="800" dirty="0">
                          <a:solidFill>
                            <a:schemeClr val="tx1"/>
                          </a:solidFill>
                          <a:latin typeface="Arial" panose="020B0604020202020204" pitchFamily="34" charset="0"/>
                          <a:cs typeface="Arial" panose="020B0604020202020204" pitchFamily="34" charset="0"/>
                        </a:rPr>
                        <a:t>Tackle a challenge</a:t>
                      </a:r>
                    </a:p>
                    <a:p>
                      <a:pPr marL="171450" indent="-171450" algn="l">
                        <a:buFont typeface="Arial" panose="020B0604020202020204" pitchFamily="34" charset="0"/>
                        <a:buChar char="•"/>
                      </a:pPr>
                      <a:r>
                        <a:rPr lang="en-US" sz="800" dirty="0">
                          <a:solidFill>
                            <a:schemeClr val="tx1"/>
                          </a:solidFill>
                          <a:latin typeface="Arial" panose="020B0604020202020204" pitchFamily="34" charset="0"/>
                          <a:cs typeface="Arial" panose="020B0604020202020204" pitchFamily="34" charset="0"/>
                        </a:rPr>
                        <a:t>Talk about ways to be healthy through exercise.</a:t>
                      </a:r>
                    </a:p>
                    <a:p>
                      <a:pPr marL="171450" indent="-171450" algn="l">
                        <a:buFont typeface="Arial" panose="020B0604020202020204" pitchFamily="34" charset="0"/>
                        <a:buChar char="•"/>
                      </a:pPr>
                      <a:r>
                        <a:rPr lang="en-US" sz="800" dirty="0">
                          <a:solidFill>
                            <a:schemeClr val="tx1"/>
                          </a:solidFill>
                          <a:latin typeface="Arial" panose="020B0604020202020204" pitchFamily="34" charset="0"/>
                          <a:cs typeface="Arial" panose="020B0604020202020204" pitchFamily="34" charset="0"/>
                        </a:rPr>
                        <a:t>Resolve conflicts with support.</a:t>
                      </a:r>
                    </a:p>
                    <a:p>
                      <a:pPr marL="171450" indent="-171450" algn="l">
                        <a:buFont typeface="Arial" panose="020B0604020202020204" pitchFamily="34" charset="0"/>
                        <a:buChar char="•"/>
                      </a:pPr>
                      <a:r>
                        <a:rPr lang="en-US" sz="800" dirty="0">
                          <a:solidFill>
                            <a:schemeClr val="tx1"/>
                          </a:solidFill>
                          <a:latin typeface="Arial" panose="020B0604020202020204" pitchFamily="34" charset="0"/>
                          <a:cs typeface="Arial" panose="020B0604020202020204" pitchFamily="34" charset="0"/>
                        </a:rPr>
                        <a:t>Play cooperatively</a:t>
                      </a:r>
                    </a:p>
                    <a:p>
                      <a:pPr marL="171450" indent="-171450" algn="l">
                        <a:buFont typeface="Arial" panose="020B0604020202020204" pitchFamily="34" charset="0"/>
                        <a:buChar char="•"/>
                      </a:pPr>
                      <a:r>
                        <a:rPr lang="en-US" sz="800" dirty="0">
                          <a:solidFill>
                            <a:schemeClr val="tx1"/>
                          </a:solidFill>
                          <a:latin typeface="Arial" panose="020B0604020202020204" pitchFamily="34" charset="0"/>
                          <a:cs typeface="Arial" panose="020B0604020202020204" pitchFamily="34" charset="0"/>
                        </a:rPr>
                        <a:t>Share and take turns.</a:t>
                      </a:r>
                      <a:endParaRPr lang="en-GB" sz="800" dirty="0">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Arial" panose="020B0604020202020204" pitchFamily="34" charset="0"/>
                        <a:buNone/>
                      </a:pPr>
                      <a:r>
                        <a:rPr lang="en-US" sz="800" dirty="0">
                          <a:solidFill>
                            <a:schemeClr val="tx1"/>
                          </a:solidFill>
                          <a:latin typeface="Arial" panose="020B0604020202020204" pitchFamily="34" charset="0"/>
                          <a:cs typeface="Arial" panose="020B0604020202020204" pitchFamily="34" charset="0"/>
                        </a:rPr>
                        <a:t>I am learning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dirty="0">
                          <a:solidFill>
                            <a:schemeClr val="tx1"/>
                          </a:solidFill>
                          <a:latin typeface="Arial" panose="020B0604020202020204" pitchFamily="34" charset="0"/>
                          <a:cs typeface="Arial" panose="020B0604020202020204" pitchFamily="34" charset="0"/>
                        </a:rPr>
                        <a:t>Talk about how my actions can affect others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dirty="0">
                          <a:solidFill>
                            <a:schemeClr val="tx1"/>
                          </a:solidFill>
                          <a:latin typeface="Arial" panose="020B0604020202020204" pitchFamily="34" charset="0"/>
                          <a:cs typeface="Arial" panose="020B0604020202020204" pitchFamily="34" charset="0"/>
                        </a:rPr>
                        <a:t>Accept changes in routine</a:t>
                      </a:r>
                    </a:p>
                    <a:p>
                      <a:pPr marL="171450" indent="-171450" algn="l">
                        <a:buFont typeface="Arial" panose="020B0604020202020204" pitchFamily="34" charset="0"/>
                        <a:buChar char="•"/>
                      </a:pPr>
                      <a:r>
                        <a:rPr lang="en-US" sz="800" b="0" i="0" kern="1200" dirty="0">
                          <a:solidFill>
                            <a:schemeClr val="dk1"/>
                          </a:solidFill>
                          <a:effectLst/>
                          <a:latin typeface="Arial" panose="020B0604020202020204" pitchFamily="34" charset="0"/>
                          <a:ea typeface="+mn-ea"/>
                          <a:cs typeface="Arial" panose="020B0604020202020204" pitchFamily="34" charset="0"/>
                        </a:rPr>
                        <a:t>Attend to more than one thing at a time</a:t>
                      </a:r>
                    </a:p>
                    <a:p>
                      <a:pPr marL="171450" indent="-171450" algn="l">
                        <a:buFont typeface="Arial" panose="020B0604020202020204" pitchFamily="34" charset="0"/>
                        <a:buChar char="•"/>
                      </a:pPr>
                      <a:r>
                        <a:rPr lang="en-US" sz="800" b="0" i="0" kern="1200" dirty="0">
                          <a:solidFill>
                            <a:schemeClr val="dk1"/>
                          </a:solidFill>
                          <a:effectLst/>
                          <a:latin typeface="Arial" panose="020B0604020202020204" pitchFamily="34" charset="0"/>
                          <a:ea typeface="+mn-ea"/>
                          <a:cs typeface="Arial" panose="020B0604020202020204" pitchFamily="34" charset="0"/>
                        </a:rPr>
                        <a:t>Try different ways to do things</a:t>
                      </a:r>
                    </a:p>
                    <a:p>
                      <a:pPr marL="171450" indent="-171450" algn="l">
                        <a:buFont typeface="Arial" panose="020B0604020202020204" pitchFamily="34" charset="0"/>
                        <a:buChar char="•"/>
                      </a:pPr>
                      <a:r>
                        <a:rPr lang="en-US" sz="800" b="0" i="0" kern="1200" dirty="0">
                          <a:solidFill>
                            <a:schemeClr val="dk1"/>
                          </a:solidFill>
                          <a:effectLst/>
                          <a:latin typeface="Arial" panose="020B0604020202020204" pitchFamily="34" charset="0"/>
                          <a:ea typeface="+mn-ea"/>
                          <a:cs typeface="Arial" panose="020B0604020202020204" pitchFamily="34" charset="0"/>
                        </a:rPr>
                        <a:t>Play cooperatively with different groups.</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Arial" panose="020B0604020202020204" pitchFamily="34" charset="0"/>
                        <a:buNone/>
                      </a:pPr>
                      <a:r>
                        <a:rPr lang="en-US" sz="800" dirty="0">
                          <a:solidFill>
                            <a:schemeClr val="tx1"/>
                          </a:solidFill>
                          <a:latin typeface="Arial" panose="020B0604020202020204" pitchFamily="34" charset="0"/>
                          <a:cs typeface="Arial" panose="020B0604020202020204" pitchFamily="34" charset="0"/>
                        </a:rPr>
                        <a:t>I am learning to:</a:t>
                      </a:r>
                    </a:p>
                    <a:p>
                      <a:pPr marL="171450" indent="-171450" algn="l">
                        <a:buFont typeface="Arial" panose="020B0604020202020204" pitchFamily="34" charset="0"/>
                        <a:buChar char="•"/>
                      </a:pPr>
                      <a:r>
                        <a:rPr lang="en-US" sz="800" dirty="0">
                          <a:solidFill>
                            <a:schemeClr val="tx1"/>
                          </a:solidFill>
                          <a:latin typeface="Arial" panose="020B0604020202020204" pitchFamily="34" charset="0"/>
                          <a:cs typeface="Arial" panose="020B0604020202020204" pitchFamily="34" charset="0"/>
                        </a:rPr>
                        <a:t>talk about my own and others’ </a:t>
                      </a:r>
                      <a:r>
                        <a:rPr lang="en-US" sz="800" dirty="0" err="1">
                          <a:solidFill>
                            <a:schemeClr val="tx1"/>
                          </a:solidFill>
                          <a:latin typeface="Arial" panose="020B0604020202020204" pitchFamily="34" charset="0"/>
                          <a:cs typeface="Arial" panose="020B0604020202020204" pitchFamily="34" charset="0"/>
                        </a:rPr>
                        <a:t>behaviour</a:t>
                      </a:r>
                      <a:r>
                        <a:rPr lang="en-US" sz="800" dirty="0">
                          <a:solidFill>
                            <a:schemeClr val="tx1"/>
                          </a:solidFill>
                          <a:latin typeface="Arial" panose="020B0604020202020204" pitchFamily="34" charset="0"/>
                          <a:cs typeface="Arial" panose="020B0604020202020204" pitchFamily="34" charset="0"/>
                        </a:rPr>
                        <a:t> and how it can affect others.</a:t>
                      </a:r>
                    </a:p>
                    <a:p>
                      <a:pPr marL="171450" indent="-171450" algn="l">
                        <a:buFont typeface="Arial" panose="020B0604020202020204" pitchFamily="34" charset="0"/>
                        <a:buChar char="•"/>
                      </a:pPr>
                      <a:r>
                        <a:rPr lang="en-US" sz="800" dirty="0">
                          <a:solidFill>
                            <a:schemeClr val="tx1"/>
                          </a:solidFill>
                          <a:latin typeface="Arial" panose="020B0604020202020204" pitchFamily="34" charset="0"/>
                          <a:cs typeface="Arial" panose="020B0604020202020204" pitchFamily="34" charset="0"/>
                        </a:rPr>
                        <a:t>Be more independent</a:t>
                      </a:r>
                    </a:p>
                    <a:p>
                      <a:pPr marL="171450" indent="-171450" algn="l">
                        <a:buFont typeface="Arial" panose="020B0604020202020204" pitchFamily="34" charset="0"/>
                        <a:buChar char="•"/>
                      </a:pPr>
                      <a:r>
                        <a:rPr lang="en-US" sz="800" dirty="0">
                          <a:solidFill>
                            <a:schemeClr val="tx1"/>
                          </a:solidFill>
                          <a:latin typeface="Arial" panose="020B0604020202020204" pitchFamily="34" charset="0"/>
                          <a:cs typeface="Arial" panose="020B0604020202020204" pitchFamily="34" charset="0"/>
                        </a:rPr>
                        <a:t>Take risks</a:t>
                      </a:r>
                    </a:p>
                    <a:p>
                      <a:pPr marL="171450" indent="-171450" algn="l">
                        <a:buFont typeface="Arial" panose="020B0604020202020204" pitchFamily="34" charset="0"/>
                        <a:buChar char="•"/>
                      </a:pPr>
                      <a:r>
                        <a:rPr lang="en-US" sz="800" dirty="0">
                          <a:solidFill>
                            <a:schemeClr val="tx1"/>
                          </a:solidFill>
                          <a:latin typeface="Arial" panose="020B0604020202020204" pitchFamily="34" charset="0"/>
                          <a:cs typeface="Arial" panose="020B0604020202020204" pitchFamily="34" charset="0"/>
                        </a:rPr>
                        <a:t>Be more resilient</a:t>
                      </a:r>
                    </a:p>
                    <a:p>
                      <a:pPr marL="171450" indent="-171450" algn="l">
                        <a:buFont typeface="Arial" panose="020B0604020202020204" pitchFamily="34" charset="0"/>
                        <a:buChar char="•"/>
                      </a:pPr>
                      <a:r>
                        <a:rPr lang="en-US" sz="800" dirty="0">
                          <a:solidFill>
                            <a:schemeClr val="tx1"/>
                          </a:solidFill>
                          <a:latin typeface="Arial" panose="020B0604020202020204" pitchFamily="34" charset="0"/>
                          <a:cs typeface="Arial" panose="020B0604020202020204" pitchFamily="34" charset="0"/>
                        </a:rPr>
                        <a:t>Talk about why healthy food choices are important.</a:t>
                      </a:r>
                    </a:p>
                    <a:p>
                      <a:pPr marL="171450" indent="-171450" algn="l">
                        <a:buFont typeface="Arial" panose="020B0604020202020204" pitchFamily="34" charset="0"/>
                        <a:buChar char="•"/>
                      </a:pPr>
                      <a:r>
                        <a:rPr lang="en-US" sz="800" dirty="0">
                          <a:solidFill>
                            <a:schemeClr val="tx1"/>
                          </a:solidFill>
                          <a:latin typeface="Arial" panose="020B0604020202020204" pitchFamily="34" charset="0"/>
                          <a:cs typeface="Arial" panose="020B0604020202020204" pitchFamily="34" charset="0"/>
                        </a:rPr>
                        <a:t>Find ways to resolve conflicts independently.</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kern="1200" dirty="0">
                        <a:solidFill>
                          <a:schemeClr val="tx1"/>
                        </a:solidFill>
                        <a:latin typeface="Arial" panose="020B0604020202020204" pitchFamily="34" charset="0"/>
                        <a:ea typeface="+mn-ea"/>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Arial" panose="020B0604020202020204" pitchFamily="34" charset="0"/>
                        <a:buNone/>
                      </a:pPr>
                      <a:r>
                        <a:rPr lang="en-US" sz="800" dirty="0">
                          <a:solidFill>
                            <a:schemeClr val="tx1"/>
                          </a:solidFill>
                          <a:latin typeface="Arial" panose="020B0604020202020204" pitchFamily="34" charset="0"/>
                          <a:cs typeface="Arial" panose="020B0604020202020204" pitchFamily="34" charset="0"/>
                        </a:rPr>
                        <a:t>I am learning to:</a:t>
                      </a:r>
                    </a:p>
                    <a:p>
                      <a:pPr marL="171450" indent="-171450" algn="l">
                        <a:buFont typeface="Arial" panose="020B0604020202020204" pitchFamily="34" charset="0"/>
                        <a:buChar char="•"/>
                      </a:pPr>
                      <a:r>
                        <a:rPr lang="en-US" sz="800" b="0" i="0" kern="1200" dirty="0">
                          <a:solidFill>
                            <a:schemeClr val="tx1"/>
                          </a:solidFill>
                          <a:effectLst/>
                          <a:latin typeface="Arial" panose="020B0604020202020204" pitchFamily="34" charset="0"/>
                          <a:ea typeface="+mn-ea"/>
                          <a:cs typeface="Arial" panose="020B0604020202020204" pitchFamily="34" charset="0"/>
                        </a:rPr>
                        <a:t>Change my </a:t>
                      </a:r>
                      <a:r>
                        <a:rPr lang="en-US" sz="800" b="0" i="0" kern="1200" dirty="0" err="1">
                          <a:solidFill>
                            <a:schemeClr val="tx1"/>
                          </a:solidFill>
                          <a:effectLst/>
                          <a:latin typeface="Arial" panose="020B0604020202020204" pitchFamily="34" charset="0"/>
                          <a:ea typeface="+mn-ea"/>
                          <a:cs typeface="Arial" panose="020B0604020202020204" pitchFamily="34" charset="0"/>
                        </a:rPr>
                        <a:t>behaviour</a:t>
                      </a:r>
                      <a:r>
                        <a:rPr lang="en-US" sz="800" b="0" i="0" kern="1200" dirty="0">
                          <a:solidFill>
                            <a:schemeClr val="tx1"/>
                          </a:solidFill>
                          <a:effectLst/>
                          <a:latin typeface="Arial" panose="020B0604020202020204" pitchFamily="34" charset="0"/>
                          <a:ea typeface="+mn-ea"/>
                          <a:cs typeface="Arial" panose="020B0604020202020204" pitchFamily="34" charset="0"/>
                        </a:rPr>
                        <a:t> to suit the situation</a:t>
                      </a:r>
                    </a:p>
                    <a:p>
                      <a:pPr marL="171450" indent="-171450" algn="l">
                        <a:buFont typeface="Arial" panose="020B0604020202020204" pitchFamily="34" charset="0"/>
                        <a:buChar char="•"/>
                      </a:pPr>
                      <a:r>
                        <a:rPr lang="en-US" sz="800" b="0" i="0" kern="1200" dirty="0">
                          <a:solidFill>
                            <a:schemeClr val="tx1"/>
                          </a:solidFill>
                          <a:effectLst/>
                          <a:latin typeface="Arial" panose="020B0604020202020204" pitchFamily="34" charset="0"/>
                          <a:ea typeface="+mn-ea"/>
                          <a:cs typeface="Arial" panose="020B0604020202020204" pitchFamily="34" charset="0"/>
                        </a:rPr>
                        <a:t>Reflect on my </a:t>
                      </a:r>
                      <a:r>
                        <a:rPr lang="en-US" sz="800" b="0" i="0" kern="1200" dirty="0" err="1">
                          <a:solidFill>
                            <a:schemeClr val="tx1"/>
                          </a:solidFill>
                          <a:effectLst/>
                          <a:latin typeface="Arial" panose="020B0604020202020204" pitchFamily="34" charset="0"/>
                          <a:ea typeface="+mn-ea"/>
                          <a:cs typeface="Arial" panose="020B0604020202020204" pitchFamily="34" charset="0"/>
                        </a:rPr>
                        <a:t>behaviour</a:t>
                      </a:r>
                      <a:r>
                        <a:rPr lang="en-US" sz="800" b="0" i="0" kern="1200" dirty="0">
                          <a:solidFill>
                            <a:schemeClr val="tx1"/>
                          </a:solidFill>
                          <a:effectLst/>
                          <a:latin typeface="Arial" panose="020B0604020202020204" pitchFamily="34" charset="0"/>
                          <a:ea typeface="+mn-ea"/>
                          <a:cs typeface="Arial" panose="020B0604020202020204" pitchFamily="34" charset="0"/>
                        </a:rPr>
                        <a:t> with support.</a:t>
                      </a:r>
                    </a:p>
                    <a:p>
                      <a:pPr marL="171450" indent="-171450" algn="l">
                        <a:buFont typeface="Arial" panose="020B0604020202020204" pitchFamily="34" charset="0"/>
                        <a:buChar char="•"/>
                      </a:pPr>
                      <a:r>
                        <a:rPr lang="en-US" sz="800" b="0" i="0" kern="1200" dirty="0">
                          <a:solidFill>
                            <a:schemeClr val="tx1"/>
                          </a:solidFill>
                          <a:effectLst/>
                          <a:latin typeface="Arial" panose="020B0604020202020204" pitchFamily="34" charset="0"/>
                          <a:ea typeface="+mn-ea"/>
                          <a:cs typeface="Arial" panose="020B0604020202020204" pitchFamily="34" charset="0"/>
                        </a:rPr>
                        <a:t>Talk about the reasons for rules</a:t>
                      </a:r>
                    </a:p>
                    <a:p>
                      <a:pPr marL="171450" indent="-171450" algn="l">
                        <a:buFont typeface="Arial" panose="020B0604020202020204" pitchFamily="34" charset="0"/>
                        <a:buChar char="•"/>
                      </a:pPr>
                      <a:r>
                        <a:rPr lang="en-US" sz="800" b="0" i="0" kern="1200" dirty="0">
                          <a:solidFill>
                            <a:schemeClr val="tx1"/>
                          </a:solidFill>
                          <a:effectLst/>
                          <a:latin typeface="Arial" panose="020B0604020202020204" pitchFamily="34" charset="0"/>
                          <a:ea typeface="+mn-ea"/>
                          <a:cs typeface="Arial" panose="020B0604020202020204" pitchFamily="34" charset="0"/>
                        </a:rPr>
                        <a:t>Talk about what is right and wrong in different contexts.</a:t>
                      </a:r>
                    </a:p>
                    <a:p>
                      <a:pPr marL="171450" indent="-171450" algn="l">
                        <a:buFont typeface="Arial" panose="020B0604020202020204" pitchFamily="34" charset="0"/>
                        <a:buChar char="•"/>
                      </a:pPr>
                      <a:r>
                        <a:rPr lang="en-US" sz="800" b="0" i="0" kern="1200" dirty="0">
                          <a:solidFill>
                            <a:schemeClr val="tx1"/>
                          </a:solidFill>
                          <a:effectLst/>
                          <a:latin typeface="Arial" panose="020B0604020202020204" pitchFamily="34" charset="0"/>
                          <a:ea typeface="+mn-ea"/>
                          <a:cs typeface="Arial" panose="020B0604020202020204" pitchFamily="34" charset="0"/>
                        </a:rPr>
                        <a:t>Take account of and include others’ ideas.</a:t>
                      </a:r>
                      <a:endParaRPr lang="en-US" sz="800" b="0" i="0" kern="1200" dirty="0">
                        <a:solidFill>
                          <a:schemeClr val="dk1"/>
                        </a:solidFill>
                        <a:effectLst/>
                        <a:latin typeface="Arial" panose="020B0604020202020204" pitchFamily="34" charset="0"/>
                        <a:ea typeface="+mn-ea"/>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Arial" panose="020B0604020202020204" pitchFamily="34" charset="0"/>
                        <a:buNone/>
                      </a:pPr>
                      <a:r>
                        <a:rPr lang="en-US" sz="800" dirty="0">
                          <a:solidFill>
                            <a:schemeClr val="tx1"/>
                          </a:solidFill>
                          <a:latin typeface="Arial" panose="020B0604020202020204" pitchFamily="34" charset="0"/>
                          <a:cs typeface="Arial" panose="020B0604020202020204" pitchFamily="34" charset="0"/>
                        </a:rPr>
                        <a:t>I am learning to:</a:t>
                      </a:r>
                    </a:p>
                    <a:p>
                      <a:pPr marL="171450" indent="-171450" algn="l">
                        <a:buFont typeface="Arial" panose="020B0604020202020204" pitchFamily="34" charset="0"/>
                        <a:buChar char="•"/>
                      </a:pPr>
                      <a:r>
                        <a:rPr lang="en-US" sz="800" b="0" i="0" kern="1200" dirty="0">
                          <a:solidFill>
                            <a:schemeClr val="tx1"/>
                          </a:solidFill>
                          <a:effectLst/>
                          <a:latin typeface="Arial" panose="020B0604020202020204" pitchFamily="34" charset="0"/>
                          <a:ea typeface="+mn-ea"/>
                          <a:cs typeface="Arial" panose="020B0604020202020204" pitchFamily="34" charset="0"/>
                        </a:rPr>
                        <a:t>Follow instructions involving several ideas.</a:t>
                      </a:r>
                    </a:p>
                    <a:p>
                      <a:pPr marL="171450" indent="-171450" algn="l">
                        <a:buFont typeface="Arial" panose="020B0604020202020204" pitchFamily="34" charset="0"/>
                        <a:buChar char="•"/>
                      </a:pPr>
                      <a:r>
                        <a:rPr lang="en-US" sz="800" b="0" i="0" kern="1200" dirty="0">
                          <a:solidFill>
                            <a:schemeClr val="tx1"/>
                          </a:solidFill>
                          <a:effectLst/>
                          <a:latin typeface="Arial" panose="020B0604020202020204" pitchFamily="34" charset="0"/>
                          <a:ea typeface="+mn-ea"/>
                          <a:cs typeface="Arial" panose="020B0604020202020204" pitchFamily="34" charset="0"/>
                        </a:rPr>
                        <a:t>Link my </a:t>
                      </a:r>
                      <a:r>
                        <a:rPr lang="en-US" sz="800" b="0" i="0" kern="1200" dirty="0" err="1">
                          <a:solidFill>
                            <a:schemeClr val="tx1"/>
                          </a:solidFill>
                          <a:effectLst/>
                          <a:latin typeface="Arial" panose="020B0604020202020204" pitchFamily="34" charset="0"/>
                          <a:ea typeface="+mn-ea"/>
                          <a:cs typeface="Arial" panose="020B0604020202020204" pitchFamily="34" charset="0"/>
                        </a:rPr>
                        <a:t>behaviour</a:t>
                      </a:r>
                      <a:r>
                        <a:rPr lang="en-US" sz="800" b="0" i="0" kern="1200" dirty="0">
                          <a:solidFill>
                            <a:schemeClr val="tx1"/>
                          </a:solidFill>
                          <a:effectLst/>
                          <a:latin typeface="Arial" panose="020B0604020202020204" pitchFamily="34" charset="0"/>
                          <a:ea typeface="+mn-ea"/>
                          <a:cs typeface="Arial" panose="020B0604020202020204" pitchFamily="34" charset="0"/>
                        </a:rPr>
                        <a:t> to my own and others’ feelings.</a:t>
                      </a:r>
                    </a:p>
                    <a:p>
                      <a:pPr marL="171450" indent="-171450" algn="l">
                        <a:buFont typeface="Arial" panose="020B0604020202020204" pitchFamily="34" charset="0"/>
                        <a:buChar char="•"/>
                      </a:pPr>
                      <a:r>
                        <a:rPr lang="en-US" sz="800" b="0" i="0" kern="1200" dirty="0">
                          <a:solidFill>
                            <a:schemeClr val="tx1"/>
                          </a:solidFill>
                          <a:effectLst/>
                          <a:latin typeface="Arial" panose="020B0604020202020204" pitchFamily="34" charset="0"/>
                          <a:ea typeface="+mn-ea"/>
                          <a:cs typeface="Arial" panose="020B0604020202020204" pitchFamily="34" charset="0"/>
                        </a:rPr>
                        <a:t>Follow rules independently.</a:t>
                      </a:r>
                    </a:p>
                    <a:p>
                      <a:pPr marL="171450" indent="-171450" algn="l">
                        <a:buFont typeface="Arial" panose="020B0604020202020204" pitchFamily="34" charset="0"/>
                        <a:buChar char="•"/>
                      </a:pPr>
                      <a:r>
                        <a:rPr lang="en-US" sz="800" b="0" i="0" kern="1200" dirty="0">
                          <a:solidFill>
                            <a:schemeClr val="tx1"/>
                          </a:solidFill>
                          <a:effectLst/>
                          <a:latin typeface="Arial" panose="020B0604020202020204" pitchFamily="34" charset="0"/>
                          <a:ea typeface="+mn-ea"/>
                          <a:cs typeface="Arial" panose="020B0604020202020204" pitchFamily="34" charset="0"/>
                        </a:rPr>
                        <a:t>talk about healthy lifestyles.</a:t>
                      </a:r>
                    </a:p>
                    <a:p>
                      <a:pPr marL="171450" indent="-171450" algn="l">
                        <a:buFont typeface="Arial" panose="020B0604020202020204" pitchFamily="34" charset="0"/>
                        <a:buChar char="•"/>
                      </a:pPr>
                      <a:r>
                        <a:rPr lang="en-US" sz="800" b="0" i="0" kern="1200" dirty="0">
                          <a:solidFill>
                            <a:schemeClr val="tx1"/>
                          </a:solidFill>
                          <a:effectLst/>
                          <a:latin typeface="Arial" panose="020B0604020202020204" pitchFamily="34" charset="0"/>
                          <a:ea typeface="+mn-ea"/>
                          <a:cs typeface="Arial" panose="020B0604020202020204" pitchFamily="34" charset="0"/>
                        </a:rPr>
                        <a:t>Think about how others’ feel when I </a:t>
                      </a:r>
                      <a:r>
                        <a:rPr lang="en-US" sz="800" b="0" i="0" kern="1200">
                          <a:solidFill>
                            <a:schemeClr val="tx1"/>
                          </a:solidFill>
                          <a:effectLst/>
                          <a:latin typeface="Arial" panose="020B0604020202020204" pitchFamily="34" charset="0"/>
                          <a:ea typeface="+mn-ea"/>
                          <a:cs typeface="Arial" panose="020B0604020202020204" pitchFamily="34" charset="0"/>
                        </a:rPr>
                        <a:t>make decisions and choices.</a:t>
                      </a:r>
                      <a:endParaRPr lang="en-US" sz="800" b="0" i="0" kern="1200" dirty="0">
                        <a:solidFill>
                          <a:schemeClr val="dk1"/>
                        </a:solidFill>
                        <a:effectLst/>
                        <a:latin typeface="+mj-lt"/>
                        <a:ea typeface="+mn-ea"/>
                        <a:cs typeface="+mn-cs"/>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3662612"/>
                  </a:ext>
                </a:extLst>
              </a:tr>
              <a:tr h="1346078">
                <a:tc>
                  <a:txBody>
                    <a:bodyPr/>
                    <a:lstStyle/>
                    <a:p>
                      <a:pPr algn="ctr"/>
                      <a:r>
                        <a:rPr lang="en-US" sz="800" b="0" dirty="0">
                          <a:latin typeface="Arial" panose="020B0604020202020204" pitchFamily="34" charset="0"/>
                          <a:cs typeface="Arial" panose="020B0604020202020204" pitchFamily="34" charset="0"/>
                        </a:rPr>
                        <a:t>Statutory Framework for  PSE</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6">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Children’s personal, social and emotional development (PSED) is </a:t>
                      </a:r>
                      <a:r>
                        <a:rPr lang="en-US" sz="1000" b="1" dirty="0">
                          <a:latin typeface="Arial" panose="020B0604020202020204" pitchFamily="34" charset="0"/>
                          <a:cs typeface="Arial" panose="020B0604020202020204" pitchFamily="34" charset="0"/>
                        </a:rPr>
                        <a:t>crucial for children to lead healthy and happy lives</a:t>
                      </a:r>
                      <a:r>
                        <a:rPr lang="en-US" sz="1000" dirty="0">
                          <a:latin typeface="Arial" panose="020B0604020202020204" pitchFamily="34" charset="0"/>
                          <a:cs typeface="Arial" panose="020B0604020202020204" pitchFamily="34" charset="0"/>
                        </a:rPr>
                        <a:t>, and is fundamental to their cognitive development. Underpinning their personal development are the important attachments that </a:t>
                      </a:r>
                      <a:r>
                        <a:rPr lang="en-US" sz="1000" b="1" dirty="0">
                          <a:latin typeface="Arial" panose="020B0604020202020204" pitchFamily="34" charset="0"/>
                          <a:cs typeface="Arial" panose="020B0604020202020204" pitchFamily="34" charset="0"/>
                        </a:rPr>
                        <a:t>shape their social world</a:t>
                      </a:r>
                      <a:r>
                        <a:rPr lang="en-US" sz="1000" dirty="0">
                          <a:latin typeface="Arial" panose="020B0604020202020204" pitchFamily="34" charset="0"/>
                          <a:cs typeface="Arial" panose="020B0604020202020204" pitchFamily="34" charset="0"/>
                        </a:rPr>
                        <a:t>. Strong, warm and supportive  relationships with adults enable children to learn how to </a:t>
                      </a:r>
                      <a:r>
                        <a:rPr lang="en-US" sz="1000" b="1" dirty="0">
                          <a:latin typeface="Arial" panose="020B0604020202020204" pitchFamily="34" charset="0"/>
                          <a:cs typeface="Arial" panose="020B0604020202020204" pitchFamily="34" charset="0"/>
                        </a:rPr>
                        <a:t>understand their own feelings and those of others</a:t>
                      </a:r>
                      <a:r>
                        <a:rPr lang="en-US" sz="1000" dirty="0">
                          <a:latin typeface="Arial" panose="020B0604020202020204" pitchFamily="34" charset="0"/>
                          <a:cs typeface="Arial" panose="020B0604020202020204" pitchFamily="34" charset="0"/>
                        </a:rPr>
                        <a:t>. Children should be supported to </a:t>
                      </a:r>
                      <a:r>
                        <a:rPr lang="en-US" sz="1000" b="1" dirty="0">
                          <a:latin typeface="Arial" panose="020B0604020202020204" pitchFamily="34" charset="0"/>
                          <a:cs typeface="Arial" panose="020B0604020202020204" pitchFamily="34" charset="0"/>
                        </a:rPr>
                        <a:t>manage emotions, develop a positive sense of self, set themselves simple goals, have confidence in their own abilities, to persist</a:t>
                      </a:r>
                      <a:r>
                        <a:rPr lang="en-US" sz="1000" dirty="0">
                          <a:latin typeface="Arial" panose="020B0604020202020204" pitchFamily="34" charset="0"/>
                          <a:cs typeface="Arial" panose="020B0604020202020204" pitchFamily="34" charset="0"/>
                        </a:rPr>
                        <a:t> and wait for what they want and direct attention as necessary. Through adult modelling and guidance, they will learn </a:t>
                      </a:r>
                      <a:r>
                        <a:rPr lang="en-US" sz="1000" b="1" dirty="0">
                          <a:latin typeface="Arial" panose="020B0604020202020204" pitchFamily="34" charset="0"/>
                          <a:cs typeface="Arial" panose="020B0604020202020204" pitchFamily="34" charset="0"/>
                        </a:rPr>
                        <a:t>how to look after their bodies, including healthy eating</a:t>
                      </a:r>
                      <a:r>
                        <a:rPr lang="en-US" sz="1000" dirty="0">
                          <a:latin typeface="Arial" panose="020B0604020202020204" pitchFamily="34" charset="0"/>
                          <a:cs typeface="Arial" panose="020B0604020202020204" pitchFamily="34" charset="0"/>
                        </a:rPr>
                        <a:t>, and manage personal needs independently. Through supported interaction with other children, they learn how to make good friendships, co-operate and resolve conflicts peaceably. These attributes will provide a secure platform from which </a:t>
                      </a:r>
                      <a:r>
                        <a:rPr lang="en-US" sz="1000" b="1" dirty="0">
                          <a:latin typeface="Arial" panose="020B0604020202020204" pitchFamily="34" charset="0"/>
                          <a:cs typeface="Arial" panose="020B0604020202020204" pitchFamily="34" charset="0"/>
                        </a:rPr>
                        <a:t>children can achieve at school and in later life.</a:t>
                      </a:r>
                      <a:endParaRPr lang="en-GB" sz="1000" b="1" dirty="0">
                        <a:solidFill>
                          <a:schemeClr val="bg1">
                            <a:lumMod val="50000"/>
                          </a:schemeClr>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171450" indent="-171450" algn="l">
                        <a:buFont typeface="Arial" panose="020B0604020202020204" pitchFamily="34" charset="0"/>
                        <a:buChar char="•"/>
                      </a:pPr>
                      <a:endParaRPr lang="en-GB" sz="800" dirty="0">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i="0" kern="1200" dirty="0">
                        <a:solidFill>
                          <a:schemeClr val="dk1"/>
                        </a:solidFill>
                        <a:effectLst/>
                        <a:latin typeface="Arial" panose="020B0604020202020204" pitchFamily="34" charset="0"/>
                        <a:ea typeface="+mn-ea"/>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kern="1200">
                        <a:solidFill>
                          <a:schemeClr val="tx1"/>
                        </a:solidFill>
                        <a:latin typeface="Arial" panose="020B0604020202020204" pitchFamily="34" charset="0"/>
                        <a:ea typeface="+mn-ea"/>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i="0" kern="1200" dirty="0">
                        <a:solidFill>
                          <a:schemeClr val="dk1"/>
                        </a:solidFill>
                        <a:effectLst/>
                        <a:latin typeface="Arial" panose="020B0604020202020204" pitchFamily="34" charset="0"/>
                        <a:ea typeface="+mn-ea"/>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i="0" kern="1200" dirty="0">
                        <a:solidFill>
                          <a:schemeClr val="dk1"/>
                        </a:solidFill>
                        <a:effectLst/>
                        <a:latin typeface="+mj-lt"/>
                        <a:ea typeface="+mn-ea"/>
                        <a:cs typeface="+mn-cs"/>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71969260"/>
                  </a:ext>
                </a:extLst>
              </a:tr>
            </a:tbl>
          </a:graphicData>
        </a:graphic>
      </p:graphicFrame>
      <p:sp>
        <p:nvSpPr>
          <p:cNvPr id="2" name="Rectangle 1">
            <a:extLst>
              <a:ext uri="{FF2B5EF4-FFF2-40B4-BE49-F238E27FC236}">
                <a16:creationId xmlns:a16="http://schemas.microsoft.com/office/drawing/2014/main" id="{9BBE880A-4D6A-47F8-B767-CAF7DCD69059}"/>
              </a:ext>
            </a:extLst>
          </p:cNvPr>
          <p:cNvSpPr/>
          <p:nvPr/>
        </p:nvSpPr>
        <p:spPr>
          <a:xfrm>
            <a:off x="2729781" y="240873"/>
            <a:ext cx="8549841" cy="646331"/>
          </a:xfrm>
          <a:prstGeom prst="rect">
            <a:avLst/>
          </a:prstGeom>
          <a:noFill/>
        </p:spPr>
        <p:txBody>
          <a:bodyPr wrap="none" lIns="91440" tIns="45720" rIns="91440" bIns="45720">
            <a:spAutoFit/>
          </a:bodyPr>
          <a:lstStyle/>
          <a:p>
            <a:pPr algn="ctr"/>
            <a:r>
              <a:rPr lang="en-US" sz="3600" b="0" cap="none" spc="0" dirty="0">
                <a:ln w="0"/>
                <a:solidFill>
                  <a:schemeClr val="tx1"/>
                </a:solidFill>
                <a:effectLst>
                  <a:outerShdw blurRad="38100" dist="19050" dir="2700000" algn="tl" rotWithShape="0">
                    <a:schemeClr val="dk1">
                      <a:alpha val="40000"/>
                    </a:schemeClr>
                  </a:outerShdw>
                </a:effectLst>
              </a:rPr>
              <a:t>Personal, Social and Emotional Development</a:t>
            </a:r>
          </a:p>
        </p:txBody>
      </p:sp>
      <p:pic>
        <p:nvPicPr>
          <p:cNvPr id="14" name="Picture 4">
            <a:extLst>
              <a:ext uri="{FF2B5EF4-FFF2-40B4-BE49-F238E27FC236}">
                <a16:creationId xmlns:a16="http://schemas.microsoft.com/office/drawing/2014/main" id="{738F1346-3EDE-4269-B7F7-F6CD5978F4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878" y="6115501"/>
            <a:ext cx="1582464" cy="28648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6" name="TextBox 5">
            <a:extLst>
              <a:ext uri="{FF2B5EF4-FFF2-40B4-BE49-F238E27FC236}">
                <a16:creationId xmlns:a16="http://schemas.microsoft.com/office/drawing/2014/main" id="{EF29A25C-36CD-4F32-AE68-3E676A0BA0D8}"/>
              </a:ext>
            </a:extLst>
          </p:cNvPr>
          <p:cNvSpPr txBox="1"/>
          <p:nvPr/>
        </p:nvSpPr>
        <p:spPr>
          <a:xfrm>
            <a:off x="2830065" y="6096721"/>
            <a:ext cx="6162675" cy="338554"/>
          </a:xfrm>
          <a:prstGeom prst="rect">
            <a:avLst/>
          </a:prstGeom>
          <a:noFill/>
        </p:spPr>
        <p:txBody>
          <a:bodyPr wrap="square" rtlCol="0">
            <a:spAutoFit/>
          </a:bodyPr>
          <a:lstStyle/>
          <a:p>
            <a:r>
              <a:rPr lang="en-GB" sz="1600" i="1" dirty="0"/>
              <a:t>*Jigsaw Scheme taught throughout the year in discrete sessions.</a:t>
            </a:r>
          </a:p>
        </p:txBody>
      </p:sp>
    </p:spTree>
    <p:extLst>
      <p:ext uri="{BB962C8B-B14F-4D97-AF65-F5344CB8AC3E}">
        <p14:creationId xmlns:p14="http://schemas.microsoft.com/office/powerpoint/2010/main" val="3086028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Isosceles Triangle 22">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53FE212D-BFC9-4D6B-BB25-2170A4F1783E}"/>
              </a:ext>
            </a:extLst>
          </p:cNvPr>
          <p:cNvSpPr txBox="1">
            <a:spLocks/>
          </p:cNvSpPr>
          <p:nvPr/>
        </p:nvSpPr>
        <p:spPr>
          <a:xfrm>
            <a:off x="463767" y="-383614"/>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3600" dirty="0">
              <a:latin typeface="Arial" panose="020B0604020202020204" pitchFamily="34" charset="0"/>
              <a:cs typeface="Arial" panose="020B0604020202020204" pitchFamily="34" charset="0"/>
            </a:endParaRPr>
          </a:p>
        </p:txBody>
      </p:sp>
      <p:pic>
        <p:nvPicPr>
          <p:cNvPr id="5" name="Picture 1">
            <a:extLst>
              <a:ext uri="{FF2B5EF4-FFF2-40B4-BE49-F238E27FC236}">
                <a16:creationId xmlns:a16="http://schemas.microsoft.com/office/drawing/2014/main" id="{38D29AA9-D707-4E56-A908-EF1928CE19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9939" y="103749"/>
            <a:ext cx="1000126" cy="8382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10241407"/>
              </p:ext>
            </p:extLst>
          </p:nvPr>
        </p:nvGraphicFramePr>
        <p:xfrm>
          <a:off x="643467" y="1178979"/>
          <a:ext cx="10905071" cy="5023517"/>
        </p:xfrm>
        <a:graphic>
          <a:graphicData uri="http://schemas.openxmlformats.org/drawingml/2006/table">
            <a:tbl>
              <a:tblPr firstRow="1" bandRow="1">
                <a:tableStyleId>{5C22544A-7EE6-4342-B048-85BDC9FD1C3A}</a:tableStyleId>
              </a:tblPr>
              <a:tblGrid>
                <a:gridCol w="1713906">
                  <a:extLst>
                    <a:ext uri="{9D8B030D-6E8A-4147-A177-3AD203B41FA5}">
                      <a16:colId xmlns:a16="http://schemas.microsoft.com/office/drawing/2014/main" val="385991600"/>
                    </a:ext>
                  </a:extLst>
                </a:gridCol>
                <a:gridCol w="1609628">
                  <a:extLst>
                    <a:ext uri="{9D8B030D-6E8A-4147-A177-3AD203B41FA5}">
                      <a16:colId xmlns:a16="http://schemas.microsoft.com/office/drawing/2014/main" val="2865123548"/>
                    </a:ext>
                  </a:extLst>
                </a:gridCol>
                <a:gridCol w="1510652">
                  <a:extLst>
                    <a:ext uri="{9D8B030D-6E8A-4147-A177-3AD203B41FA5}">
                      <a16:colId xmlns:a16="http://schemas.microsoft.com/office/drawing/2014/main" val="872926247"/>
                    </a:ext>
                  </a:extLst>
                </a:gridCol>
                <a:gridCol w="1530093">
                  <a:extLst>
                    <a:ext uri="{9D8B030D-6E8A-4147-A177-3AD203B41FA5}">
                      <a16:colId xmlns:a16="http://schemas.microsoft.com/office/drawing/2014/main" val="1315738151"/>
                    </a:ext>
                  </a:extLst>
                </a:gridCol>
                <a:gridCol w="1618465">
                  <a:extLst>
                    <a:ext uri="{9D8B030D-6E8A-4147-A177-3AD203B41FA5}">
                      <a16:colId xmlns:a16="http://schemas.microsoft.com/office/drawing/2014/main" val="2709165749"/>
                    </a:ext>
                  </a:extLst>
                </a:gridCol>
                <a:gridCol w="1461163">
                  <a:extLst>
                    <a:ext uri="{9D8B030D-6E8A-4147-A177-3AD203B41FA5}">
                      <a16:colId xmlns:a16="http://schemas.microsoft.com/office/drawing/2014/main" val="2335150482"/>
                    </a:ext>
                  </a:extLst>
                </a:gridCol>
                <a:gridCol w="1461164">
                  <a:extLst>
                    <a:ext uri="{9D8B030D-6E8A-4147-A177-3AD203B41FA5}">
                      <a16:colId xmlns:a16="http://schemas.microsoft.com/office/drawing/2014/main" val="4046203905"/>
                    </a:ext>
                  </a:extLst>
                </a:gridCol>
              </a:tblGrid>
              <a:tr h="765527">
                <a:tc>
                  <a:txBody>
                    <a:bodyPr/>
                    <a:lstStyle/>
                    <a:p>
                      <a:pPr algn="ctr"/>
                      <a:endParaRPr lang="en-GB" sz="1800">
                        <a:latin typeface="Arial" panose="020B0604020202020204" pitchFamily="34" charset="0"/>
                        <a:cs typeface="Arial" panose="020B0604020202020204" pitchFamily="34" charset="0"/>
                      </a:endParaRPr>
                    </a:p>
                  </a:txBody>
                  <a:tcPr marL="90595" marR="90595" marT="45297" marB="45297">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u="sng">
                          <a:solidFill>
                            <a:schemeClr val="tx1"/>
                          </a:solidFill>
                          <a:latin typeface="Arial" panose="020B0604020202020204" pitchFamily="34" charset="0"/>
                          <a:cs typeface="Arial" panose="020B0604020202020204" pitchFamily="34" charset="0"/>
                        </a:rPr>
                        <a:t>Autumn 1</a:t>
                      </a:r>
                      <a:endParaRPr lang="en-GB" sz="1800" b="0" u="sng">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u="sng">
                          <a:solidFill>
                            <a:schemeClr val="tx1"/>
                          </a:solidFill>
                          <a:latin typeface="Arial" panose="020B0604020202020204" pitchFamily="34" charset="0"/>
                          <a:cs typeface="Arial" panose="020B0604020202020204" pitchFamily="34" charset="0"/>
                        </a:rPr>
                        <a:t>Autumn 2</a:t>
                      </a:r>
                      <a:endParaRPr lang="en-GB" sz="1800" b="0" u="sng">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u="sng">
                          <a:solidFill>
                            <a:schemeClr val="tx1"/>
                          </a:solidFill>
                          <a:latin typeface="Arial" panose="020B0604020202020204" pitchFamily="34" charset="0"/>
                          <a:cs typeface="Arial" panose="020B0604020202020204" pitchFamily="34" charset="0"/>
                        </a:rPr>
                        <a:t>Spring 1</a:t>
                      </a:r>
                      <a:endParaRPr lang="en-GB" sz="1800" b="0" u="sng">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u="sng">
                          <a:solidFill>
                            <a:schemeClr val="tx1"/>
                          </a:solidFill>
                          <a:latin typeface="Arial" panose="020B0604020202020204" pitchFamily="34" charset="0"/>
                          <a:cs typeface="Arial" panose="020B0604020202020204" pitchFamily="34" charset="0"/>
                        </a:rPr>
                        <a:t>Spring 2</a:t>
                      </a:r>
                      <a:endParaRPr lang="en-GB" sz="1800" b="0" u="sng">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u="sng">
                          <a:solidFill>
                            <a:schemeClr val="tx1"/>
                          </a:solidFill>
                          <a:latin typeface="Arial" panose="020B0604020202020204" pitchFamily="34" charset="0"/>
                          <a:cs typeface="Arial" panose="020B0604020202020204" pitchFamily="34" charset="0"/>
                        </a:rPr>
                        <a:t>Summer 1</a:t>
                      </a:r>
                      <a:endParaRPr lang="en-GB" sz="1800" b="0" u="sng">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u="sng" dirty="0">
                          <a:solidFill>
                            <a:schemeClr val="tx1"/>
                          </a:solidFill>
                          <a:latin typeface="Arial" panose="020B0604020202020204" pitchFamily="34" charset="0"/>
                          <a:cs typeface="Arial" panose="020B0604020202020204" pitchFamily="34" charset="0"/>
                        </a:rPr>
                        <a:t>Summer 2</a:t>
                      </a:r>
                      <a:endParaRPr lang="en-GB" sz="1800" b="0" u="sng" dirty="0">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13285939"/>
                  </a:ext>
                </a:extLst>
              </a:tr>
              <a:tr h="795002">
                <a:tc>
                  <a:txBody>
                    <a:bodyPr/>
                    <a:lstStyle/>
                    <a:p>
                      <a:pPr algn="ctr"/>
                      <a:r>
                        <a:rPr lang="en-US" sz="1600" b="0" dirty="0">
                          <a:latin typeface="Arial" panose="020B0604020202020204" pitchFamily="34" charset="0"/>
                          <a:cs typeface="Arial" panose="020B0604020202020204" pitchFamily="34" charset="0"/>
                        </a:rPr>
                        <a:t>Overarching theme</a:t>
                      </a:r>
                      <a:endParaRPr lang="en-GB" sz="1600" b="0" dirty="0">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a:latin typeface="Arial" panose="020B0604020202020204" pitchFamily="34" charset="0"/>
                          <a:cs typeface="Arial" panose="020B0604020202020204" pitchFamily="34" charset="0"/>
                        </a:rPr>
                        <a:t>What makes me special?</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latin typeface="Arial" panose="020B0604020202020204" pitchFamily="34" charset="0"/>
                          <a:cs typeface="Arial" panose="020B0604020202020204" pitchFamily="34" charset="0"/>
                        </a:rPr>
                        <a:t>How do people celebrate?</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400" b="1" dirty="0">
                          <a:latin typeface="Arial" panose="020B0604020202020204" pitchFamily="34" charset="0"/>
                          <a:cs typeface="Arial" panose="020B0604020202020204" pitchFamily="34" charset="0"/>
                        </a:rPr>
                        <a:t>Who likes the cold?</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Let’s explore!</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Once upon a time…</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What’s my talent?</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272033691"/>
                  </a:ext>
                </a:extLst>
              </a:tr>
              <a:tr h="2150844">
                <a:tc>
                  <a:txBody>
                    <a:bodyPr/>
                    <a:lstStyle/>
                    <a:p>
                      <a:pPr algn="ctr"/>
                      <a:endParaRPr lang="en-US" sz="1050" b="1" dirty="0">
                        <a:latin typeface="Arial" panose="020B0604020202020204" pitchFamily="34" charset="0"/>
                        <a:cs typeface="Arial" panose="020B0604020202020204" pitchFamily="34" charset="0"/>
                      </a:endParaRPr>
                    </a:p>
                    <a:p>
                      <a:pPr algn="ctr"/>
                      <a:endParaRPr lang="en-US" sz="1050" b="1" dirty="0">
                        <a:latin typeface="Arial" panose="020B0604020202020204" pitchFamily="34" charset="0"/>
                        <a:cs typeface="Arial" panose="020B0604020202020204" pitchFamily="34" charset="0"/>
                      </a:endParaRPr>
                    </a:p>
                    <a:p>
                      <a:pPr algn="ctr"/>
                      <a:r>
                        <a:rPr lang="en-US" sz="1000" b="1" dirty="0">
                          <a:latin typeface="Arial" panose="020B0604020202020204" pitchFamily="34" charset="0"/>
                          <a:cs typeface="Arial" panose="020B0604020202020204" pitchFamily="34" charset="0"/>
                        </a:rPr>
                        <a:t>Fine Motor/Gross Motor</a:t>
                      </a:r>
                    </a:p>
                    <a:p>
                      <a:pPr algn="ctr"/>
                      <a:endParaRPr lang="en-US" sz="1000" b="0" dirty="0">
                        <a:latin typeface="Arial" panose="020B0604020202020204" pitchFamily="34" charset="0"/>
                        <a:cs typeface="Arial" panose="020B0604020202020204" pitchFamily="34" charset="0"/>
                      </a:endParaRPr>
                    </a:p>
                    <a:p>
                      <a:pPr algn="ctr"/>
                      <a:r>
                        <a:rPr lang="en-US" sz="1000" b="0" dirty="0">
                          <a:latin typeface="Arial" panose="020B0604020202020204" pitchFamily="34" charset="0"/>
                          <a:cs typeface="Arial" panose="020B0604020202020204" pitchFamily="34" charset="0"/>
                        </a:rPr>
                        <a:t>*</a:t>
                      </a:r>
                      <a:r>
                        <a:rPr lang="en-US" sz="900" b="0" dirty="0">
                          <a:latin typeface="Arial" panose="020B0604020202020204" pitchFamily="34" charset="0"/>
                          <a:cs typeface="Arial" panose="020B0604020202020204" pitchFamily="34" charset="0"/>
                        </a:rPr>
                        <a:t>objectives are taught throughout CP across the year.</a:t>
                      </a:r>
                    </a:p>
                    <a:p>
                      <a:pPr algn="ctr"/>
                      <a:endParaRPr lang="en-US" sz="800" b="0" dirty="0">
                        <a:latin typeface="Arial" panose="020B0604020202020204" pitchFamily="34" charset="0"/>
                        <a:cs typeface="Arial" panose="020B0604020202020204" pitchFamily="34" charset="0"/>
                      </a:endParaRPr>
                    </a:p>
                    <a:p>
                      <a:pPr algn="ctr"/>
                      <a:endParaRPr lang="en-US" sz="800" b="0" dirty="0">
                        <a:latin typeface="Arial" panose="020B0604020202020204" pitchFamily="34" charset="0"/>
                        <a:cs typeface="Arial" panose="020B0604020202020204" pitchFamily="34" charset="0"/>
                      </a:endParaRPr>
                    </a:p>
                    <a:p>
                      <a:pPr algn="ctr"/>
                      <a:endParaRPr lang="en-US" sz="800" b="0" dirty="0">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Arial" panose="020B0604020202020204" pitchFamily="34" charset="0"/>
                        <a:buNone/>
                      </a:pPr>
                      <a:r>
                        <a:rPr lang="en-US" sz="1000" dirty="0">
                          <a:solidFill>
                            <a:schemeClr val="tx1"/>
                          </a:solidFill>
                          <a:latin typeface="Arial" panose="020B0604020202020204" pitchFamily="34" charset="0"/>
                          <a:cs typeface="Arial" panose="020B0604020202020204" pitchFamily="34" charset="0"/>
                        </a:rPr>
                        <a:t>I am learning to:</a:t>
                      </a: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Control and manipulate tools effectively</a:t>
                      </a: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Handle writing tools with dexterity.</a:t>
                      </a: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Move in a range of ways showing control and coordination.</a:t>
                      </a:r>
                    </a:p>
                    <a:p>
                      <a:pPr marL="171450" indent="-171450" algn="l">
                        <a:buFont typeface="Arial" panose="020B0604020202020204" pitchFamily="34" charset="0"/>
                        <a:buChar char="•"/>
                      </a:pPr>
                      <a:endParaRPr lang="en-US" sz="1000" dirty="0">
                        <a:solidFill>
                          <a:schemeClr val="tx1"/>
                        </a:solidFill>
                        <a:latin typeface="Arial" panose="020B0604020202020204" pitchFamily="34" charset="0"/>
                        <a:cs typeface="Arial" panose="020B0604020202020204" pitchFamily="34" charset="0"/>
                      </a:endParaRPr>
                    </a:p>
                    <a:p>
                      <a:pPr algn="ctr"/>
                      <a:endParaRPr lang="en-US" sz="1000" dirty="0">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Arial" panose="020B0604020202020204" pitchFamily="34" charset="0"/>
                        <a:buNone/>
                      </a:pPr>
                      <a:r>
                        <a:rPr lang="en-US" sz="1000" dirty="0">
                          <a:solidFill>
                            <a:schemeClr val="tx1"/>
                          </a:solidFill>
                          <a:latin typeface="Arial" panose="020B0604020202020204" pitchFamily="34" charset="0"/>
                          <a:cs typeface="Arial" panose="020B0604020202020204" pitchFamily="34" charset="0"/>
                        </a:rPr>
                        <a:t>I am learning to:</a:t>
                      </a: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Use anticlockwise movements in my writing.</a:t>
                      </a: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Retrace vertical lines.</a:t>
                      </a: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Develop spatial awareness to avoid obstacles.</a:t>
                      </a:r>
                    </a:p>
                    <a:p>
                      <a:pPr marL="171450" indent="-171450" algn="l">
                        <a:buFont typeface="Arial" panose="020B0604020202020204" pitchFamily="34" charset="0"/>
                        <a:buChar char="•"/>
                      </a:pPr>
                      <a:endParaRPr lang="en-GB" sz="1000" dirty="0">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Arial" panose="020B0604020202020204" pitchFamily="34" charset="0"/>
                        <a:buNone/>
                      </a:pPr>
                      <a:r>
                        <a:rPr lang="en-US" sz="1000" dirty="0">
                          <a:solidFill>
                            <a:schemeClr val="tx1"/>
                          </a:solidFill>
                          <a:latin typeface="Arial" panose="020B0604020202020204" pitchFamily="34" charset="0"/>
                          <a:cs typeface="Arial" panose="020B0604020202020204" pitchFamily="34" charset="0"/>
                        </a:rPr>
                        <a:t>I am learning to:</a:t>
                      </a: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Draw intersecting lines and shapes.</a:t>
                      </a: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Coordinate both sides of my body to do different things.</a:t>
                      </a: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Travel around, over, under and through obstacles.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kern="1200" dirty="0">
                        <a:solidFill>
                          <a:schemeClr val="dk1"/>
                        </a:solidFill>
                        <a:effectLst/>
                        <a:latin typeface="Arial" panose="020B0604020202020204" pitchFamily="34" charset="0"/>
                        <a:ea typeface="+mn-ea"/>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Arial" panose="020B0604020202020204" pitchFamily="34" charset="0"/>
                        <a:buNone/>
                      </a:pPr>
                      <a:r>
                        <a:rPr lang="en-US" sz="1000" dirty="0">
                          <a:solidFill>
                            <a:schemeClr val="tx1"/>
                          </a:solidFill>
                          <a:latin typeface="Arial" panose="020B0604020202020204" pitchFamily="34" charset="0"/>
                          <a:cs typeface="Arial" panose="020B0604020202020204" pitchFamily="34" charset="0"/>
                        </a:rPr>
                        <a:t>I am learning to:</a:t>
                      </a: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Consistently use a tripod grip.</a:t>
                      </a: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Develop my hand-eye coordination.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kern="1200" dirty="0">
                        <a:solidFill>
                          <a:schemeClr val="tx1"/>
                        </a:solidFill>
                        <a:latin typeface="Arial" panose="020B0604020202020204" pitchFamily="34" charset="0"/>
                        <a:ea typeface="+mn-ea"/>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Arial" panose="020B0604020202020204" pitchFamily="34" charset="0"/>
                        <a:buNone/>
                      </a:pPr>
                      <a:r>
                        <a:rPr lang="en-US" sz="1000" dirty="0">
                          <a:solidFill>
                            <a:schemeClr val="tx1"/>
                          </a:solidFill>
                          <a:latin typeface="Arial" panose="020B0604020202020204" pitchFamily="34" charset="0"/>
                          <a:cs typeface="Arial" panose="020B0604020202020204" pitchFamily="34" charset="0"/>
                        </a:rPr>
                        <a:t>I am learning to:</a:t>
                      </a:r>
                    </a:p>
                    <a:p>
                      <a:pPr marL="171450" indent="-171450" algn="l">
                        <a:buFont typeface="Arial" panose="020B0604020202020204" pitchFamily="34" charset="0"/>
                        <a:buChar char="•"/>
                      </a:pPr>
                      <a:r>
                        <a:rPr lang="en-US" sz="1000" b="0" i="0" kern="1200" dirty="0">
                          <a:solidFill>
                            <a:schemeClr val="tx1"/>
                          </a:solidFill>
                          <a:effectLst/>
                          <a:latin typeface="Arial" panose="020B0604020202020204" pitchFamily="34" charset="0"/>
                          <a:ea typeface="+mn-ea"/>
                          <a:cs typeface="Arial" panose="020B0604020202020204" pitchFamily="34" charset="0"/>
                        </a:rPr>
                        <a:t>Form all letters correctly.</a:t>
                      </a:r>
                    </a:p>
                    <a:p>
                      <a:pPr marL="171450" indent="-171450" algn="l">
                        <a:buFont typeface="Arial" panose="020B0604020202020204" pitchFamily="34" charset="0"/>
                        <a:buChar char="•"/>
                      </a:pPr>
                      <a:r>
                        <a:rPr lang="en-US" sz="1000" b="0" i="0" kern="1200" dirty="0">
                          <a:solidFill>
                            <a:schemeClr val="tx1"/>
                          </a:solidFill>
                          <a:effectLst/>
                          <a:latin typeface="Arial" panose="020B0604020202020204" pitchFamily="34" charset="0"/>
                          <a:ea typeface="+mn-ea"/>
                          <a:cs typeface="Arial" panose="020B0604020202020204" pitchFamily="34" charset="0"/>
                        </a:rPr>
                        <a:t>Throw, catch and kick with accuracy.</a:t>
                      </a:r>
                      <a:endParaRPr lang="en-US" sz="1000" b="0" i="0" kern="1200" dirty="0">
                        <a:solidFill>
                          <a:schemeClr val="dk1"/>
                        </a:solidFill>
                        <a:effectLst/>
                        <a:latin typeface="Arial" panose="020B0604020202020204" pitchFamily="34" charset="0"/>
                        <a:ea typeface="+mn-ea"/>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Arial" panose="020B0604020202020204" pitchFamily="34" charset="0"/>
                        <a:buNone/>
                      </a:pPr>
                      <a:r>
                        <a:rPr lang="en-US" sz="1000" dirty="0">
                          <a:solidFill>
                            <a:schemeClr val="tx1"/>
                          </a:solidFill>
                          <a:latin typeface="Arial" panose="020B0604020202020204" pitchFamily="34" charset="0"/>
                          <a:cs typeface="Arial" panose="020B0604020202020204" pitchFamily="34" charset="0"/>
                        </a:rPr>
                        <a:t>I am learning to:</a:t>
                      </a: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Form letters clearly so that they are legible to others.</a:t>
                      </a: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Develop my strength and stamina.</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kern="1200" dirty="0">
                        <a:solidFill>
                          <a:schemeClr val="dk1"/>
                        </a:solidFill>
                        <a:effectLst/>
                        <a:latin typeface="+mj-lt"/>
                        <a:ea typeface="+mn-ea"/>
                        <a:cs typeface="+mn-cs"/>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3662612"/>
                  </a:ext>
                </a:extLst>
              </a:tr>
              <a:tr h="1312144">
                <a:tc>
                  <a:txBody>
                    <a:bodyPr/>
                    <a:lstStyle/>
                    <a:p>
                      <a:pPr algn="ctr"/>
                      <a:r>
                        <a:rPr lang="en-US" sz="900" b="0" dirty="0">
                          <a:latin typeface="Arial" panose="020B0604020202020204" pitchFamily="34" charset="0"/>
                          <a:cs typeface="Arial" panose="020B0604020202020204" pitchFamily="34" charset="0"/>
                        </a:rPr>
                        <a:t>Statutory Framework for PD</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6">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Physical activity is </a:t>
                      </a:r>
                      <a:r>
                        <a:rPr lang="en-US" sz="1000" b="1" dirty="0">
                          <a:latin typeface="Arial" panose="020B0604020202020204" pitchFamily="34" charset="0"/>
                          <a:cs typeface="Arial" panose="020B0604020202020204" pitchFamily="34" charset="0"/>
                        </a:rPr>
                        <a:t>vital</a:t>
                      </a:r>
                      <a:r>
                        <a:rPr lang="en-US" sz="1000" dirty="0">
                          <a:latin typeface="Arial" panose="020B0604020202020204" pitchFamily="34" charset="0"/>
                          <a:cs typeface="Arial" panose="020B0604020202020204" pitchFamily="34" charset="0"/>
                        </a:rPr>
                        <a:t> in children’s all-round development, enabling them to </a:t>
                      </a:r>
                      <a:r>
                        <a:rPr lang="en-US" sz="1000" b="1" dirty="0">
                          <a:latin typeface="Arial" panose="020B0604020202020204" pitchFamily="34" charset="0"/>
                          <a:cs typeface="Arial" panose="020B0604020202020204" pitchFamily="34" charset="0"/>
                        </a:rPr>
                        <a:t>pursue happy, healthy and active lives</a:t>
                      </a:r>
                      <a:r>
                        <a:rPr lang="en-US" sz="1000" dirty="0">
                          <a:latin typeface="Arial" panose="020B0604020202020204" pitchFamily="34" charset="0"/>
                          <a:cs typeface="Arial" panose="020B0604020202020204" pitchFamily="34" charset="0"/>
                        </a:rPr>
                        <a:t>. Gross and fine motor experiences develop incrementally throughout early childhood, starting with </a:t>
                      </a:r>
                      <a:r>
                        <a:rPr lang="en-US" sz="1000" b="1" dirty="0">
                          <a:latin typeface="Arial" panose="020B0604020202020204" pitchFamily="34" charset="0"/>
                          <a:cs typeface="Arial" panose="020B0604020202020204" pitchFamily="34" charset="0"/>
                        </a:rPr>
                        <a:t>sensory explorations </a:t>
                      </a:r>
                      <a:r>
                        <a:rPr lang="en-US" sz="1000" dirty="0">
                          <a:latin typeface="Arial" panose="020B0604020202020204" pitchFamily="34" charset="0"/>
                          <a:cs typeface="Arial" panose="020B0604020202020204" pitchFamily="34" charset="0"/>
                        </a:rPr>
                        <a:t>and the development of a </a:t>
                      </a:r>
                      <a:r>
                        <a:rPr lang="en-US" sz="1000" b="1" dirty="0">
                          <a:latin typeface="Arial" panose="020B0604020202020204" pitchFamily="34" charset="0"/>
                          <a:cs typeface="Arial" panose="020B0604020202020204" pitchFamily="34" charset="0"/>
                        </a:rPr>
                        <a:t>child’s strength, co-ordination and positional awareness </a:t>
                      </a:r>
                      <a:r>
                        <a:rPr lang="en-US" sz="1000" dirty="0">
                          <a:latin typeface="Arial" panose="020B0604020202020204" pitchFamily="34" charset="0"/>
                          <a:cs typeface="Arial" panose="020B0604020202020204" pitchFamily="34" charset="0"/>
                        </a:rPr>
                        <a:t>through tummy time, crawling and play movement with both objects and adults. By creating games and providing opportunities for play both indoors and outdoors, adults can support children to develop their </a:t>
                      </a:r>
                      <a:r>
                        <a:rPr lang="en-US" sz="1000" b="1" dirty="0">
                          <a:latin typeface="Arial" panose="020B0604020202020204" pitchFamily="34" charset="0"/>
                          <a:cs typeface="Arial" panose="020B0604020202020204" pitchFamily="34" charset="0"/>
                        </a:rPr>
                        <a:t>core strength, stability, balance, spatial awareness</a:t>
                      </a:r>
                      <a:r>
                        <a:rPr lang="en-US" sz="1000" dirty="0">
                          <a:latin typeface="Arial" panose="020B0604020202020204" pitchFamily="34" charset="0"/>
                          <a:cs typeface="Arial" panose="020B0604020202020204" pitchFamily="34" charset="0"/>
                        </a:rPr>
                        <a:t>, co-ordination and agility. Gross motor skills provide the foundation for developing healthy bodies and social and emotional well-being. </a:t>
                      </a:r>
                      <a:r>
                        <a:rPr lang="en-US" sz="1000" b="1" dirty="0">
                          <a:latin typeface="Arial" panose="020B0604020202020204" pitchFamily="34" charset="0"/>
                          <a:cs typeface="Arial" panose="020B0604020202020204" pitchFamily="34" charset="0"/>
                        </a:rPr>
                        <a:t>Fine motor control and precision helps with hand-eye co-ordination</a:t>
                      </a:r>
                      <a:r>
                        <a:rPr lang="en-US" sz="1000" dirty="0">
                          <a:latin typeface="Arial" panose="020B0604020202020204" pitchFamily="34" charset="0"/>
                          <a:cs typeface="Arial" panose="020B0604020202020204" pitchFamily="34" charset="0"/>
                        </a:rPr>
                        <a:t>, which is later linked to </a:t>
                      </a:r>
                      <a:r>
                        <a:rPr lang="en-US" sz="1000" b="1" dirty="0">
                          <a:latin typeface="Arial" panose="020B0604020202020204" pitchFamily="34" charset="0"/>
                          <a:cs typeface="Arial" panose="020B0604020202020204" pitchFamily="34" charset="0"/>
                        </a:rPr>
                        <a:t>early literacy</a:t>
                      </a:r>
                      <a:r>
                        <a:rPr lang="en-US" sz="1000" dirty="0">
                          <a:latin typeface="Arial" panose="020B0604020202020204" pitchFamily="34" charset="0"/>
                          <a:cs typeface="Arial" panose="020B0604020202020204" pitchFamily="34" charset="0"/>
                        </a:rPr>
                        <a:t>. Repeated and varied opportunities to explore and play with small world activities, puzzles, arts and crafts and the practice of using small tools, with feedback and support from adults, allow children to develop </a:t>
                      </a:r>
                      <a:r>
                        <a:rPr lang="en-US" sz="1000" b="1" dirty="0">
                          <a:latin typeface="Arial" panose="020B0604020202020204" pitchFamily="34" charset="0"/>
                          <a:cs typeface="Arial" panose="020B0604020202020204" pitchFamily="34" charset="0"/>
                        </a:rPr>
                        <a:t>proficiency, control and confidence.</a:t>
                      </a:r>
                    </a:p>
                    <a:p>
                      <a:pPr algn="just"/>
                      <a:endParaRPr lang="en-US" sz="800" dirty="0">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i="0" kern="1200" dirty="0">
                        <a:solidFill>
                          <a:schemeClr val="dk1"/>
                        </a:solidFill>
                        <a:effectLst/>
                        <a:latin typeface="Arial" panose="020B0604020202020204" pitchFamily="34" charset="0"/>
                        <a:ea typeface="+mn-ea"/>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kern="1200" dirty="0">
                        <a:solidFill>
                          <a:schemeClr val="tx1"/>
                        </a:solidFill>
                        <a:latin typeface="Arial" panose="020B0604020202020204" pitchFamily="34" charset="0"/>
                        <a:ea typeface="+mn-ea"/>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i="0" kern="1200" dirty="0">
                        <a:solidFill>
                          <a:schemeClr val="dk1"/>
                        </a:solidFill>
                        <a:effectLst/>
                        <a:latin typeface="Arial" panose="020B0604020202020204" pitchFamily="34" charset="0"/>
                        <a:ea typeface="+mn-ea"/>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i="0" kern="1200" dirty="0">
                        <a:solidFill>
                          <a:schemeClr val="dk1"/>
                        </a:solidFill>
                        <a:effectLst/>
                        <a:latin typeface="+mj-lt"/>
                        <a:ea typeface="+mn-ea"/>
                        <a:cs typeface="+mn-cs"/>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3102111"/>
                  </a:ext>
                </a:extLst>
              </a:tr>
            </a:tbl>
          </a:graphicData>
        </a:graphic>
      </p:graphicFrame>
      <p:sp>
        <p:nvSpPr>
          <p:cNvPr id="2" name="Rectangle 1">
            <a:extLst>
              <a:ext uri="{FF2B5EF4-FFF2-40B4-BE49-F238E27FC236}">
                <a16:creationId xmlns:a16="http://schemas.microsoft.com/office/drawing/2014/main" id="{9BBE880A-4D6A-47F8-B767-CAF7DCD69059}"/>
              </a:ext>
            </a:extLst>
          </p:cNvPr>
          <p:cNvSpPr/>
          <p:nvPr/>
        </p:nvSpPr>
        <p:spPr>
          <a:xfrm>
            <a:off x="3800377" y="137134"/>
            <a:ext cx="4752968" cy="707886"/>
          </a:xfrm>
          <a:prstGeom prst="rect">
            <a:avLst/>
          </a:prstGeom>
          <a:noFill/>
        </p:spPr>
        <p:txBody>
          <a:bodyPr wrap="non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rPr>
              <a:t>Physical Development</a:t>
            </a:r>
          </a:p>
        </p:txBody>
      </p:sp>
      <p:pic>
        <p:nvPicPr>
          <p:cNvPr id="14" name="Picture 4">
            <a:extLst>
              <a:ext uri="{FF2B5EF4-FFF2-40B4-BE49-F238E27FC236}">
                <a16:creationId xmlns:a16="http://schemas.microsoft.com/office/drawing/2014/main" id="{51EBDA64-FA01-41A6-8D4A-8125211F12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467" y="6343509"/>
            <a:ext cx="1582464" cy="28648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6" name="TextBox 15">
            <a:extLst>
              <a:ext uri="{FF2B5EF4-FFF2-40B4-BE49-F238E27FC236}">
                <a16:creationId xmlns:a16="http://schemas.microsoft.com/office/drawing/2014/main" id="{9ADE63FC-34D4-45BD-8F39-7E952EF4AB53}"/>
              </a:ext>
            </a:extLst>
          </p:cNvPr>
          <p:cNvSpPr txBox="1"/>
          <p:nvPr/>
        </p:nvSpPr>
        <p:spPr>
          <a:xfrm>
            <a:off x="2330002" y="6292026"/>
            <a:ext cx="6162675" cy="338554"/>
          </a:xfrm>
          <a:prstGeom prst="rect">
            <a:avLst/>
          </a:prstGeom>
          <a:noFill/>
        </p:spPr>
        <p:txBody>
          <a:bodyPr wrap="square" rtlCol="0">
            <a:spAutoFit/>
          </a:bodyPr>
          <a:lstStyle/>
          <a:p>
            <a:r>
              <a:rPr lang="en-GB" sz="1600" i="1" dirty="0"/>
              <a:t>*Get Set for PE Scheme taught throughout the year in discrete sessions.</a:t>
            </a:r>
          </a:p>
        </p:txBody>
      </p:sp>
    </p:spTree>
    <p:extLst>
      <p:ext uri="{BB962C8B-B14F-4D97-AF65-F5344CB8AC3E}">
        <p14:creationId xmlns:p14="http://schemas.microsoft.com/office/powerpoint/2010/main" val="2330400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Isosceles Triangle 22">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53FE212D-BFC9-4D6B-BB25-2170A4F1783E}"/>
              </a:ext>
            </a:extLst>
          </p:cNvPr>
          <p:cNvSpPr txBox="1">
            <a:spLocks/>
          </p:cNvSpPr>
          <p:nvPr/>
        </p:nvSpPr>
        <p:spPr>
          <a:xfrm>
            <a:off x="463767" y="-383614"/>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3600" dirty="0">
              <a:latin typeface="Arial" panose="020B0604020202020204" pitchFamily="34" charset="0"/>
              <a:cs typeface="Arial" panose="020B0604020202020204" pitchFamily="34" charset="0"/>
            </a:endParaRPr>
          </a:p>
        </p:txBody>
      </p:sp>
      <p:pic>
        <p:nvPicPr>
          <p:cNvPr id="5" name="Picture 1">
            <a:extLst>
              <a:ext uri="{FF2B5EF4-FFF2-40B4-BE49-F238E27FC236}">
                <a16:creationId xmlns:a16="http://schemas.microsoft.com/office/drawing/2014/main" id="{38D29AA9-D707-4E56-A908-EF1928CE19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9939" y="103749"/>
            <a:ext cx="1000126" cy="8382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611528534"/>
              </p:ext>
            </p:extLst>
          </p:nvPr>
        </p:nvGraphicFramePr>
        <p:xfrm>
          <a:off x="643464" y="1182662"/>
          <a:ext cx="11005611" cy="5034937"/>
        </p:xfrm>
        <a:graphic>
          <a:graphicData uri="http://schemas.openxmlformats.org/drawingml/2006/table">
            <a:tbl>
              <a:tblPr firstRow="1" bandRow="1">
                <a:tableStyleId>{5C22544A-7EE6-4342-B048-85BDC9FD1C3A}</a:tableStyleId>
              </a:tblPr>
              <a:tblGrid>
                <a:gridCol w="1729707">
                  <a:extLst>
                    <a:ext uri="{9D8B030D-6E8A-4147-A177-3AD203B41FA5}">
                      <a16:colId xmlns:a16="http://schemas.microsoft.com/office/drawing/2014/main" val="385991600"/>
                    </a:ext>
                  </a:extLst>
                </a:gridCol>
                <a:gridCol w="1624468">
                  <a:extLst>
                    <a:ext uri="{9D8B030D-6E8A-4147-A177-3AD203B41FA5}">
                      <a16:colId xmlns:a16="http://schemas.microsoft.com/office/drawing/2014/main" val="2865123548"/>
                    </a:ext>
                  </a:extLst>
                </a:gridCol>
                <a:gridCol w="1524580">
                  <a:extLst>
                    <a:ext uri="{9D8B030D-6E8A-4147-A177-3AD203B41FA5}">
                      <a16:colId xmlns:a16="http://schemas.microsoft.com/office/drawing/2014/main" val="872926247"/>
                    </a:ext>
                  </a:extLst>
                </a:gridCol>
                <a:gridCol w="1544200">
                  <a:extLst>
                    <a:ext uri="{9D8B030D-6E8A-4147-A177-3AD203B41FA5}">
                      <a16:colId xmlns:a16="http://schemas.microsoft.com/office/drawing/2014/main" val="1315738151"/>
                    </a:ext>
                  </a:extLst>
                </a:gridCol>
                <a:gridCol w="1633387">
                  <a:extLst>
                    <a:ext uri="{9D8B030D-6E8A-4147-A177-3AD203B41FA5}">
                      <a16:colId xmlns:a16="http://schemas.microsoft.com/office/drawing/2014/main" val="2709165749"/>
                    </a:ext>
                  </a:extLst>
                </a:gridCol>
                <a:gridCol w="1474634">
                  <a:extLst>
                    <a:ext uri="{9D8B030D-6E8A-4147-A177-3AD203B41FA5}">
                      <a16:colId xmlns:a16="http://schemas.microsoft.com/office/drawing/2014/main" val="2335150482"/>
                    </a:ext>
                  </a:extLst>
                </a:gridCol>
                <a:gridCol w="1474635">
                  <a:extLst>
                    <a:ext uri="{9D8B030D-6E8A-4147-A177-3AD203B41FA5}">
                      <a16:colId xmlns:a16="http://schemas.microsoft.com/office/drawing/2014/main" val="4046203905"/>
                    </a:ext>
                  </a:extLst>
                </a:gridCol>
              </a:tblGrid>
              <a:tr h="474688">
                <a:tc>
                  <a:txBody>
                    <a:bodyPr/>
                    <a:lstStyle/>
                    <a:p>
                      <a:pPr algn="ctr"/>
                      <a:endParaRPr lang="en-GB" sz="1800">
                        <a:latin typeface="Arial" panose="020B0604020202020204" pitchFamily="34" charset="0"/>
                        <a:cs typeface="Arial" panose="020B0604020202020204" pitchFamily="34" charset="0"/>
                      </a:endParaRPr>
                    </a:p>
                  </a:txBody>
                  <a:tcPr marL="90595" marR="90595" marT="45297" marB="45297">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u="sng">
                          <a:solidFill>
                            <a:schemeClr val="tx1"/>
                          </a:solidFill>
                          <a:latin typeface="Arial" panose="020B0604020202020204" pitchFamily="34" charset="0"/>
                          <a:cs typeface="Arial" panose="020B0604020202020204" pitchFamily="34" charset="0"/>
                        </a:rPr>
                        <a:t>Autumn 1</a:t>
                      </a:r>
                      <a:endParaRPr lang="en-GB" sz="1800" b="0" u="sng">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u="sng">
                          <a:solidFill>
                            <a:schemeClr val="tx1"/>
                          </a:solidFill>
                          <a:latin typeface="Arial" panose="020B0604020202020204" pitchFamily="34" charset="0"/>
                          <a:cs typeface="Arial" panose="020B0604020202020204" pitchFamily="34" charset="0"/>
                        </a:rPr>
                        <a:t>Autumn 2</a:t>
                      </a:r>
                      <a:endParaRPr lang="en-GB" sz="1800" b="0" u="sng">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u="sng">
                          <a:solidFill>
                            <a:schemeClr val="tx1"/>
                          </a:solidFill>
                          <a:latin typeface="Arial" panose="020B0604020202020204" pitchFamily="34" charset="0"/>
                          <a:cs typeface="Arial" panose="020B0604020202020204" pitchFamily="34" charset="0"/>
                        </a:rPr>
                        <a:t>Spring 1</a:t>
                      </a:r>
                      <a:endParaRPr lang="en-GB" sz="1800" b="0" u="sng">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u="sng">
                          <a:solidFill>
                            <a:schemeClr val="tx1"/>
                          </a:solidFill>
                          <a:latin typeface="Arial" panose="020B0604020202020204" pitchFamily="34" charset="0"/>
                          <a:cs typeface="Arial" panose="020B0604020202020204" pitchFamily="34" charset="0"/>
                        </a:rPr>
                        <a:t>Spring 2</a:t>
                      </a:r>
                      <a:endParaRPr lang="en-GB" sz="1800" b="0" u="sng">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u="sng">
                          <a:solidFill>
                            <a:schemeClr val="tx1"/>
                          </a:solidFill>
                          <a:latin typeface="Arial" panose="020B0604020202020204" pitchFamily="34" charset="0"/>
                          <a:cs typeface="Arial" panose="020B0604020202020204" pitchFamily="34" charset="0"/>
                        </a:rPr>
                        <a:t>Summer 1</a:t>
                      </a:r>
                      <a:endParaRPr lang="en-GB" sz="1800" b="0" u="sng">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u="sng" dirty="0">
                          <a:solidFill>
                            <a:schemeClr val="tx1"/>
                          </a:solidFill>
                          <a:latin typeface="Arial" panose="020B0604020202020204" pitchFamily="34" charset="0"/>
                          <a:cs typeface="Arial" panose="020B0604020202020204" pitchFamily="34" charset="0"/>
                        </a:rPr>
                        <a:t>Summer 2</a:t>
                      </a:r>
                      <a:endParaRPr lang="en-GB" sz="1800" b="0" u="sng" dirty="0">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13285939"/>
                  </a:ext>
                </a:extLst>
              </a:tr>
              <a:tr h="541432">
                <a:tc>
                  <a:txBody>
                    <a:bodyPr/>
                    <a:lstStyle/>
                    <a:p>
                      <a:pPr algn="ctr"/>
                      <a:r>
                        <a:rPr lang="en-US" sz="1600" b="0" dirty="0">
                          <a:latin typeface="Arial" panose="020B0604020202020204" pitchFamily="34" charset="0"/>
                          <a:cs typeface="Arial" panose="020B0604020202020204" pitchFamily="34" charset="0"/>
                        </a:rPr>
                        <a:t>Overarching theme</a:t>
                      </a:r>
                      <a:endParaRPr lang="en-GB" sz="1600" b="0" dirty="0">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a:latin typeface="Arial" panose="020B0604020202020204" pitchFamily="34" charset="0"/>
                          <a:cs typeface="Arial" panose="020B0604020202020204" pitchFamily="34" charset="0"/>
                        </a:rPr>
                        <a:t>What makes me special?</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latin typeface="Arial" panose="020B0604020202020204" pitchFamily="34" charset="0"/>
                          <a:cs typeface="Arial" panose="020B0604020202020204" pitchFamily="34" charset="0"/>
                        </a:rPr>
                        <a:t>How do people celebrate?</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400" b="1" dirty="0">
                          <a:latin typeface="Arial" panose="020B0604020202020204" pitchFamily="34" charset="0"/>
                          <a:cs typeface="Arial" panose="020B0604020202020204" pitchFamily="34" charset="0"/>
                        </a:rPr>
                        <a:t>Who likes the cold?</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Let’s explore!</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Once upon a time…</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What’s my talent?</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272033691"/>
                  </a:ext>
                </a:extLst>
              </a:tr>
              <a:tr h="2379873">
                <a:tc>
                  <a:txBody>
                    <a:bodyPr/>
                    <a:lstStyle/>
                    <a:p>
                      <a:pPr algn="ctr"/>
                      <a:endParaRPr lang="en-US" sz="1050" b="1" dirty="0">
                        <a:latin typeface="Arial" panose="020B0604020202020204" pitchFamily="34" charset="0"/>
                        <a:cs typeface="Arial" panose="020B0604020202020204" pitchFamily="34" charset="0"/>
                      </a:endParaRPr>
                    </a:p>
                    <a:p>
                      <a:pPr algn="ctr"/>
                      <a:endParaRPr lang="en-US" sz="1050" b="1" dirty="0">
                        <a:latin typeface="Arial" panose="020B0604020202020204" pitchFamily="34" charset="0"/>
                        <a:cs typeface="Arial" panose="020B0604020202020204" pitchFamily="34" charset="0"/>
                      </a:endParaRPr>
                    </a:p>
                    <a:p>
                      <a:pPr algn="ctr"/>
                      <a:r>
                        <a:rPr lang="en-US" sz="1000" b="1" dirty="0">
                          <a:latin typeface="Arial" panose="020B0604020202020204" pitchFamily="34" charset="0"/>
                          <a:cs typeface="Arial" panose="020B0604020202020204" pitchFamily="34" charset="0"/>
                        </a:rPr>
                        <a:t>Comprehension</a:t>
                      </a:r>
                    </a:p>
                    <a:p>
                      <a:pPr algn="ctr"/>
                      <a:r>
                        <a:rPr lang="en-US" sz="1000" b="1" dirty="0">
                          <a:latin typeface="Arial" panose="020B0604020202020204" pitchFamily="34" charset="0"/>
                          <a:cs typeface="Arial" panose="020B0604020202020204" pitchFamily="34" charset="0"/>
                        </a:rPr>
                        <a:t>Word reading</a:t>
                      </a:r>
                    </a:p>
                    <a:p>
                      <a:pPr algn="ctr"/>
                      <a:r>
                        <a:rPr lang="en-US" sz="1000" b="1" dirty="0">
                          <a:latin typeface="Arial" panose="020B0604020202020204" pitchFamily="34" charset="0"/>
                          <a:cs typeface="Arial" panose="020B0604020202020204" pitchFamily="34" charset="0"/>
                        </a:rPr>
                        <a:t>Writing</a:t>
                      </a:r>
                    </a:p>
                    <a:p>
                      <a:pPr algn="ctr"/>
                      <a:endParaRPr lang="en-US" sz="1000" b="0" dirty="0">
                        <a:latin typeface="Arial" panose="020B0604020202020204" pitchFamily="34" charset="0"/>
                        <a:cs typeface="Arial" panose="020B0604020202020204" pitchFamily="34" charset="0"/>
                      </a:endParaRPr>
                    </a:p>
                    <a:p>
                      <a:pPr algn="ctr"/>
                      <a:r>
                        <a:rPr lang="en-US" sz="1000" b="0" dirty="0">
                          <a:latin typeface="Arial" panose="020B0604020202020204" pitchFamily="34" charset="0"/>
                          <a:cs typeface="Arial" panose="020B0604020202020204" pitchFamily="34" charset="0"/>
                        </a:rPr>
                        <a:t>*</a:t>
                      </a:r>
                      <a:r>
                        <a:rPr lang="en-US" sz="900" b="0" dirty="0">
                          <a:latin typeface="Arial" panose="020B0604020202020204" pitchFamily="34" charset="0"/>
                          <a:cs typeface="Arial" panose="020B0604020202020204" pitchFamily="34" charset="0"/>
                        </a:rPr>
                        <a:t>objectives are taught throughout CP across the year.</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Arial" panose="020B0604020202020204" pitchFamily="34" charset="0"/>
                        <a:buNone/>
                      </a:pPr>
                      <a:r>
                        <a:rPr lang="en-US" sz="1000" dirty="0">
                          <a:solidFill>
                            <a:schemeClr val="tx1"/>
                          </a:solidFill>
                          <a:latin typeface="Arial" panose="020B0604020202020204" pitchFamily="34" charset="0"/>
                          <a:cs typeface="Arial" panose="020B0604020202020204" pitchFamily="34" charset="0"/>
                        </a:rPr>
                        <a:t>I am learning to:</a:t>
                      </a: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Listen to and enjoy a range of stories.</a:t>
                      </a: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Talk about stories using pictures.</a:t>
                      </a: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Predict the storyline.</a:t>
                      </a: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Hear and say initial sounds.</a:t>
                      </a: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Read some common exception words.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chemeClr val="tx1"/>
                          </a:solidFill>
                          <a:latin typeface="Arial" panose="020B0604020202020204" pitchFamily="34" charset="0"/>
                          <a:cs typeface="Arial" panose="020B0604020202020204" pitchFamily="34" charset="0"/>
                        </a:rPr>
                        <a:t>Begin to link sounds to letters.</a:t>
                      </a: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Represent sounds with letter shapes.</a:t>
                      </a: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Write my own name in full.</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Arial" panose="020B0604020202020204" pitchFamily="34" charset="0"/>
                        <a:buNone/>
                      </a:pPr>
                      <a:r>
                        <a:rPr lang="en-US" sz="1000" dirty="0">
                          <a:solidFill>
                            <a:schemeClr val="tx1"/>
                          </a:solidFill>
                          <a:latin typeface="Arial" panose="020B0604020202020204" pitchFamily="34" charset="0"/>
                          <a:cs typeface="Arial" panose="020B0604020202020204" pitchFamily="34" charset="0"/>
                        </a:rPr>
                        <a:t>I am learning to:</a:t>
                      </a: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Talk about the features of texts.</a:t>
                      </a: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Use new vocabulary from books.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chemeClr val="tx1"/>
                          </a:solidFill>
                          <a:latin typeface="Arial" panose="020B0604020202020204" pitchFamily="34" charset="0"/>
                          <a:cs typeface="Arial" panose="020B0604020202020204" pitchFamily="34" charset="0"/>
                        </a:rPr>
                        <a:t>follow words with one-to-one correspondence.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chemeClr val="tx1"/>
                          </a:solidFill>
                          <a:latin typeface="Arial" panose="020B0604020202020204" pitchFamily="34" charset="0"/>
                          <a:cs typeface="Arial" panose="020B0604020202020204" pitchFamily="34" charset="0"/>
                        </a:rPr>
                        <a:t>Begin to read words consistent with their phonic knowledge.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err="1">
                          <a:solidFill>
                            <a:schemeClr val="tx1"/>
                          </a:solidFill>
                          <a:latin typeface="Arial" panose="020B0604020202020204" pitchFamily="34" charset="0"/>
                          <a:cs typeface="Arial" panose="020B0604020202020204" pitchFamily="34" charset="0"/>
                        </a:rPr>
                        <a:t>Recognise</a:t>
                      </a:r>
                      <a:r>
                        <a:rPr lang="en-US" sz="1000" dirty="0">
                          <a:solidFill>
                            <a:schemeClr val="tx1"/>
                          </a:solidFill>
                          <a:latin typeface="Arial" panose="020B0604020202020204" pitchFamily="34" charset="0"/>
                          <a:cs typeface="Arial" panose="020B0604020202020204" pitchFamily="34" charset="0"/>
                        </a:rPr>
                        <a:t> rhyme and alliteration.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chemeClr val="tx1"/>
                          </a:solidFill>
                          <a:latin typeface="Arial" panose="020B0604020202020204" pitchFamily="34" charset="0"/>
                          <a:cs typeface="Arial" panose="020B0604020202020204" pitchFamily="34" charset="0"/>
                        </a:rPr>
                        <a:t>Segment CVC words.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chemeClr val="tx1"/>
                          </a:solidFill>
                          <a:latin typeface="Arial" panose="020B0604020202020204" pitchFamily="34" charset="0"/>
                          <a:cs typeface="Arial" panose="020B0604020202020204" pitchFamily="34" charset="0"/>
                        </a:rPr>
                        <a:t>Label initial sounds.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chemeClr val="tx1"/>
                          </a:solidFill>
                          <a:latin typeface="Arial" panose="020B0604020202020204" pitchFamily="34" charset="0"/>
                          <a:cs typeface="Arial" panose="020B0604020202020204" pitchFamily="34" charset="0"/>
                        </a:rPr>
                        <a:t>Write sounds in the correct sequence.</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Arial" panose="020B0604020202020204" pitchFamily="34" charset="0"/>
                        <a:buNone/>
                      </a:pPr>
                      <a:r>
                        <a:rPr lang="en-US" sz="1000" dirty="0">
                          <a:solidFill>
                            <a:schemeClr val="tx1"/>
                          </a:solidFill>
                          <a:latin typeface="Arial" panose="020B0604020202020204" pitchFamily="34" charset="0"/>
                          <a:cs typeface="Arial" panose="020B0604020202020204" pitchFamily="34" charset="0"/>
                        </a:rPr>
                        <a:t>I am learning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chemeClr val="tx1"/>
                          </a:solidFill>
                          <a:latin typeface="Arial" panose="020B0604020202020204" pitchFamily="34" charset="0"/>
                          <a:cs typeface="Arial" panose="020B0604020202020204" pitchFamily="34" charset="0"/>
                        </a:rPr>
                        <a:t>Talk about how stories are structured.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chemeClr val="tx1"/>
                          </a:solidFill>
                          <a:latin typeface="Arial" panose="020B0604020202020204" pitchFamily="34" charset="0"/>
                          <a:cs typeface="Arial" panose="020B0604020202020204" pitchFamily="34" charset="0"/>
                        </a:rPr>
                        <a:t>Describe the setting, characters and events.</a:t>
                      </a: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Read words consistent with their phonic knowledge.</a:t>
                      </a: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Locate and recall the title of a book.</a:t>
                      </a: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Match capital and lowercase letters.</a:t>
                      </a: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Form lower and uppercase letters.</a:t>
                      </a: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Write labels.</a:t>
                      </a: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Form letters clearly</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Arial" panose="020B0604020202020204" pitchFamily="34" charset="0"/>
                        <a:buNone/>
                      </a:pPr>
                      <a:r>
                        <a:rPr lang="en-US" sz="1000" dirty="0">
                          <a:solidFill>
                            <a:schemeClr val="tx1"/>
                          </a:solidFill>
                          <a:latin typeface="Arial" panose="020B0604020202020204" pitchFamily="34" charset="0"/>
                          <a:cs typeface="Arial" panose="020B0604020202020204" pitchFamily="34" charset="0"/>
                        </a:rPr>
                        <a:t>I am learning to:</a:t>
                      </a:r>
                    </a:p>
                    <a:p>
                      <a:pPr marL="171450" indent="-171450" algn="l">
                        <a:buFont typeface="Arial" panose="020B0604020202020204" pitchFamily="34" charset="0"/>
                        <a:buChar char="•"/>
                      </a:pPr>
                      <a:r>
                        <a:rPr lang="en-US" sz="1000" kern="1200" dirty="0">
                          <a:solidFill>
                            <a:schemeClr val="tx1"/>
                          </a:solidFill>
                          <a:latin typeface="Arial" panose="020B0604020202020204" pitchFamily="34" charset="0"/>
                          <a:ea typeface="+mn-ea"/>
                          <a:cs typeface="Arial" panose="020B0604020202020204" pitchFamily="34" charset="0"/>
                        </a:rPr>
                        <a:t>Retell narratives in the correct sequence.</a:t>
                      </a:r>
                    </a:p>
                    <a:p>
                      <a:pPr marL="171450" indent="-171450" algn="l">
                        <a:buFont typeface="Arial" panose="020B0604020202020204" pitchFamily="34" charset="0"/>
                        <a:buChar char="•"/>
                      </a:pPr>
                      <a:r>
                        <a:rPr lang="en-US" sz="1000" kern="1200" dirty="0">
                          <a:solidFill>
                            <a:schemeClr val="tx1"/>
                          </a:solidFill>
                          <a:latin typeface="Arial" panose="020B0604020202020204" pitchFamily="34" charset="0"/>
                          <a:ea typeface="+mn-ea"/>
                          <a:cs typeface="Arial" panose="020B0604020202020204" pitchFamily="34" charset="0"/>
                        </a:rPr>
                        <a:t>Begin to repeat words or phrases to check it makes sense.</a:t>
                      </a:r>
                    </a:p>
                    <a:p>
                      <a:pPr marL="171450" indent="-171450" algn="l">
                        <a:buFont typeface="Arial" panose="020B0604020202020204" pitchFamily="34" charset="0"/>
                        <a:buChar char="•"/>
                      </a:pPr>
                      <a:r>
                        <a:rPr lang="en-US" sz="1000" kern="1200" dirty="0">
                          <a:solidFill>
                            <a:schemeClr val="tx1"/>
                          </a:solidFill>
                          <a:latin typeface="Arial" panose="020B0604020202020204" pitchFamily="34" charset="0"/>
                          <a:ea typeface="+mn-ea"/>
                          <a:cs typeface="Arial" panose="020B0604020202020204" pitchFamily="34" charset="0"/>
                        </a:rPr>
                        <a:t>Express preferences for books.</a:t>
                      </a:r>
                    </a:p>
                    <a:p>
                      <a:pPr marL="171450" indent="-171450" algn="l">
                        <a:buFont typeface="Arial" panose="020B0604020202020204" pitchFamily="34" charset="0"/>
                        <a:buChar char="•"/>
                      </a:pPr>
                      <a:r>
                        <a:rPr lang="en-US" sz="1000" kern="1200" dirty="0">
                          <a:solidFill>
                            <a:schemeClr val="tx1"/>
                          </a:solidFill>
                          <a:latin typeface="Arial" panose="020B0604020202020204" pitchFamily="34" charset="0"/>
                          <a:ea typeface="+mn-ea"/>
                          <a:cs typeface="Arial" panose="020B0604020202020204" pitchFamily="34" charset="0"/>
                        </a:rPr>
                        <a:t>Show awareness of rhyme and alliteration when reading.</a:t>
                      </a:r>
                    </a:p>
                    <a:p>
                      <a:pPr marL="171450" indent="-171450" algn="l">
                        <a:buFont typeface="Arial" panose="020B0604020202020204" pitchFamily="34" charset="0"/>
                        <a:buChar char="•"/>
                      </a:pPr>
                      <a:r>
                        <a:rPr lang="en-US" sz="1000" kern="1200" dirty="0">
                          <a:solidFill>
                            <a:schemeClr val="tx1"/>
                          </a:solidFill>
                          <a:latin typeface="Arial" panose="020B0604020202020204" pitchFamily="34" charset="0"/>
                          <a:ea typeface="+mn-ea"/>
                          <a:cs typeface="Arial" panose="020B0604020202020204" pitchFamily="34" charset="0"/>
                        </a:rPr>
                        <a:t>Reread appropriate books.</a:t>
                      </a:r>
                    </a:p>
                    <a:p>
                      <a:pPr marL="171450" indent="-171450" algn="l">
                        <a:buFont typeface="Arial" panose="020B0604020202020204" pitchFamily="34" charset="0"/>
                        <a:buChar char="•"/>
                      </a:pPr>
                      <a:r>
                        <a:rPr lang="en-US" sz="1000" kern="1200" dirty="0">
                          <a:solidFill>
                            <a:schemeClr val="tx1"/>
                          </a:solidFill>
                          <a:latin typeface="Arial" panose="020B0604020202020204" pitchFamily="34" charset="0"/>
                          <a:ea typeface="+mn-ea"/>
                          <a:cs typeface="Arial" panose="020B0604020202020204" pitchFamily="34" charset="0"/>
                        </a:rPr>
                        <a:t>Write captions.</a:t>
                      </a:r>
                    </a:p>
                    <a:p>
                      <a:pPr marL="171450" indent="-171450" algn="l">
                        <a:buFont typeface="Arial" panose="020B0604020202020204" pitchFamily="34" charset="0"/>
                        <a:buChar char="•"/>
                      </a:pPr>
                      <a:r>
                        <a:rPr lang="en-US" sz="1000" kern="1200" dirty="0">
                          <a:solidFill>
                            <a:schemeClr val="tx1"/>
                          </a:solidFill>
                          <a:latin typeface="Arial" panose="020B0604020202020204" pitchFamily="34" charset="0"/>
                          <a:ea typeface="+mn-ea"/>
                          <a:cs typeface="Arial" panose="020B0604020202020204" pitchFamily="34" charset="0"/>
                        </a:rPr>
                        <a:t>Write some irregular words.</a:t>
                      </a:r>
                    </a:p>
                    <a:p>
                      <a:pPr marL="171450" indent="-171450" algn="l">
                        <a:buFont typeface="Arial" panose="020B0604020202020204" pitchFamily="34" charset="0"/>
                        <a:buChar char="•"/>
                      </a:pPr>
                      <a:endParaRPr lang="en-US" sz="1000" kern="1200" dirty="0">
                        <a:solidFill>
                          <a:schemeClr val="tx1"/>
                        </a:solidFill>
                        <a:latin typeface="Arial" panose="020B0604020202020204" pitchFamily="34" charset="0"/>
                        <a:ea typeface="+mn-ea"/>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Arial" panose="020B0604020202020204" pitchFamily="34" charset="0"/>
                        <a:buNone/>
                      </a:pPr>
                      <a:r>
                        <a:rPr lang="en-US" sz="1000" dirty="0">
                          <a:solidFill>
                            <a:schemeClr val="tx1"/>
                          </a:solidFill>
                          <a:latin typeface="Arial" panose="020B0604020202020204" pitchFamily="34" charset="0"/>
                          <a:cs typeface="Arial" panose="020B0604020202020204" pitchFamily="34" charset="0"/>
                        </a:rPr>
                        <a:t>I am learning to:</a:t>
                      </a:r>
                    </a:p>
                    <a:p>
                      <a:pPr marL="171450" indent="-171450" algn="l">
                        <a:buFont typeface="Arial" panose="020B0604020202020204" pitchFamily="34" charset="0"/>
                        <a:buChar char="•"/>
                      </a:pPr>
                      <a:r>
                        <a:rPr lang="en-US" sz="1000" b="0" i="0" kern="1200" dirty="0">
                          <a:solidFill>
                            <a:schemeClr val="tx1"/>
                          </a:solidFill>
                          <a:effectLst/>
                          <a:latin typeface="Arial" panose="020B0604020202020204" pitchFamily="34" charset="0"/>
                          <a:ea typeface="+mn-ea"/>
                          <a:cs typeface="Arial" panose="020B0604020202020204" pitchFamily="34" charset="0"/>
                        </a:rPr>
                        <a:t>Use and understand new vocabulary.</a:t>
                      </a:r>
                    </a:p>
                    <a:p>
                      <a:pPr marL="171450" indent="-171450" algn="l">
                        <a:buFont typeface="Arial" panose="020B0604020202020204" pitchFamily="34" charset="0"/>
                        <a:buChar char="•"/>
                      </a:pPr>
                      <a:r>
                        <a:rPr lang="en-US" sz="1000" b="0" i="0" kern="1200" dirty="0">
                          <a:solidFill>
                            <a:schemeClr val="tx1"/>
                          </a:solidFill>
                          <a:effectLst/>
                          <a:latin typeface="Arial" panose="020B0604020202020204" pitchFamily="34" charset="0"/>
                          <a:ea typeface="+mn-ea"/>
                          <a:cs typeface="Arial" panose="020B0604020202020204" pitchFamily="34" charset="0"/>
                        </a:rPr>
                        <a:t>Say how they feel about books, poems etc.</a:t>
                      </a:r>
                    </a:p>
                    <a:p>
                      <a:pPr marL="171450" indent="-171450" algn="l">
                        <a:buFont typeface="Arial" panose="020B0604020202020204" pitchFamily="34" charset="0"/>
                        <a:buChar char="•"/>
                      </a:pPr>
                      <a:r>
                        <a:rPr lang="en-US" sz="1000" b="0" i="0" kern="1200" dirty="0">
                          <a:solidFill>
                            <a:schemeClr val="tx1"/>
                          </a:solidFill>
                          <a:effectLst/>
                          <a:latin typeface="Arial" panose="020B0604020202020204" pitchFamily="34" charset="0"/>
                          <a:ea typeface="+mn-ea"/>
                          <a:cs typeface="Arial" panose="020B0604020202020204" pitchFamily="34" charset="0"/>
                        </a:rPr>
                        <a:t>Follow and read with 2/3 lines of text.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i="0" kern="1200" dirty="0">
                          <a:solidFill>
                            <a:schemeClr val="tx1"/>
                          </a:solidFill>
                          <a:effectLst/>
                          <a:latin typeface="Arial" panose="020B0604020202020204" pitchFamily="34" charset="0"/>
                          <a:ea typeface="+mn-ea"/>
                          <a:cs typeface="Arial" panose="020B0604020202020204" pitchFamily="34" charset="0"/>
                        </a:rPr>
                        <a:t>Say the sound for each letter of the alphabet and at least 10 digraphs.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i="0" kern="1200" dirty="0">
                          <a:solidFill>
                            <a:schemeClr val="tx1"/>
                          </a:solidFill>
                          <a:effectLst/>
                          <a:latin typeface="Arial" panose="020B0604020202020204" pitchFamily="34" charset="0"/>
                          <a:ea typeface="+mn-ea"/>
                          <a:cs typeface="Arial" panose="020B0604020202020204" pitchFamily="34" charset="0"/>
                        </a:rPr>
                        <a:t>Spell simple and multisyllabic words phonetically.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i="0" kern="1200" dirty="0">
                          <a:solidFill>
                            <a:schemeClr val="tx1"/>
                          </a:solidFill>
                          <a:effectLst/>
                          <a:latin typeface="Arial" panose="020B0604020202020204" pitchFamily="34" charset="0"/>
                          <a:ea typeface="+mn-ea"/>
                          <a:cs typeface="Arial" panose="020B0604020202020204" pitchFamily="34" charset="0"/>
                        </a:rPr>
                        <a:t>Write irregular words.</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Arial" panose="020B0604020202020204" pitchFamily="34" charset="0"/>
                        <a:buNone/>
                      </a:pPr>
                      <a:r>
                        <a:rPr lang="en-US" sz="1000" dirty="0">
                          <a:solidFill>
                            <a:schemeClr val="tx1"/>
                          </a:solidFill>
                          <a:latin typeface="Arial" panose="020B0604020202020204" pitchFamily="34" charset="0"/>
                          <a:cs typeface="Arial" panose="020B0604020202020204" pitchFamily="34" charset="0"/>
                        </a:rPr>
                        <a:t>I am learning to:</a:t>
                      </a:r>
                    </a:p>
                    <a:p>
                      <a:pPr marL="171450" indent="-171450" algn="l">
                        <a:buFont typeface="Arial" panose="020B0604020202020204" pitchFamily="34" charset="0"/>
                        <a:buChar char="•"/>
                      </a:pPr>
                      <a:r>
                        <a:rPr lang="en-US" sz="1000" b="0" i="0" kern="1200" dirty="0">
                          <a:solidFill>
                            <a:schemeClr val="tx1"/>
                          </a:solidFill>
                          <a:effectLst/>
                          <a:latin typeface="Arial" panose="020B0604020202020204" pitchFamily="34" charset="0"/>
                          <a:ea typeface="+mn-ea"/>
                          <a:cs typeface="Arial" panose="020B0604020202020204" pitchFamily="34" charset="0"/>
                        </a:rPr>
                        <a:t>Talk about what has been read to me, retell the stories and adapt narratives.</a:t>
                      </a:r>
                    </a:p>
                    <a:p>
                      <a:pPr marL="171450" indent="-171450" algn="l">
                        <a:buFont typeface="Arial" panose="020B0604020202020204" pitchFamily="34" charset="0"/>
                        <a:buChar char="•"/>
                      </a:pPr>
                      <a:r>
                        <a:rPr lang="en-US" sz="1000" b="0" i="0" kern="1200" dirty="0">
                          <a:solidFill>
                            <a:schemeClr val="tx1"/>
                          </a:solidFill>
                          <a:effectLst/>
                          <a:latin typeface="Arial" panose="020B0604020202020204" pitchFamily="34" charset="0"/>
                          <a:ea typeface="+mn-ea"/>
                          <a:cs typeface="Arial" panose="020B0604020202020204" pitchFamily="34" charset="0"/>
                        </a:rPr>
                        <a:t>Read aloud simple sentences consistent with phonic knowledge.</a:t>
                      </a:r>
                    </a:p>
                    <a:p>
                      <a:pPr marL="171450" indent="-171450" algn="l">
                        <a:buFont typeface="Arial" panose="020B0604020202020204" pitchFamily="34" charset="0"/>
                        <a:buChar char="•"/>
                      </a:pPr>
                      <a:r>
                        <a:rPr lang="en-US" sz="1000" b="0" i="0" kern="1200" dirty="0">
                          <a:solidFill>
                            <a:schemeClr val="tx1"/>
                          </a:solidFill>
                          <a:effectLst/>
                          <a:latin typeface="Arial" panose="020B0604020202020204" pitchFamily="34" charset="0"/>
                          <a:ea typeface="+mn-ea"/>
                          <a:cs typeface="Arial" panose="020B0604020202020204" pitchFamily="34" charset="0"/>
                        </a:rPr>
                        <a:t>Begin to take note of some punctuation.</a:t>
                      </a:r>
                    </a:p>
                    <a:p>
                      <a:pPr marL="171450" indent="-171450" algn="l">
                        <a:buFont typeface="Arial" panose="020B0604020202020204" pitchFamily="34" charset="0"/>
                        <a:buChar char="•"/>
                      </a:pPr>
                      <a:r>
                        <a:rPr lang="en-US" sz="1000" b="0" i="0" kern="1200" dirty="0">
                          <a:solidFill>
                            <a:schemeClr val="tx1"/>
                          </a:solidFill>
                          <a:effectLst/>
                          <a:latin typeface="Arial" panose="020B0604020202020204" pitchFamily="34" charset="0"/>
                          <a:ea typeface="+mn-ea"/>
                          <a:cs typeface="Arial" panose="020B0604020202020204" pitchFamily="34" charset="0"/>
                        </a:rPr>
                        <a:t>Write simple sentences.</a:t>
                      </a:r>
                      <a:endParaRPr lang="en-US" sz="1000" b="0" i="0" kern="1200" dirty="0">
                        <a:solidFill>
                          <a:schemeClr val="dk1"/>
                        </a:solidFill>
                        <a:effectLst/>
                        <a:latin typeface="+mj-lt"/>
                        <a:ea typeface="+mn-ea"/>
                        <a:cs typeface="+mn-cs"/>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3662612"/>
                  </a:ext>
                </a:extLst>
              </a:tr>
              <a:tr h="995781">
                <a:tc>
                  <a:txBody>
                    <a:bodyPr/>
                    <a:lstStyle/>
                    <a:p>
                      <a:pPr algn="ctr"/>
                      <a:r>
                        <a:rPr lang="en-US" sz="900" b="0" dirty="0">
                          <a:latin typeface="Arial" panose="020B0604020202020204" pitchFamily="34" charset="0"/>
                          <a:cs typeface="Arial" panose="020B0604020202020204" pitchFamily="34" charset="0"/>
                        </a:rPr>
                        <a:t>Statutory Framework for Literacy</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6">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latin typeface="Arial" panose="020B0604020202020204" pitchFamily="34" charset="0"/>
                          <a:cs typeface="Arial" panose="020B0604020202020204" pitchFamily="34" charset="0"/>
                        </a:rPr>
                        <a:t>It is crucial for children to develop a life-long love of reading. Reading consists of two dimensions: language comprehension and word reading. Language comprehension (necessary for both reading and writing) starts from birth. It only develops when adults talk with children about the world around them and the books (stories and non-fiction) they read with them, and enjoy rhymes, poems and songs together. Skilled word reading, taught later, involves both the speedy working out of the pronunciation of unfamiliar printed words (decoding) and the speedy recognition of familiar printed words. Writing involves transcription (spelling and handwriting) and composition (articulating ideas and structuring them in speech, before writing).</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i="0" kern="1200" dirty="0">
                        <a:solidFill>
                          <a:schemeClr val="dk1"/>
                        </a:solidFill>
                        <a:effectLst/>
                        <a:latin typeface="Arial" panose="020B0604020202020204" pitchFamily="34" charset="0"/>
                        <a:ea typeface="+mn-ea"/>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kern="1200" dirty="0">
                        <a:solidFill>
                          <a:schemeClr val="tx1"/>
                        </a:solidFill>
                        <a:latin typeface="Arial" panose="020B0604020202020204" pitchFamily="34" charset="0"/>
                        <a:ea typeface="+mn-ea"/>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i="0" kern="1200" dirty="0">
                        <a:solidFill>
                          <a:schemeClr val="dk1"/>
                        </a:solidFill>
                        <a:effectLst/>
                        <a:latin typeface="Arial" panose="020B0604020202020204" pitchFamily="34" charset="0"/>
                        <a:ea typeface="+mn-ea"/>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i="0" kern="1200" dirty="0">
                        <a:solidFill>
                          <a:schemeClr val="dk1"/>
                        </a:solidFill>
                        <a:effectLst/>
                        <a:latin typeface="+mj-lt"/>
                        <a:ea typeface="+mn-ea"/>
                        <a:cs typeface="+mn-cs"/>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3102111"/>
                  </a:ext>
                </a:extLst>
              </a:tr>
            </a:tbl>
          </a:graphicData>
        </a:graphic>
      </p:graphicFrame>
      <p:sp>
        <p:nvSpPr>
          <p:cNvPr id="2" name="Rectangle 1">
            <a:extLst>
              <a:ext uri="{FF2B5EF4-FFF2-40B4-BE49-F238E27FC236}">
                <a16:creationId xmlns:a16="http://schemas.microsoft.com/office/drawing/2014/main" id="{9BBE880A-4D6A-47F8-B767-CAF7DCD69059}"/>
              </a:ext>
            </a:extLst>
          </p:cNvPr>
          <p:cNvSpPr/>
          <p:nvPr/>
        </p:nvSpPr>
        <p:spPr>
          <a:xfrm>
            <a:off x="5275812" y="137134"/>
            <a:ext cx="1802096" cy="707886"/>
          </a:xfrm>
          <a:prstGeom prst="rect">
            <a:avLst/>
          </a:prstGeom>
          <a:noFill/>
        </p:spPr>
        <p:txBody>
          <a:bodyPr wrap="none" lIns="91440" tIns="45720" rIns="91440" bIns="45720">
            <a:spAutoFit/>
          </a:bodyPr>
          <a:lstStyle/>
          <a:p>
            <a:pPr algn="ctr"/>
            <a:r>
              <a:rPr lang="en-US" sz="4000" dirty="0">
                <a:ln w="0"/>
                <a:effectLst>
                  <a:outerShdw blurRad="38100" dist="19050" dir="2700000" algn="tl" rotWithShape="0">
                    <a:schemeClr val="dk1">
                      <a:alpha val="40000"/>
                    </a:schemeClr>
                  </a:outerShdw>
                </a:effectLst>
              </a:rPr>
              <a:t>Literacy</a:t>
            </a:r>
            <a:endParaRPr lang="en-US" sz="4000" b="0" cap="none" spc="0" dirty="0">
              <a:ln w="0"/>
              <a:solidFill>
                <a:schemeClr val="tx1"/>
              </a:solidFill>
              <a:effectLst>
                <a:outerShdw blurRad="38100" dist="19050" dir="2700000" algn="tl" rotWithShape="0">
                  <a:schemeClr val="dk1">
                    <a:alpha val="40000"/>
                  </a:schemeClr>
                </a:outerShdw>
              </a:effectLst>
            </a:endParaRPr>
          </a:p>
        </p:txBody>
      </p:sp>
      <p:pic>
        <p:nvPicPr>
          <p:cNvPr id="14" name="Picture 4">
            <a:extLst>
              <a:ext uri="{FF2B5EF4-FFF2-40B4-BE49-F238E27FC236}">
                <a16:creationId xmlns:a16="http://schemas.microsoft.com/office/drawing/2014/main" id="{2AA11639-4C86-4A31-AA73-717A031408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467" y="6343509"/>
            <a:ext cx="1582464" cy="28648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6" name="TextBox 15">
            <a:extLst>
              <a:ext uri="{FF2B5EF4-FFF2-40B4-BE49-F238E27FC236}">
                <a16:creationId xmlns:a16="http://schemas.microsoft.com/office/drawing/2014/main" id="{54FF5C48-F750-4364-9467-17D91CCD01DE}"/>
              </a:ext>
            </a:extLst>
          </p:cNvPr>
          <p:cNvSpPr txBox="1"/>
          <p:nvPr/>
        </p:nvSpPr>
        <p:spPr>
          <a:xfrm>
            <a:off x="2420490" y="6270249"/>
            <a:ext cx="5555853" cy="338554"/>
          </a:xfrm>
          <a:prstGeom prst="rect">
            <a:avLst/>
          </a:prstGeom>
          <a:noFill/>
        </p:spPr>
        <p:txBody>
          <a:bodyPr wrap="square" rtlCol="0">
            <a:spAutoFit/>
          </a:bodyPr>
          <a:lstStyle/>
          <a:p>
            <a:r>
              <a:rPr lang="en-GB" sz="1600" i="1" dirty="0"/>
              <a:t>*Read Write </a:t>
            </a:r>
            <a:r>
              <a:rPr lang="en-GB" sz="1600" i="1" dirty="0" err="1"/>
              <a:t>inc</a:t>
            </a:r>
            <a:r>
              <a:rPr lang="en-GB" sz="1600" i="1" dirty="0"/>
              <a:t> phonics taught daily. EY2P Literacy Scheme. </a:t>
            </a:r>
          </a:p>
        </p:txBody>
      </p:sp>
    </p:spTree>
    <p:extLst>
      <p:ext uri="{BB962C8B-B14F-4D97-AF65-F5344CB8AC3E}">
        <p14:creationId xmlns:p14="http://schemas.microsoft.com/office/powerpoint/2010/main" val="2076551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Isosceles Triangle 22">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53FE212D-BFC9-4D6B-BB25-2170A4F1783E}"/>
              </a:ext>
            </a:extLst>
          </p:cNvPr>
          <p:cNvSpPr txBox="1">
            <a:spLocks/>
          </p:cNvSpPr>
          <p:nvPr/>
        </p:nvSpPr>
        <p:spPr>
          <a:xfrm>
            <a:off x="463767" y="-383614"/>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3600" dirty="0">
              <a:latin typeface="Arial" panose="020B0604020202020204" pitchFamily="34" charset="0"/>
              <a:cs typeface="Arial" panose="020B0604020202020204" pitchFamily="34" charset="0"/>
            </a:endParaRPr>
          </a:p>
        </p:txBody>
      </p:sp>
      <p:pic>
        <p:nvPicPr>
          <p:cNvPr id="5" name="Picture 1">
            <a:extLst>
              <a:ext uri="{FF2B5EF4-FFF2-40B4-BE49-F238E27FC236}">
                <a16:creationId xmlns:a16="http://schemas.microsoft.com/office/drawing/2014/main" id="{38D29AA9-D707-4E56-A908-EF1928CE19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9939" y="103749"/>
            <a:ext cx="1000126" cy="8382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1188369012"/>
              </p:ext>
            </p:extLst>
          </p:nvPr>
        </p:nvGraphicFramePr>
        <p:xfrm>
          <a:off x="640819" y="1112339"/>
          <a:ext cx="10905071" cy="5417913"/>
        </p:xfrm>
        <a:graphic>
          <a:graphicData uri="http://schemas.openxmlformats.org/drawingml/2006/table">
            <a:tbl>
              <a:tblPr firstRow="1" bandRow="1">
                <a:tableStyleId>{5C22544A-7EE6-4342-B048-85BDC9FD1C3A}</a:tableStyleId>
              </a:tblPr>
              <a:tblGrid>
                <a:gridCol w="1713906">
                  <a:extLst>
                    <a:ext uri="{9D8B030D-6E8A-4147-A177-3AD203B41FA5}">
                      <a16:colId xmlns:a16="http://schemas.microsoft.com/office/drawing/2014/main" val="385991600"/>
                    </a:ext>
                  </a:extLst>
                </a:gridCol>
                <a:gridCol w="1609628">
                  <a:extLst>
                    <a:ext uri="{9D8B030D-6E8A-4147-A177-3AD203B41FA5}">
                      <a16:colId xmlns:a16="http://schemas.microsoft.com/office/drawing/2014/main" val="2865123548"/>
                    </a:ext>
                  </a:extLst>
                </a:gridCol>
                <a:gridCol w="1510652">
                  <a:extLst>
                    <a:ext uri="{9D8B030D-6E8A-4147-A177-3AD203B41FA5}">
                      <a16:colId xmlns:a16="http://schemas.microsoft.com/office/drawing/2014/main" val="872926247"/>
                    </a:ext>
                  </a:extLst>
                </a:gridCol>
                <a:gridCol w="1530093">
                  <a:extLst>
                    <a:ext uri="{9D8B030D-6E8A-4147-A177-3AD203B41FA5}">
                      <a16:colId xmlns:a16="http://schemas.microsoft.com/office/drawing/2014/main" val="1315738151"/>
                    </a:ext>
                  </a:extLst>
                </a:gridCol>
                <a:gridCol w="1618465">
                  <a:extLst>
                    <a:ext uri="{9D8B030D-6E8A-4147-A177-3AD203B41FA5}">
                      <a16:colId xmlns:a16="http://schemas.microsoft.com/office/drawing/2014/main" val="2709165749"/>
                    </a:ext>
                  </a:extLst>
                </a:gridCol>
                <a:gridCol w="1461163">
                  <a:extLst>
                    <a:ext uri="{9D8B030D-6E8A-4147-A177-3AD203B41FA5}">
                      <a16:colId xmlns:a16="http://schemas.microsoft.com/office/drawing/2014/main" val="2335150482"/>
                    </a:ext>
                  </a:extLst>
                </a:gridCol>
                <a:gridCol w="1461164">
                  <a:extLst>
                    <a:ext uri="{9D8B030D-6E8A-4147-A177-3AD203B41FA5}">
                      <a16:colId xmlns:a16="http://schemas.microsoft.com/office/drawing/2014/main" val="4046203905"/>
                    </a:ext>
                  </a:extLst>
                </a:gridCol>
              </a:tblGrid>
              <a:tr h="747927">
                <a:tc>
                  <a:txBody>
                    <a:bodyPr/>
                    <a:lstStyle/>
                    <a:p>
                      <a:pPr algn="ctr"/>
                      <a:endParaRPr lang="en-GB" sz="1800">
                        <a:latin typeface="Arial" panose="020B0604020202020204" pitchFamily="34" charset="0"/>
                        <a:cs typeface="Arial" panose="020B0604020202020204" pitchFamily="34" charset="0"/>
                      </a:endParaRPr>
                    </a:p>
                  </a:txBody>
                  <a:tcPr marL="90595" marR="90595" marT="45297" marB="45297">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u="sng">
                          <a:solidFill>
                            <a:schemeClr val="tx1"/>
                          </a:solidFill>
                          <a:latin typeface="Arial" panose="020B0604020202020204" pitchFamily="34" charset="0"/>
                          <a:cs typeface="Arial" panose="020B0604020202020204" pitchFamily="34" charset="0"/>
                        </a:rPr>
                        <a:t>Autumn 1</a:t>
                      </a:r>
                      <a:endParaRPr lang="en-GB" sz="1800" b="0" u="sng">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u="sng">
                          <a:solidFill>
                            <a:schemeClr val="tx1"/>
                          </a:solidFill>
                          <a:latin typeface="Arial" panose="020B0604020202020204" pitchFamily="34" charset="0"/>
                          <a:cs typeface="Arial" panose="020B0604020202020204" pitchFamily="34" charset="0"/>
                        </a:rPr>
                        <a:t>Autumn 2</a:t>
                      </a:r>
                      <a:endParaRPr lang="en-GB" sz="1800" b="0" u="sng">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u="sng">
                          <a:solidFill>
                            <a:schemeClr val="tx1"/>
                          </a:solidFill>
                          <a:latin typeface="Arial" panose="020B0604020202020204" pitchFamily="34" charset="0"/>
                          <a:cs typeface="Arial" panose="020B0604020202020204" pitchFamily="34" charset="0"/>
                        </a:rPr>
                        <a:t>Spring 1</a:t>
                      </a:r>
                      <a:endParaRPr lang="en-GB" sz="1800" b="0" u="sng">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u="sng">
                          <a:solidFill>
                            <a:schemeClr val="tx1"/>
                          </a:solidFill>
                          <a:latin typeface="Arial" panose="020B0604020202020204" pitchFamily="34" charset="0"/>
                          <a:cs typeface="Arial" panose="020B0604020202020204" pitchFamily="34" charset="0"/>
                        </a:rPr>
                        <a:t>Spring 2</a:t>
                      </a:r>
                      <a:endParaRPr lang="en-GB" sz="1800" b="0" u="sng">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u="sng">
                          <a:solidFill>
                            <a:schemeClr val="tx1"/>
                          </a:solidFill>
                          <a:latin typeface="Arial" panose="020B0604020202020204" pitchFamily="34" charset="0"/>
                          <a:cs typeface="Arial" panose="020B0604020202020204" pitchFamily="34" charset="0"/>
                        </a:rPr>
                        <a:t>Summer 1</a:t>
                      </a:r>
                      <a:endParaRPr lang="en-GB" sz="1800" b="0" u="sng">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u="sng" dirty="0">
                          <a:solidFill>
                            <a:schemeClr val="tx1"/>
                          </a:solidFill>
                          <a:latin typeface="Arial" panose="020B0604020202020204" pitchFamily="34" charset="0"/>
                          <a:cs typeface="Arial" panose="020B0604020202020204" pitchFamily="34" charset="0"/>
                        </a:rPr>
                        <a:t>Summer 2</a:t>
                      </a:r>
                      <a:endParaRPr lang="en-GB" sz="1800" b="0" u="sng" dirty="0">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13285939"/>
                  </a:ext>
                </a:extLst>
              </a:tr>
              <a:tr h="776724">
                <a:tc>
                  <a:txBody>
                    <a:bodyPr/>
                    <a:lstStyle/>
                    <a:p>
                      <a:pPr algn="ctr"/>
                      <a:r>
                        <a:rPr lang="en-US" sz="1600" b="0" dirty="0">
                          <a:latin typeface="Arial" panose="020B0604020202020204" pitchFamily="34" charset="0"/>
                          <a:cs typeface="Arial" panose="020B0604020202020204" pitchFamily="34" charset="0"/>
                        </a:rPr>
                        <a:t>Overarching theme</a:t>
                      </a:r>
                      <a:endParaRPr lang="en-GB" sz="1600" b="0" dirty="0">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a:latin typeface="Arial" panose="020B0604020202020204" pitchFamily="34" charset="0"/>
                          <a:cs typeface="Arial" panose="020B0604020202020204" pitchFamily="34" charset="0"/>
                        </a:rPr>
                        <a:t>What makes me special?</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latin typeface="Arial" panose="020B0604020202020204" pitchFamily="34" charset="0"/>
                          <a:cs typeface="Arial" panose="020B0604020202020204" pitchFamily="34" charset="0"/>
                        </a:rPr>
                        <a:t>How do people celebrate?</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400" b="1" dirty="0">
                          <a:latin typeface="Arial" panose="020B0604020202020204" pitchFamily="34" charset="0"/>
                          <a:cs typeface="Arial" panose="020B0604020202020204" pitchFamily="34" charset="0"/>
                        </a:rPr>
                        <a:t>Who likes the cold?</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Let’s explore!</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Once upon a time…</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What’s my talent?</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272033691"/>
                  </a:ext>
                </a:extLst>
              </a:tr>
              <a:tr h="2611285">
                <a:tc>
                  <a:txBody>
                    <a:bodyPr/>
                    <a:lstStyle/>
                    <a:p>
                      <a:pPr algn="ctr"/>
                      <a:endParaRPr lang="en-US" sz="1050" b="1" dirty="0">
                        <a:latin typeface="Arial" panose="020B0604020202020204" pitchFamily="34" charset="0"/>
                        <a:cs typeface="Arial" panose="020B0604020202020204" pitchFamily="34" charset="0"/>
                      </a:endParaRPr>
                    </a:p>
                    <a:p>
                      <a:pPr algn="ctr"/>
                      <a:endParaRPr lang="en-US" sz="1050" b="1" dirty="0">
                        <a:latin typeface="Arial" panose="020B0604020202020204" pitchFamily="34" charset="0"/>
                        <a:cs typeface="Arial" panose="020B0604020202020204" pitchFamily="34" charset="0"/>
                      </a:endParaRPr>
                    </a:p>
                    <a:p>
                      <a:pPr algn="ctr"/>
                      <a:r>
                        <a:rPr lang="en-US" sz="1000" b="1" dirty="0">
                          <a:latin typeface="Arial" panose="020B0604020202020204" pitchFamily="34" charset="0"/>
                          <a:cs typeface="Arial" panose="020B0604020202020204" pitchFamily="34" charset="0"/>
                        </a:rPr>
                        <a:t>Number</a:t>
                      </a:r>
                    </a:p>
                    <a:p>
                      <a:pPr algn="ctr"/>
                      <a:r>
                        <a:rPr lang="en-US" sz="1000" b="1" dirty="0">
                          <a:latin typeface="Arial" panose="020B0604020202020204" pitchFamily="34" charset="0"/>
                          <a:cs typeface="Arial" panose="020B0604020202020204" pitchFamily="34" charset="0"/>
                        </a:rPr>
                        <a:t>Numerical patterns</a:t>
                      </a:r>
                    </a:p>
                    <a:p>
                      <a:pPr algn="ctr"/>
                      <a:endParaRPr lang="en-US" sz="1000" b="0" dirty="0">
                        <a:latin typeface="Arial" panose="020B0604020202020204" pitchFamily="34" charset="0"/>
                        <a:cs typeface="Arial" panose="020B0604020202020204" pitchFamily="34" charset="0"/>
                      </a:endParaRPr>
                    </a:p>
                    <a:p>
                      <a:pPr algn="ctr"/>
                      <a:r>
                        <a:rPr lang="en-US" sz="1000" b="0" dirty="0">
                          <a:latin typeface="Arial" panose="020B0604020202020204" pitchFamily="34" charset="0"/>
                          <a:cs typeface="Arial" panose="020B0604020202020204" pitchFamily="34" charset="0"/>
                        </a:rPr>
                        <a:t>*</a:t>
                      </a:r>
                      <a:r>
                        <a:rPr lang="en-US" sz="900" b="0" dirty="0">
                          <a:latin typeface="Arial" panose="020B0604020202020204" pitchFamily="34" charset="0"/>
                          <a:cs typeface="Arial" panose="020B0604020202020204" pitchFamily="34" charset="0"/>
                        </a:rPr>
                        <a:t>objectives are taught throughout CP across the year.</a:t>
                      </a:r>
                    </a:p>
                    <a:p>
                      <a:pPr algn="ctr"/>
                      <a:endParaRPr lang="en-US" sz="800" b="0" dirty="0">
                        <a:latin typeface="Arial" panose="020B0604020202020204" pitchFamily="34" charset="0"/>
                        <a:cs typeface="Arial" panose="020B0604020202020204" pitchFamily="34" charset="0"/>
                      </a:endParaRPr>
                    </a:p>
                    <a:p>
                      <a:pPr algn="ctr"/>
                      <a:endParaRPr lang="en-US" sz="800" b="0" dirty="0">
                        <a:latin typeface="Arial" panose="020B0604020202020204" pitchFamily="34" charset="0"/>
                        <a:cs typeface="Arial" panose="020B0604020202020204" pitchFamily="34" charset="0"/>
                      </a:endParaRPr>
                    </a:p>
                    <a:p>
                      <a:pPr algn="ctr"/>
                      <a:endParaRPr lang="en-US" sz="800" b="0" dirty="0">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Arial" panose="020B0604020202020204" pitchFamily="34" charset="0"/>
                        <a:buNone/>
                      </a:pPr>
                      <a:r>
                        <a:rPr lang="en-US" sz="1000" dirty="0">
                          <a:solidFill>
                            <a:schemeClr val="tx1"/>
                          </a:solidFill>
                          <a:latin typeface="Arial" panose="020B0604020202020204" pitchFamily="34" charset="0"/>
                          <a:cs typeface="Arial" panose="020B0604020202020204" pitchFamily="34" charset="0"/>
                        </a:rPr>
                        <a:t>I am learning to:</a:t>
                      </a: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Count actions or objects</a:t>
                      </a: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Count out objects from a larger group</a:t>
                      </a: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Match numeral to quantity 0-3</a:t>
                      </a: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Read numerals.</a:t>
                      </a: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Count beyond 10.</a:t>
                      </a: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Compare amounts using mathematical language.</a:t>
                      </a: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Explore size, mass and capacity.</a:t>
                      </a: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Create patterns.</a:t>
                      </a:r>
                    </a:p>
                    <a:p>
                      <a:pPr marL="171450" indent="-171450" algn="l">
                        <a:buFont typeface="Arial" panose="020B0604020202020204" pitchFamily="34" charset="0"/>
                        <a:buChar char="•"/>
                      </a:pPr>
                      <a:endParaRPr lang="en-US" sz="1000" dirty="0">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Arial" panose="020B0604020202020204" pitchFamily="34" charset="0"/>
                        <a:buNone/>
                      </a:pPr>
                      <a:r>
                        <a:rPr lang="en-US" sz="1000" dirty="0">
                          <a:solidFill>
                            <a:schemeClr val="tx1"/>
                          </a:solidFill>
                          <a:latin typeface="Arial" panose="020B0604020202020204" pitchFamily="34" charset="0"/>
                          <a:cs typeface="Arial" panose="020B0604020202020204" pitchFamily="34" charset="0"/>
                        </a:rPr>
                        <a:t>I am learning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chemeClr val="tx1"/>
                          </a:solidFill>
                          <a:latin typeface="Arial" panose="020B0604020202020204" pitchFamily="34" charset="0"/>
                          <a:cs typeface="Arial" panose="020B0604020202020204" pitchFamily="34" charset="0"/>
                        </a:rPr>
                        <a:t>Estimate how many objects I can see.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chemeClr val="tx1"/>
                          </a:solidFill>
                          <a:latin typeface="Arial" panose="020B0604020202020204" pitchFamily="34" charset="0"/>
                          <a:cs typeface="Arial" panose="020B0604020202020204" pitchFamily="34" charset="0"/>
                        </a:rPr>
                        <a:t>Identify smaller amounts within a larger amount.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chemeClr val="tx1"/>
                          </a:solidFill>
                          <a:latin typeface="Arial" panose="020B0604020202020204" pitchFamily="34" charset="0"/>
                          <a:cs typeface="Arial" panose="020B0604020202020204" pitchFamily="34" charset="0"/>
                        </a:rPr>
                        <a:t>Count on and count back.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chemeClr val="tx1"/>
                          </a:solidFill>
                          <a:latin typeface="Arial" panose="020B0604020202020204" pitchFamily="34" charset="0"/>
                          <a:cs typeface="Arial" panose="020B0604020202020204" pitchFamily="34" charset="0"/>
                        </a:rPr>
                        <a:t>Sequence numerals 0-5.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chemeClr val="tx1"/>
                          </a:solidFill>
                          <a:latin typeface="Arial" panose="020B0604020202020204" pitchFamily="34" charset="0"/>
                          <a:cs typeface="Arial" panose="020B0604020202020204" pitchFamily="34" charset="0"/>
                        </a:rPr>
                        <a:t>Identify one more and one less.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chemeClr val="tx1"/>
                          </a:solidFill>
                          <a:latin typeface="Arial" panose="020B0604020202020204" pitchFamily="34" charset="0"/>
                          <a:cs typeface="Arial" panose="020B0604020202020204" pitchFamily="34" charset="0"/>
                        </a:rPr>
                        <a:t>Compare size.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chemeClr val="tx1"/>
                          </a:solidFill>
                          <a:latin typeface="Arial" panose="020B0604020202020204" pitchFamily="34" charset="0"/>
                          <a:cs typeface="Arial" panose="020B0604020202020204" pitchFamily="34" charset="0"/>
                        </a:rPr>
                        <a:t>Use positional language accurately.</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Arial" panose="020B0604020202020204" pitchFamily="34" charset="0"/>
                        <a:buNone/>
                      </a:pPr>
                      <a:r>
                        <a:rPr lang="en-US" sz="1000" dirty="0">
                          <a:solidFill>
                            <a:schemeClr val="tx1"/>
                          </a:solidFill>
                          <a:latin typeface="Arial" panose="020B0604020202020204" pitchFamily="34" charset="0"/>
                          <a:cs typeface="Arial" panose="020B0604020202020204" pitchFamily="34" charset="0"/>
                        </a:rPr>
                        <a:t>I am learning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chemeClr val="tx1"/>
                          </a:solidFill>
                          <a:latin typeface="Arial" panose="020B0604020202020204" pitchFamily="34" charset="0"/>
                          <a:cs typeface="Arial" panose="020B0604020202020204" pitchFamily="34" charset="0"/>
                        </a:rPr>
                        <a:t>Compare mass and capacity.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i="0" kern="1200" dirty="0">
                          <a:solidFill>
                            <a:schemeClr val="tx1"/>
                          </a:solidFill>
                          <a:effectLst/>
                          <a:latin typeface="Arial" panose="020B0604020202020204" pitchFamily="34" charset="0"/>
                          <a:ea typeface="+mn-ea"/>
                          <a:cs typeface="Arial" panose="020B0604020202020204" pitchFamily="34" charset="0"/>
                        </a:rPr>
                        <a:t>Explore the composition of number 4 -7.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i="0" kern="1200" dirty="0">
                          <a:solidFill>
                            <a:schemeClr val="tx1"/>
                          </a:solidFill>
                          <a:effectLst/>
                          <a:latin typeface="Arial" panose="020B0604020202020204" pitchFamily="34" charset="0"/>
                          <a:ea typeface="+mn-ea"/>
                          <a:cs typeface="Arial" panose="020B0604020202020204" pitchFamily="34" charset="0"/>
                        </a:rPr>
                        <a:t>Add two single digit numbers.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i="0" kern="1200" dirty="0">
                          <a:solidFill>
                            <a:schemeClr val="tx1"/>
                          </a:solidFill>
                          <a:effectLst/>
                          <a:latin typeface="Arial" panose="020B0604020202020204" pitchFamily="34" charset="0"/>
                          <a:ea typeface="+mn-ea"/>
                          <a:cs typeface="Arial" panose="020B0604020202020204" pitchFamily="34" charset="0"/>
                        </a:rPr>
                        <a:t>Count two groups together to find the total.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i="0" kern="1200" dirty="0">
                          <a:solidFill>
                            <a:schemeClr val="tx1"/>
                          </a:solidFill>
                          <a:effectLst/>
                          <a:latin typeface="Arial" panose="020B0604020202020204" pitchFamily="34" charset="0"/>
                          <a:ea typeface="+mn-ea"/>
                          <a:cs typeface="Arial" panose="020B0604020202020204" pitchFamily="34" charset="0"/>
                        </a:rPr>
                        <a:t>Find pairs.</a:t>
                      </a:r>
                      <a:endParaRPr lang="en-US" sz="1000" b="0" i="0" kern="1200" dirty="0">
                        <a:solidFill>
                          <a:schemeClr val="dk1"/>
                        </a:solidFill>
                        <a:effectLst/>
                        <a:latin typeface="Arial" panose="020B0604020202020204" pitchFamily="34" charset="0"/>
                        <a:ea typeface="+mn-ea"/>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Arial" panose="020B0604020202020204" pitchFamily="34" charset="0"/>
                        <a:buNone/>
                      </a:pPr>
                      <a:r>
                        <a:rPr lang="en-US" sz="1000" dirty="0">
                          <a:solidFill>
                            <a:schemeClr val="tx1"/>
                          </a:solidFill>
                          <a:latin typeface="Arial" panose="020B0604020202020204" pitchFamily="34" charset="0"/>
                          <a:cs typeface="Arial" panose="020B0604020202020204" pitchFamily="34" charset="0"/>
                        </a:rPr>
                        <a:t>I am learning to:</a:t>
                      </a:r>
                    </a:p>
                    <a:p>
                      <a:pPr marL="171450" indent="-171450" algn="l">
                        <a:buFont typeface="Arial" panose="020B0604020202020204" pitchFamily="34" charset="0"/>
                        <a:buChar char="•"/>
                      </a:pPr>
                      <a:r>
                        <a:rPr lang="en-US" sz="1000" kern="1200" dirty="0">
                          <a:solidFill>
                            <a:schemeClr val="tx1"/>
                          </a:solidFill>
                          <a:latin typeface="Arial" panose="020B0604020202020204" pitchFamily="34" charset="0"/>
                          <a:ea typeface="+mn-ea"/>
                          <a:cs typeface="Arial" panose="020B0604020202020204" pitchFamily="34" charset="0"/>
                        </a:rPr>
                        <a:t>Compare length and height.</a:t>
                      </a:r>
                    </a:p>
                    <a:p>
                      <a:pPr marL="171450" indent="-171450" algn="l">
                        <a:buFont typeface="Arial" panose="020B0604020202020204" pitchFamily="34" charset="0"/>
                        <a:buChar char="•"/>
                      </a:pPr>
                      <a:r>
                        <a:rPr lang="en-US" sz="1000" kern="1200" dirty="0">
                          <a:solidFill>
                            <a:schemeClr val="tx1"/>
                          </a:solidFill>
                          <a:latin typeface="Arial" panose="020B0604020202020204" pitchFamily="34" charset="0"/>
                          <a:ea typeface="+mn-ea"/>
                          <a:cs typeface="Arial" panose="020B0604020202020204" pitchFamily="34" charset="0"/>
                        </a:rPr>
                        <a:t>Explore 3D shapes.</a:t>
                      </a:r>
                    </a:p>
                    <a:p>
                      <a:pPr marL="171450" indent="-171450" algn="l">
                        <a:buFont typeface="Arial" panose="020B0604020202020204" pitchFamily="34" charset="0"/>
                        <a:buChar char="•"/>
                      </a:pPr>
                      <a:r>
                        <a:rPr lang="en-US" sz="1000" kern="1200" dirty="0">
                          <a:solidFill>
                            <a:schemeClr val="tx1"/>
                          </a:solidFill>
                          <a:latin typeface="Arial" panose="020B0604020202020204" pitchFamily="34" charset="0"/>
                          <a:ea typeface="+mn-ea"/>
                          <a:cs typeface="Arial" panose="020B0604020202020204" pitchFamily="34" charset="0"/>
                        </a:rPr>
                        <a:t>Explore the composition of 8-10.</a:t>
                      </a:r>
                    </a:p>
                    <a:p>
                      <a:pPr marL="171450" indent="-171450" algn="l">
                        <a:buFont typeface="Arial" panose="020B0604020202020204" pitchFamily="34" charset="0"/>
                        <a:buChar char="•"/>
                      </a:pPr>
                      <a:r>
                        <a:rPr lang="en-US" sz="1000" kern="1200" dirty="0">
                          <a:solidFill>
                            <a:schemeClr val="tx1"/>
                          </a:solidFill>
                          <a:latin typeface="Arial" panose="020B0604020202020204" pitchFamily="34" charset="0"/>
                          <a:ea typeface="+mn-ea"/>
                          <a:cs typeface="Arial" panose="020B0604020202020204" pitchFamily="34" charset="0"/>
                        </a:rPr>
                        <a:t>Spot patterns in numbers.</a:t>
                      </a:r>
                    </a:p>
                    <a:p>
                      <a:pPr marL="171450" indent="-171450" algn="l">
                        <a:buFont typeface="Arial" panose="020B0604020202020204" pitchFamily="34" charset="0"/>
                        <a:buChar char="•"/>
                      </a:pPr>
                      <a:r>
                        <a:rPr lang="en-US" sz="1000" kern="1200" dirty="0">
                          <a:solidFill>
                            <a:schemeClr val="tx1"/>
                          </a:solidFill>
                          <a:latin typeface="Arial" panose="020B0604020202020204" pitchFamily="34" charset="0"/>
                          <a:ea typeface="+mn-ea"/>
                          <a:cs typeface="Arial" panose="020B0604020202020204" pitchFamily="34" charset="0"/>
                        </a:rPr>
                        <a:t>Explore number bonds to 10.</a:t>
                      </a:r>
                    </a:p>
                    <a:p>
                      <a:pPr marL="171450" indent="-171450" algn="l">
                        <a:buFont typeface="Arial" panose="020B0604020202020204" pitchFamily="34" charset="0"/>
                        <a:buChar char="•"/>
                      </a:pPr>
                      <a:r>
                        <a:rPr lang="en-US" sz="1000" kern="1200" dirty="0">
                          <a:solidFill>
                            <a:schemeClr val="tx1"/>
                          </a:solidFill>
                          <a:latin typeface="Arial" panose="020B0604020202020204" pitchFamily="34" charset="0"/>
                          <a:ea typeface="+mn-ea"/>
                          <a:cs typeface="Arial" panose="020B0604020202020204" pitchFamily="34" charset="0"/>
                        </a:rPr>
                        <a:t>Represent patterns in numbers.</a:t>
                      </a:r>
                    </a:p>
                    <a:p>
                      <a:pPr marL="171450" indent="-171450" algn="l">
                        <a:buFont typeface="Arial" panose="020B0604020202020204" pitchFamily="34" charset="0"/>
                        <a:buChar char="•"/>
                      </a:pPr>
                      <a:endParaRPr lang="en-US" sz="1000" kern="1200" dirty="0">
                        <a:solidFill>
                          <a:schemeClr val="tx1"/>
                        </a:solidFill>
                        <a:latin typeface="Arial" panose="020B0604020202020204" pitchFamily="34" charset="0"/>
                        <a:ea typeface="+mn-ea"/>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Arial" panose="020B0604020202020204" pitchFamily="34" charset="0"/>
                        <a:buNone/>
                      </a:pPr>
                      <a:r>
                        <a:rPr lang="en-US" sz="1000" dirty="0">
                          <a:solidFill>
                            <a:schemeClr val="tx1"/>
                          </a:solidFill>
                          <a:latin typeface="Arial" panose="020B0604020202020204" pitchFamily="34" charset="0"/>
                          <a:cs typeface="Arial" panose="020B0604020202020204" pitchFamily="34" charset="0"/>
                        </a:rPr>
                        <a:t>I am learning to:</a:t>
                      </a:r>
                    </a:p>
                    <a:p>
                      <a:pPr marL="171450" indent="-171450" algn="l">
                        <a:buFont typeface="Arial" panose="020B0604020202020204" pitchFamily="34" charset="0"/>
                        <a:buChar char="•"/>
                      </a:pPr>
                      <a:r>
                        <a:rPr lang="en-US" sz="1000" b="0" i="0" kern="1200" dirty="0">
                          <a:solidFill>
                            <a:schemeClr val="tx1"/>
                          </a:solidFill>
                          <a:effectLst/>
                          <a:latin typeface="Arial" panose="020B0604020202020204" pitchFamily="34" charset="0"/>
                          <a:ea typeface="+mn-ea"/>
                          <a:cs typeface="Arial" panose="020B0604020202020204" pitchFamily="34" charset="0"/>
                        </a:rPr>
                        <a:t>Match, rotate and manipulate shapes.</a:t>
                      </a:r>
                    </a:p>
                    <a:p>
                      <a:pPr marL="171450" indent="-171450" algn="l">
                        <a:buFont typeface="Arial" panose="020B0604020202020204" pitchFamily="34" charset="0"/>
                        <a:buChar char="•"/>
                      </a:pPr>
                      <a:r>
                        <a:rPr lang="en-US" sz="1000" b="0" i="0" kern="1200" dirty="0">
                          <a:solidFill>
                            <a:schemeClr val="tx1"/>
                          </a:solidFill>
                          <a:effectLst/>
                          <a:latin typeface="Arial" panose="020B0604020202020204" pitchFamily="34" charset="0"/>
                          <a:ea typeface="+mn-ea"/>
                          <a:cs typeface="Arial" panose="020B0604020202020204" pitchFamily="34" charset="0"/>
                        </a:rPr>
                        <a:t>Explore the composition and decomposition of shapes.</a:t>
                      </a:r>
                    </a:p>
                    <a:p>
                      <a:pPr marL="171450" indent="-171450" algn="l">
                        <a:buFont typeface="Arial" panose="020B0604020202020204" pitchFamily="34" charset="0"/>
                        <a:buChar char="•"/>
                      </a:pPr>
                      <a:r>
                        <a:rPr lang="en-US" sz="1000" b="0" i="0" kern="1200" dirty="0">
                          <a:solidFill>
                            <a:schemeClr val="tx1"/>
                          </a:solidFill>
                          <a:effectLst/>
                          <a:latin typeface="Arial" panose="020B0604020202020204" pitchFamily="34" charset="0"/>
                          <a:ea typeface="+mn-ea"/>
                          <a:cs typeface="Arial" panose="020B0604020202020204" pitchFamily="34" charset="0"/>
                        </a:rPr>
                        <a:t>Take away two single digit numbers.</a:t>
                      </a:r>
                    </a:p>
                    <a:p>
                      <a:pPr marL="171450" indent="-171450" algn="l">
                        <a:buFont typeface="Arial" panose="020B0604020202020204" pitchFamily="34" charset="0"/>
                        <a:buChar char="•"/>
                      </a:pPr>
                      <a:r>
                        <a:rPr lang="en-US" sz="1000" b="0" i="0" kern="1200" dirty="0">
                          <a:solidFill>
                            <a:schemeClr val="tx1"/>
                          </a:solidFill>
                          <a:effectLst/>
                          <a:latin typeface="Arial" panose="020B0604020202020204" pitchFamily="34" charset="0"/>
                          <a:ea typeface="+mn-ea"/>
                          <a:cs typeface="Arial" panose="020B0604020202020204" pitchFamily="34" charset="0"/>
                        </a:rPr>
                        <a:t>Use the right mathematical language when adding and taking away.</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Arial" panose="020B0604020202020204" pitchFamily="34" charset="0"/>
                        <a:buNone/>
                      </a:pPr>
                      <a:r>
                        <a:rPr lang="en-US" sz="1000" dirty="0">
                          <a:solidFill>
                            <a:schemeClr val="tx1"/>
                          </a:solidFill>
                          <a:latin typeface="Arial" panose="020B0604020202020204" pitchFamily="34" charset="0"/>
                          <a:cs typeface="Arial" panose="020B0604020202020204" pitchFamily="34" charset="0"/>
                        </a:rPr>
                        <a:t>I am learning to:</a:t>
                      </a:r>
                    </a:p>
                    <a:p>
                      <a:pPr marL="171450" indent="-171450" algn="l">
                        <a:buFont typeface="Arial" panose="020B0604020202020204" pitchFamily="34" charset="0"/>
                        <a:buChar char="•"/>
                      </a:pPr>
                      <a:r>
                        <a:rPr lang="en-US" sz="1000" b="0" i="0" kern="1200" dirty="0">
                          <a:solidFill>
                            <a:schemeClr val="tx1"/>
                          </a:solidFill>
                          <a:effectLst/>
                          <a:latin typeface="Arial" panose="020B0604020202020204" pitchFamily="34" charset="0"/>
                          <a:ea typeface="+mn-ea"/>
                          <a:cs typeface="Arial" panose="020B0604020202020204" pitchFamily="34" charset="0"/>
                        </a:rPr>
                        <a:t>Recall number bonds.</a:t>
                      </a:r>
                    </a:p>
                    <a:p>
                      <a:pPr marL="171450" indent="-171450" algn="l">
                        <a:buFont typeface="Arial" panose="020B0604020202020204" pitchFamily="34" charset="0"/>
                        <a:buChar char="•"/>
                      </a:pPr>
                      <a:r>
                        <a:rPr lang="en-US" sz="1000" b="0" i="0" kern="1200" dirty="0">
                          <a:solidFill>
                            <a:schemeClr val="tx1"/>
                          </a:solidFill>
                          <a:effectLst/>
                          <a:latin typeface="Arial" panose="020B0604020202020204" pitchFamily="34" charset="0"/>
                          <a:ea typeface="+mn-ea"/>
                          <a:cs typeface="Arial" panose="020B0604020202020204" pitchFamily="34" charset="0"/>
                        </a:rPr>
                        <a:t>Recall double facts.</a:t>
                      </a:r>
                    </a:p>
                    <a:p>
                      <a:pPr marL="171450" indent="-171450" algn="l">
                        <a:buFont typeface="Arial" panose="020B0604020202020204" pitchFamily="34" charset="0"/>
                        <a:buChar char="•"/>
                      </a:pPr>
                      <a:r>
                        <a:rPr lang="en-US" sz="1000" b="0" i="0" kern="1200" dirty="0">
                          <a:solidFill>
                            <a:schemeClr val="tx1"/>
                          </a:solidFill>
                          <a:effectLst/>
                          <a:latin typeface="Arial" panose="020B0604020202020204" pitchFamily="34" charset="0"/>
                          <a:ea typeface="+mn-ea"/>
                          <a:cs typeface="Arial" panose="020B0604020202020204" pitchFamily="34" charset="0"/>
                        </a:rPr>
                        <a:t>Use number facts to solve mathematical problems..</a:t>
                      </a:r>
                    </a:p>
                    <a:p>
                      <a:pPr marL="171450" indent="-171450" algn="l">
                        <a:buFont typeface="Arial" panose="020B0604020202020204" pitchFamily="34" charset="0"/>
                        <a:buChar char="•"/>
                      </a:pPr>
                      <a:r>
                        <a:rPr lang="en-US" sz="1000" b="0" i="0" kern="1200" dirty="0">
                          <a:solidFill>
                            <a:schemeClr val="tx1"/>
                          </a:solidFill>
                          <a:effectLst/>
                          <a:latin typeface="Arial" panose="020B0604020202020204" pitchFamily="34" charset="0"/>
                          <a:ea typeface="+mn-ea"/>
                          <a:cs typeface="Arial" panose="020B0604020202020204" pitchFamily="34" charset="0"/>
                        </a:rPr>
                        <a:t>Share a set of objects.</a:t>
                      </a:r>
                    </a:p>
                    <a:p>
                      <a:pPr marL="171450" indent="-171450" algn="l">
                        <a:buFont typeface="Arial" panose="020B0604020202020204" pitchFamily="34" charset="0"/>
                        <a:buChar char="•"/>
                      </a:pPr>
                      <a:r>
                        <a:rPr lang="en-US" sz="1000" b="0" i="0" kern="1200" dirty="0">
                          <a:solidFill>
                            <a:schemeClr val="tx1"/>
                          </a:solidFill>
                          <a:effectLst/>
                          <a:latin typeface="Arial" panose="020B0604020202020204" pitchFamily="34" charset="0"/>
                          <a:ea typeface="+mn-ea"/>
                          <a:cs typeface="Arial" panose="020B0604020202020204" pitchFamily="34" charset="0"/>
                        </a:rPr>
                        <a:t>Split a group in half.</a:t>
                      </a:r>
                    </a:p>
                    <a:p>
                      <a:pPr marL="171450" indent="-171450" algn="l">
                        <a:buFont typeface="Arial" panose="020B0604020202020204" pitchFamily="34" charset="0"/>
                        <a:buChar char="•"/>
                      </a:pPr>
                      <a:r>
                        <a:rPr lang="en-US" sz="1000" b="0" i="0" kern="1200" dirty="0">
                          <a:solidFill>
                            <a:schemeClr val="tx1"/>
                          </a:solidFill>
                          <a:effectLst/>
                          <a:latin typeface="Arial" panose="020B0604020202020204" pitchFamily="34" charset="0"/>
                          <a:ea typeface="+mn-ea"/>
                          <a:cs typeface="Arial" panose="020B0604020202020204" pitchFamily="34" charset="0"/>
                        </a:rPr>
                        <a:t>Identify odd and even numbers.</a:t>
                      </a:r>
                    </a:p>
                    <a:p>
                      <a:pPr marL="171450" indent="-171450" algn="l">
                        <a:buFont typeface="Arial" panose="020B0604020202020204" pitchFamily="34" charset="0"/>
                        <a:buChar char="•"/>
                      </a:pPr>
                      <a:r>
                        <a:rPr lang="en-US" sz="1000" b="0" i="0" kern="1200" dirty="0">
                          <a:solidFill>
                            <a:schemeClr val="tx1"/>
                          </a:solidFill>
                          <a:effectLst/>
                          <a:latin typeface="Arial" panose="020B0604020202020204" pitchFamily="34" charset="0"/>
                          <a:ea typeface="+mn-ea"/>
                          <a:cs typeface="Arial" panose="020B0604020202020204" pitchFamily="34" charset="0"/>
                        </a:rPr>
                        <a:t>Form numerals correctly.</a:t>
                      </a:r>
                      <a:endParaRPr lang="en-US" sz="1000" b="0" i="0" kern="1200" dirty="0">
                        <a:solidFill>
                          <a:schemeClr val="dk1"/>
                        </a:solidFill>
                        <a:effectLst/>
                        <a:latin typeface="+mj-lt"/>
                        <a:ea typeface="+mn-ea"/>
                        <a:cs typeface="+mn-cs"/>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3662612"/>
                  </a:ext>
                </a:extLst>
              </a:tr>
              <a:tr h="1281977">
                <a:tc>
                  <a:txBody>
                    <a:bodyPr/>
                    <a:lstStyle/>
                    <a:p>
                      <a:pPr algn="ctr"/>
                      <a:r>
                        <a:rPr lang="en-US" sz="900" b="0" dirty="0">
                          <a:latin typeface="Arial" panose="020B0604020202020204" pitchFamily="34" charset="0"/>
                          <a:cs typeface="Arial" panose="020B0604020202020204" pitchFamily="34" charset="0"/>
                        </a:rPr>
                        <a:t>Statutory Framework for Mathematics</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6">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latin typeface="Arial" panose="020B0604020202020204" pitchFamily="34" charset="0"/>
                          <a:cs typeface="Arial" panose="020B0604020202020204" pitchFamily="34" charset="0"/>
                        </a:rPr>
                        <a:t>Developing a strong grounding in number is essential so that all children develop the necessary building blocks to excel mathematically. Children should be able to count confidently, develop a deep understanding of the numbers to 10, the relationships between them and the patterns within those numbers. By providing frequent and varied opportunities to build and apply this understanding - such as using manipulatives, including small pebbles and tens frames for organising counting - children will develop a secure base of knowledge and vocabulary from which mastery of mathematics is built. In addition, it is important that the curriculum includes rich opportunities for children to develop their spatial reasoning skills across all areas of mathematics including shape, space and measures. It is important that children develop positive attitudes and interests in mathematics, look for patterns and relationships, spot connections, ‘have a go’, talk to adults and peers about what they notice and not be afraid to make mistakes.</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i="0" kern="1200" dirty="0">
                        <a:solidFill>
                          <a:schemeClr val="dk1"/>
                        </a:solidFill>
                        <a:effectLst/>
                        <a:latin typeface="Arial" panose="020B0604020202020204" pitchFamily="34" charset="0"/>
                        <a:ea typeface="+mn-ea"/>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kern="1200" dirty="0">
                        <a:solidFill>
                          <a:schemeClr val="tx1"/>
                        </a:solidFill>
                        <a:latin typeface="Arial" panose="020B0604020202020204" pitchFamily="34" charset="0"/>
                        <a:ea typeface="+mn-ea"/>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i="0" kern="1200" dirty="0">
                        <a:solidFill>
                          <a:schemeClr val="dk1"/>
                        </a:solidFill>
                        <a:effectLst/>
                        <a:latin typeface="Arial" panose="020B0604020202020204" pitchFamily="34" charset="0"/>
                        <a:ea typeface="+mn-ea"/>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i="0" kern="1200" dirty="0">
                        <a:solidFill>
                          <a:schemeClr val="dk1"/>
                        </a:solidFill>
                        <a:effectLst/>
                        <a:latin typeface="+mj-lt"/>
                        <a:ea typeface="+mn-ea"/>
                        <a:cs typeface="+mn-cs"/>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3102111"/>
                  </a:ext>
                </a:extLst>
              </a:tr>
            </a:tbl>
          </a:graphicData>
        </a:graphic>
      </p:graphicFrame>
      <p:sp>
        <p:nvSpPr>
          <p:cNvPr id="2" name="Rectangle 1">
            <a:extLst>
              <a:ext uri="{FF2B5EF4-FFF2-40B4-BE49-F238E27FC236}">
                <a16:creationId xmlns:a16="http://schemas.microsoft.com/office/drawing/2014/main" id="{9BBE880A-4D6A-47F8-B767-CAF7DCD69059}"/>
              </a:ext>
            </a:extLst>
          </p:cNvPr>
          <p:cNvSpPr/>
          <p:nvPr/>
        </p:nvSpPr>
        <p:spPr>
          <a:xfrm>
            <a:off x="4718703" y="137134"/>
            <a:ext cx="2916312" cy="707886"/>
          </a:xfrm>
          <a:prstGeom prst="rect">
            <a:avLst/>
          </a:prstGeom>
          <a:noFill/>
        </p:spPr>
        <p:txBody>
          <a:bodyPr wrap="non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rPr>
              <a:t>Mathematics</a:t>
            </a:r>
          </a:p>
        </p:txBody>
      </p:sp>
      <p:pic>
        <p:nvPicPr>
          <p:cNvPr id="14" name="Picture 4">
            <a:extLst>
              <a:ext uri="{FF2B5EF4-FFF2-40B4-BE49-F238E27FC236}">
                <a16:creationId xmlns:a16="http://schemas.microsoft.com/office/drawing/2014/main" id="{A21DA582-105B-4A28-BFB6-E519085972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538" y="6115501"/>
            <a:ext cx="1582464" cy="28648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6" name="TextBox 15">
            <a:extLst>
              <a:ext uri="{FF2B5EF4-FFF2-40B4-BE49-F238E27FC236}">
                <a16:creationId xmlns:a16="http://schemas.microsoft.com/office/drawing/2014/main" id="{47477F9E-1AD4-4D2A-AF4B-53EC52E0D7AA}"/>
              </a:ext>
            </a:extLst>
          </p:cNvPr>
          <p:cNvSpPr txBox="1"/>
          <p:nvPr/>
        </p:nvSpPr>
        <p:spPr>
          <a:xfrm>
            <a:off x="2330001" y="6478575"/>
            <a:ext cx="4861373" cy="338554"/>
          </a:xfrm>
          <a:prstGeom prst="rect">
            <a:avLst/>
          </a:prstGeom>
          <a:noFill/>
        </p:spPr>
        <p:txBody>
          <a:bodyPr wrap="square" rtlCol="0">
            <a:spAutoFit/>
          </a:bodyPr>
          <a:lstStyle/>
          <a:p>
            <a:r>
              <a:rPr lang="en-GB" sz="1600" i="1" dirty="0"/>
              <a:t>*White Rose Maths scheme </a:t>
            </a:r>
          </a:p>
        </p:txBody>
      </p:sp>
    </p:spTree>
    <p:extLst>
      <p:ext uri="{BB962C8B-B14F-4D97-AF65-F5344CB8AC3E}">
        <p14:creationId xmlns:p14="http://schemas.microsoft.com/office/powerpoint/2010/main" val="1744414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Isosceles Triangle 22">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53FE212D-BFC9-4D6B-BB25-2170A4F1783E}"/>
              </a:ext>
            </a:extLst>
          </p:cNvPr>
          <p:cNvSpPr txBox="1">
            <a:spLocks/>
          </p:cNvSpPr>
          <p:nvPr/>
        </p:nvSpPr>
        <p:spPr>
          <a:xfrm>
            <a:off x="463767" y="-383614"/>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3600" dirty="0">
              <a:latin typeface="Arial" panose="020B0604020202020204" pitchFamily="34" charset="0"/>
              <a:cs typeface="Arial" panose="020B0604020202020204" pitchFamily="34" charset="0"/>
            </a:endParaRPr>
          </a:p>
        </p:txBody>
      </p:sp>
      <p:pic>
        <p:nvPicPr>
          <p:cNvPr id="5" name="Picture 1">
            <a:extLst>
              <a:ext uri="{FF2B5EF4-FFF2-40B4-BE49-F238E27FC236}">
                <a16:creationId xmlns:a16="http://schemas.microsoft.com/office/drawing/2014/main" id="{38D29AA9-D707-4E56-A908-EF1928CE19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9939" y="103749"/>
            <a:ext cx="1000126" cy="8382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4018005285"/>
              </p:ext>
            </p:extLst>
          </p:nvPr>
        </p:nvGraphicFramePr>
        <p:xfrm>
          <a:off x="643467" y="1178979"/>
          <a:ext cx="10905071" cy="5424527"/>
        </p:xfrm>
        <a:graphic>
          <a:graphicData uri="http://schemas.openxmlformats.org/drawingml/2006/table">
            <a:tbl>
              <a:tblPr firstRow="1" bandRow="1">
                <a:tableStyleId>{5C22544A-7EE6-4342-B048-85BDC9FD1C3A}</a:tableStyleId>
              </a:tblPr>
              <a:tblGrid>
                <a:gridCol w="1713906">
                  <a:extLst>
                    <a:ext uri="{9D8B030D-6E8A-4147-A177-3AD203B41FA5}">
                      <a16:colId xmlns:a16="http://schemas.microsoft.com/office/drawing/2014/main" val="385991600"/>
                    </a:ext>
                  </a:extLst>
                </a:gridCol>
                <a:gridCol w="1609628">
                  <a:extLst>
                    <a:ext uri="{9D8B030D-6E8A-4147-A177-3AD203B41FA5}">
                      <a16:colId xmlns:a16="http://schemas.microsoft.com/office/drawing/2014/main" val="2865123548"/>
                    </a:ext>
                  </a:extLst>
                </a:gridCol>
                <a:gridCol w="1510652">
                  <a:extLst>
                    <a:ext uri="{9D8B030D-6E8A-4147-A177-3AD203B41FA5}">
                      <a16:colId xmlns:a16="http://schemas.microsoft.com/office/drawing/2014/main" val="872926247"/>
                    </a:ext>
                  </a:extLst>
                </a:gridCol>
                <a:gridCol w="1530093">
                  <a:extLst>
                    <a:ext uri="{9D8B030D-6E8A-4147-A177-3AD203B41FA5}">
                      <a16:colId xmlns:a16="http://schemas.microsoft.com/office/drawing/2014/main" val="1315738151"/>
                    </a:ext>
                  </a:extLst>
                </a:gridCol>
                <a:gridCol w="1618465">
                  <a:extLst>
                    <a:ext uri="{9D8B030D-6E8A-4147-A177-3AD203B41FA5}">
                      <a16:colId xmlns:a16="http://schemas.microsoft.com/office/drawing/2014/main" val="2709165749"/>
                    </a:ext>
                  </a:extLst>
                </a:gridCol>
                <a:gridCol w="1461163">
                  <a:extLst>
                    <a:ext uri="{9D8B030D-6E8A-4147-A177-3AD203B41FA5}">
                      <a16:colId xmlns:a16="http://schemas.microsoft.com/office/drawing/2014/main" val="2335150482"/>
                    </a:ext>
                  </a:extLst>
                </a:gridCol>
                <a:gridCol w="1461164">
                  <a:extLst>
                    <a:ext uri="{9D8B030D-6E8A-4147-A177-3AD203B41FA5}">
                      <a16:colId xmlns:a16="http://schemas.microsoft.com/office/drawing/2014/main" val="4046203905"/>
                    </a:ext>
                  </a:extLst>
                </a:gridCol>
              </a:tblGrid>
              <a:tr h="765527">
                <a:tc>
                  <a:txBody>
                    <a:bodyPr/>
                    <a:lstStyle/>
                    <a:p>
                      <a:pPr algn="ctr"/>
                      <a:endParaRPr lang="en-GB" sz="1800">
                        <a:latin typeface="Arial" panose="020B0604020202020204" pitchFamily="34" charset="0"/>
                        <a:cs typeface="Arial" panose="020B0604020202020204" pitchFamily="34" charset="0"/>
                      </a:endParaRPr>
                    </a:p>
                  </a:txBody>
                  <a:tcPr marL="90595" marR="90595" marT="45297" marB="45297">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u="sng">
                          <a:solidFill>
                            <a:schemeClr val="tx1"/>
                          </a:solidFill>
                          <a:latin typeface="Arial" panose="020B0604020202020204" pitchFamily="34" charset="0"/>
                          <a:cs typeface="Arial" panose="020B0604020202020204" pitchFamily="34" charset="0"/>
                        </a:rPr>
                        <a:t>Autumn 1</a:t>
                      </a:r>
                      <a:endParaRPr lang="en-GB" sz="1800" b="0" u="sng">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u="sng">
                          <a:solidFill>
                            <a:schemeClr val="tx1"/>
                          </a:solidFill>
                          <a:latin typeface="Arial" panose="020B0604020202020204" pitchFamily="34" charset="0"/>
                          <a:cs typeface="Arial" panose="020B0604020202020204" pitchFamily="34" charset="0"/>
                        </a:rPr>
                        <a:t>Autumn 2</a:t>
                      </a:r>
                      <a:endParaRPr lang="en-GB" sz="1800" b="0" u="sng">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u="sng">
                          <a:solidFill>
                            <a:schemeClr val="tx1"/>
                          </a:solidFill>
                          <a:latin typeface="Arial" panose="020B0604020202020204" pitchFamily="34" charset="0"/>
                          <a:cs typeface="Arial" panose="020B0604020202020204" pitchFamily="34" charset="0"/>
                        </a:rPr>
                        <a:t>Spring 1</a:t>
                      </a:r>
                      <a:endParaRPr lang="en-GB" sz="1800" b="0" u="sng">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u="sng">
                          <a:solidFill>
                            <a:schemeClr val="tx1"/>
                          </a:solidFill>
                          <a:latin typeface="Arial" panose="020B0604020202020204" pitchFamily="34" charset="0"/>
                          <a:cs typeface="Arial" panose="020B0604020202020204" pitchFamily="34" charset="0"/>
                        </a:rPr>
                        <a:t>Spring 2</a:t>
                      </a:r>
                      <a:endParaRPr lang="en-GB" sz="1800" b="0" u="sng">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u="sng">
                          <a:solidFill>
                            <a:schemeClr val="tx1"/>
                          </a:solidFill>
                          <a:latin typeface="Arial" panose="020B0604020202020204" pitchFamily="34" charset="0"/>
                          <a:cs typeface="Arial" panose="020B0604020202020204" pitchFamily="34" charset="0"/>
                        </a:rPr>
                        <a:t>Summer 1</a:t>
                      </a:r>
                      <a:endParaRPr lang="en-GB" sz="1800" b="0" u="sng">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u="sng" dirty="0">
                          <a:solidFill>
                            <a:schemeClr val="tx1"/>
                          </a:solidFill>
                          <a:latin typeface="Arial" panose="020B0604020202020204" pitchFamily="34" charset="0"/>
                          <a:cs typeface="Arial" panose="020B0604020202020204" pitchFamily="34" charset="0"/>
                        </a:rPr>
                        <a:t>Summer 2</a:t>
                      </a:r>
                      <a:endParaRPr lang="en-GB" sz="1800" b="0" u="sng" dirty="0">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13285939"/>
                  </a:ext>
                </a:extLst>
              </a:tr>
              <a:tr h="795002">
                <a:tc>
                  <a:txBody>
                    <a:bodyPr/>
                    <a:lstStyle/>
                    <a:p>
                      <a:pPr algn="ctr"/>
                      <a:r>
                        <a:rPr lang="en-US" sz="1600" b="0" dirty="0">
                          <a:latin typeface="Arial" panose="020B0604020202020204" pitchFamily="34" charset="0"/>
                          <a:cs typeface="Arial" panose="020B0604020202020204" pitchFamily="34" charset="0"/>
                        </a:rPr>
                        <a:t>Overarching theme</a:t>
                      </a:r>
                      <a:endParaRPr lang="en-GB" sz="1600" b="0" dirty="0">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a:latin typeface="Arial" panose="020B0604020202020204" pitchFamily="34" charset="0"/>
                          <a:cs typeface="Arial" panose="020B0604020202020204" pitchFamily="34" charset="0"/>
                        </a:rPr>
                        <a:t>What makes me special?</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latin typeface="Arial" panose="020B0604020202020204" pitchFamily="34" charset="0"/>
                          <a:cs typeface="Arial" panose="020B0604020202020204" pitchFamily="34" charset="0"/>
                        </a:rPr>
                        <a:t>How do people celebrate?</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400" b="1" dirty="0">
                          <a:latin typeface="Arial" panose="020B0604020202020204" pitchFamily="34" charset="0"/>
                          <a:cs typeface="Arial" panose="020B0604020202020204" pitchFamily="34" charset="0"/>
                        </a:rPr>
                        <a:t>Who likes the cold?</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Let’s explore!</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Once upon a time…</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What’s my talent?</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272033691"/>
                  </a:ext>
                </a:extLst>
              </a:tr>
              <a:tr h="2150844">
                <a:tc>
                  <a:txBody>
                    <a:bodyPr/>
                    <a:lstStyle/>
                    <a:p>
                      <a:pPr algn="ctr"/>
                      <a:endParaRPr lang="en-US" sz="1050" b="1" dirty="0">
                        <a:latin typeface="Arial" panose="020B0604020202020204" pitchFamily="34" charset="0"/>
                        <a:cs typeface="Arial" panose="020B0604020202020204" pitchFamily="34" charset="0"/>
                      </a:endParaRPr>
                    </a:p>
                    <a:p>
                      <a:pPr algn="ctr"/>
                      <a:endParaRPr lang="en-US" sz="1050" b="1" dirty="0">
                        <a:latin typeface="Arial" panose="020B0604020202020204" pitchFamily="34" charset="0"/>
                        <a:cs typeface="Arial" panose="020B0604020202020204" pitchFamily="34" charset="0"/>
                      </a:endParaRPr>
                    </a:p>
                    <a:p>
                      <a:pPr algn="ctr"/>
                      <a:r>
                        <a:rPr lang="en-US" sz="1000" b="1" dirty="0">
                          <a:latin typeface="Arial" panose="020B0604020202020204" pitchFamily="34" charset="0"/>
                          <a:cs typeface="Arial" panose="020B0604020202020204" pitchFamily="34" charset="0"/>
                        </a:rPr>
                        <a:t>History</a:t>
                      </a:r>
                    </a:p>
                    <a:p>
                      <a:pPr algn="ctr"/>
                      <a:r>
                        <a:rPr lang="en-US" sz="1000" b="1" dirty="0">
                          <a:latin typeface="Arial" panose="020B0604020202020204" pitchFamily="34" charset="0"/>
                          <a:cs typeface="Arial" panose="020B0604020202020204" pitchFamily="34" charset="0"/>
                        </a:rPr>
                        <a:t>Geography</a:t>
                      </a:r>
                    </a:p>
                    <a:p>
                      <a:pPr algn="ctr"/>
                      <a:r>
                        <a:rPr lang="en-US" sz="1000" b="1" dirty="0">
                          <a:latin typeface="Arial" panose="020B0604020202020204" pitchFamily="34" charset="0"/>
                          <a:cs typeface="Arial" panose="020B0604020202020204" pitchFamily="34" charset="0"/>
                        </a:rPr>
                        <a:t>Science</a:t>
                      </a:r>
                    </a:p>
                    <a:p>
                      <a:pPr algn="ctr"/>
                      <a:r>
                        <a:rPr lang="en-US" sz="1000" b="1" dirty="0">
                          <a:latin typeface="Arial" panose="020B0604020202020204" pitchFamily="34" charset="0"/>
                          <a:cs typeface="Arial" panose="020B0604020202020204" pitchFamily="34" charset="0"/>
                        </a:rPr>
                        <a:t>RE</a:t>
                      </a:r>
                    </a:p>
                    <a:p>
                      <a:pPr algn="ctr"/>
                      <a:endParaRPr lang="en-US" sz="1000" b="0" dirty="0">
                        <a:latin typeface="Arial" panose="020B0604020202020204" pitchFamily="34" charset="0"/>
                        <a:cs typeface="Arial" panose="020B0604020202020204" pitchFamily="34" charset="0"/>
                      </a:endParaRPr>
                    </a:p>
                    <a:p>
                      <a:pPr algn="ctr"/>
                      <a:r>
                        <a:rPr lang="en-US" sz="1000" b="0" dirty="0">
                          <a:latin typeface="Arial" panose="020B0604020202020204" pitchFamily="34" charset="0"/>
                          <a:cs typeface="Arial" panose="020B0604020202020204" pitchFamily="34" charset="0"/>
                        </a:rPr>
                        <a:t>*</a:t>
                      </a:r>
                      <a:r>
                        <a:rPr lang="en-US" sz="900" b="0" dirty="0">
                          <a:latin typeface="Arial" panose="020B0604020202020204" pitchFamily="34" charset="0"/>
                          <a:cs typeface="Arial" panose="020B0604020202020204" pitchFamily="34" charset="0"/>
                        </a:rPr>
                        <a:t>objectives are taught throughout CP across the year.</a:t>
                      </a:r>
                    </a:p>
                    <a:p>
                      <a:pPr algn="ctr"/>
                      <a:endParaRPr lang="en-US" sz="800" b="0" dirty="0">
                        <a:latin typeface="Arial" panose="020B0604020202020204" pitchFamily="34" charset="0"/>
                        <a:cs typeface="Arial" panose="020B0604020202020204" pitchFamily="34" charset="0"/>
                      </a:endParaRPr>
                    </a:p>
                    <a:p>
                      <a:pPr algn="ctr"/>
                      <a:endParaRPr lang="en-US" sz="800" b="0" dirty="0">
                        <a:latin typeface="Arial" panose="020B0604020202020204" pitchFamily="34" charset="0"/>
                        <a:cs typeface="Arial" panose="020B0604020202020204" pitchFamily="34" charset="0"/>
                      </a:endParaRPr>
                    </a:p>
                    <a:p>
                      <a:pPr algn="ctr"/>
                      <a:endParaRPr lang="en-US" sz="800" b="0" dirty="0">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Arial" panose="020B0604020202020204" pitchFamily="34" charset="0"/>
                        <a:buNone/>
                      </a:pPr>
                      <a:r>
                        <a:rPr lang="en-US" sz="950" dirty="0">
                          <a:solidFill>
                            <a:schemeClr val="tx1"/>
                          </a:solidFill>
                          <a:latin typeface="Arial" panose="020B0604020202020204" pitchFamily="34" charset="0"/>
                          <a:cs typeface="Arial" panose="020B0604020202020204" pitchFamily="34" charset="0"/>
                        </a:rPr>
                        <a:t>I am learning to:</a:t>
                      </a:r>
                    </a:p>
                    <a:p>
                      <a:pPr marL="171450" indent="-171450" algn="l">
                        <a:buFont typeface="Arial" panose="020B0604020202020204" pitchFamily="34" charset="0"/>
                        <a:buChar char="•"/>
                      </a:pPr>
                      <a:r>
                        <a:rPr lang="en-US" sz="950" dirty="0">
                          <a:solidFill>
                            <a:schemeClr val="tx1"/>
                          </a:solidFill>
                          <a:latin typeface="Arial" panose="020B0604020202020204" pitchFamily="34" charset="0"/>
                          <a:cs typeface="Arial" panose="020B0604020202020204" pitchFamily="34" charset="0"/>
                        </a:rPr>
                        <a:t>Talk about my own family and people special to me.</a:t>
                      </a:r>
                    </a:p>
                    <a:p>
                      <a:pPr marL="171450" indent="-171450" algn="l">
                        <a:buFont typeface="Arial" panose="020B0604020202020204" pitchFamily="34" charset="0"/>
                        <a:buChar char="•"/>
                      </a:pPr>
                      <a:r>
                        <a:rPr lang="en-US" sz="950" dirty="0">
                          <a:solidFill>
                            <a:schemeClr val="tx1"/>
                          </a:solidFill>
                          <a:latin typeface="Arial" panose="020B0604020202020204" pitchFamily="34" charset="0"/>
                          <a:cs typeface="Arial" panose="020B0604020202020204" pitchFamily="34" charset="0"/>
                        </a:rPr>
                        <a:t>Describe features of my own environment.</a:t>
                      </a:r>
                    </a:p>
                    <a:p>
                      <a:pPr marL="171450" indent="-171450" algn="l">
                        <a:buFont typeface="Arial" panose="020B0604020202020204" pitchFamily="34" charset="0"/>
                        <a:buChar char="•"/>
                      </a:pPr>
                      <a:r>
                        <a:rPr lang="en-US" sz="950" dirty="0">
                          <a:solidFill>
                            <a:schemeClr val="tx1"/>
                          </a:solidFill>
                          <a:latin typeface="Arial" panose="020B0604020202020204" pitchFamily="34" charset="0"/>
                          <a:cs typeface="Arial" panose="020B0604020202020204" pitchFamily="34" charset="0"/>
                        </a:rPr>
                        <a:t>Talk about what makes  me special.</a:t>
                      </a:r>
                    </a:p>
                    <a:p>
                      <a:pPr marL="171450" indent="-171450" algn="l">
                        <a:buFont typeface="Arial" panose="020B0604020202020204" pitchFamily="34" charset="0"/>
                        <a:buChar char="•"/>
                      </a:pPr>
                      <a:r>
                        <a:rPr lang="en-US" sz="950" dirty="0">
                          <a:solidFill>
                            <a:schemeClr val="tx1"/>
                          </a:solidFill>
                          <a:latin typeface="Arial" panose="020B0604020202020204" pitchFamily="34" charset="0"/>
                          <a:cs typeface="Arial" panose="020B0604020202020204" pitchFamily="34" charset="0"/>
                        </a:rPr>
                        <a:t>Observe the natural world and draw their observations.</a:t>
                      </a:r>
                    </a:p>
                    <a:p>
                      <a:pPr marL="171450" indent="-171450" algn="l">
                        <a:buFont typeface="Arial" panose="020B0604020202020204" pitchFamily="34" charset="0"/>
                        <a:buChar char="•"/>
                      </a:pPr>
                      <a:r>
                        <a:rPr lang="en-US" sz="950" dirty="0">
                          <a:solidFill>
                            <a:schemeClr val="tx1"/>
                          </a:solidFill>
                          <a:latin typeface="Arial" panose="020B0604020202020204" pitchFamily="34" charset="0"/>
                          <a:cs typeface="Arial" panose="020B0604020202020204" pitchFamily="34" charset="0"/>
                        </a:rPr>
                        <a:t>Notice how some things are the same and some different.</a:t>
                      </a:r>
                    </a:p>
                    <a:p>
                      <a:pPr marL="171450" indent="-171450" algn="l">
                        <a:buFont typeface="Arial" panose="020B0604020202020204" pitchFamily="34" charset="0"/>
                        <a:buChar char="•"/>
                      </a:pPr>
                      <a:endParaRPr lang="en-US" sz="950" dirty="0">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Arial" panose="020B0604020202020204" pitchFamily="34" charset="0"/>
                        <a:buNone/>
                      </a:pPr>
                      <a:r>
                        <a:rPr lang="en-US" sz="950" dirty="0">
                          <a:solidFill>
                            <a:schemeClr val="tx1"/>
                          </a:solidFill>
                          <a:latin typeface="Arial" panose="020B0604020202020204" pitchFamily="34" charset="0"/>
                          <a:cs typeface="Arial" panose="020B0604020202020204" pitchFamily="34" charset="0"/>
                        </a:rPr>
                        <a:t>I am learning to:</a:t>
                      </a:r>
                    </a:p>
                    <a:p>
                      <a:pPr marL="171450" indent="-171450" algn="l">
                        <a:buFont typeface="Arial" panose="020B0604020202020204" pitchFamily="34" charset="0"/>
                        <a:buChar char="•"/>
                      </a:pPr>
                      <a:r>
                        <a:rPr lang="en-US" sz="950" dirty="0">
                          <a:solidFill>
                            <a:schemeClr val="tx1"/>
                          </a:solidFill>
                          <a:latin typeface="Arial" panose="020B0604020202020204" pitchFamily="34" charset="0"/>
                          <a:cs typeface="Arial" panose="020B0604020202020204" pitchFamily="34" charset="0"/>
                        </a:rPr>
                        <a:t>Describe jobs that people do and why they are important.</a:t>
                      </a:r>
                    </a:p>
                    <a:p>
                      <a:pPr marL="171450" indent="-171450" algn="l">
                        <a:buFont typeface="Arial" panose="020B0604020202020204" pitchFamily="34" charset="0"/>
                        <a:buChar char="•"/>
                      </a:pPr>
                      <a:r>
                        <a:rPr lang="en-US" sz="950" dirty="0">
                          <a:solidFill>
                            <a:schemeClr val="tx1"/>
                          </a:solidFill>
                          <a:latin typeface="Arial" panose="020B0604020202020204" pitchFamily="34" charset="0"/>
                          <a:cs typeface="Arial" panose="020B0604020202020204" pitchFamily="34" charset="0"/>
                        </a:rPr>
                        <a:t>Use maps of my own environment. </a:t>
                      </a:r>
                    </a:p>
                    <a:p>
                      <a:pPr marL="171450" indent="-171450" algn="l">
                        <a:buFont typeface="Arial" panose="020B0604020202020204" pitchFamily="34" charset="0"/>
                        <a:buChar char="•"/>
                      </a:pPr>
                      <a:r>
                        <a:rPr lang="en-US" sz="950" dirty="0">
                          <a:solidFill>
                            <a:schemeClr val="tx1"/>
                          </a:solidFill>
                          <a:latin typeface="Arial" panose="020B0604020202020204" pitchFamily="34" charset="0"/>
                          <a:cs typeface="Arial" panose="020B0604020202020204" pitchFamily="34" charset="0"/>
                        </a:rPr>
                        <a:t>Talk about different ways that people celebrate.</a:t>
                      </a:r>
                    </a:p>
                    <a:p>
                      <a:pPr marL="171450" indent="-171450" algn="l">
                        <a:buFont typeface="Arial" panose="020B0604020202020204" pitchFamily="34" charset="0"/>
                        <a:buChar char="•"/>
                      </a:pPr>
                      <a:r>
                        <a:rPr lang="en-US" sz="950" dirty="0">
                          <a:solidFill>
                            <a:schemeClr val="tx1"/>
                          </a:solidFill>
                          <a:latin typeface="Arial" panose="020B0604020202020204" pitchFamily="34" charset="0"/>
                          <a:cs typeface="Arial" panose="020B0604020202020204" pitchFamily="34" charset="0"/>
                        </a:rPr>
                        <a:t>Talk about similarities and differences.</a:t>
                      </a:r>
                    </a:p>
                    <a:p>
                      <a:pPr marL="171450" indent="-171450" algn="l">
                        <a:buFont typeface="Arial" panose="020B0604020202020204" pitchFamily="34" charset="0"/>
                        <a:buChar char="•"/>
                      </a:pPr>
                      <a:r>
                        <a:rPr lang="en-US" sz="950" kern="1200" dirty="0" err="1">
                          <a:solidFill>
                            <a:schemeClr val="tx1"/>
                          </a:solidFill>
                          <a:latin typeface="Arial" panose="020B0604020202020204" pitchFamily="34" charset="0"/>
                          <a:ea typeface="+mn-ea"/>
                          <a:cs typeface="Arial" panose="020B0604020202020204" pitchFamily="34" charset="0"/>
                        </a:rPr>
                        <a:t>Recognise</a:t>
                      </a:r>
                      <a:r>
                        <a:rPr lang="en-US" sz="950" kern="1200" dirty="0">
                          <a:solidFill>
                            <a:schemeClr val="tx1"/>
                          </a:solidFill>
                          <a:latin typeface="Arial" panose="020B0604020202020204" pitchFamily="34" charset="0"/>
                          <a:ea typeface="+mn-ea"/>
                          <a:cs typeface="Arial" panose="020B0604020202020204" pitchFamily="34" charset="0"/>
                        </a:rPr>
                        <a:t> seasonal changes.</a:t>
                      </a:r>
                      <a:r>
                        <a:rPr lang="en-US" sz="950" b="0" i="0" kern="1200" dirty="0">
                          <a:solidFill>
                            <a:schemeClr val="tx1"/>
                          </a:solidFill>
                          <a:effectLst/>
                          <a:latin typeface="Arial" panose="020B0604020202020204" pitchFamily="34" charset="0"/>
                          <a:ea typeface="+mn-ea"/>
                          <a:cs typeface="Arial" panose="020B0604020202020204" pitchFamily="34" charset="0"/>
                        </a:rPr>
                        <a:t> </a:t>
                      </a:r>
                      <a:endParaRPr lang="en-US" sz="950" dirty="0">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Arial" panose="020B0604020202020204" pitchFamily="34" charset="0"/>
                        <a:buNone/>
                      </a:pPr>
                      <a:r>
                        <a:rPr lang="en-US" sz="950" dirty="0">
                          <a:solidFill>
                            <a:schemeClr val="tx1"/>
                          </a:solidFill>
                          <a:latin typeface="Arial" panose="020B0604020202020204" pitchFamily="34" charset="0"/>
                          <a:cs typeface="Arial" panose="020B0604020202020204" pitchFamily="34" charset="0"/>
                        </a:rPr>
                        <a:t>I am learning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50" dirty="0">
                          <a:solidFill>
                            <a:schemeClr val="tx1"/>
                          </a:solidFill>
                          <a:latin typeface="Arial" panose="020B0604020202020204" pitchFamily="34" charset="0"/>
                          <a:cs typeface="Arial" panose="020B0604020202020204" pitchFamily="34" charset="0"/>
                        </a:rPr>
                        <a:t>Talk about how people lived in the past.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50" dirty="0">
                          <a:solidFill>
                            <a:schemeClr val="tx1"/>
                          </a:solidFill>
                          <a:latin typeface="Arial" panose="020B0604020202020204" pitchFamily="34" charset="0"/>
                          <a:cs typeface="Arial" panose="020B0604020202020204" pitchFamily="34" charset="0"/>
                        </a:rPr>
                        <a:t>Use maps and non-fiction texts to find out about other countries.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50" dirty="0">
                          <a:solidFill>
                            <a:schemeClr val="tx1"/>
                          </a:solidFill>
                          <a:latin typeface="Arial" panose="020B0604020202020204" pitchFamily="34" charset="0"/>
                          <a:cs typeface="Arial" panose="020B0604020202020204" pitchFamily="34" charset="0"/>
                        </a:rPr>
                        <a:t>Describe similarities and differences between environments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50" dirty="0">
                          <a:solidFill>
                            <a:schemeClr val="tx1"/>
                          </a:solidFill>
                          <a:latin typeface="Arial" panose="020B0604020202020204" pitchFamily="34" charset="0"/>
                          <a:cs typeface="Arial" panose="020B0604020202020204" pitchFamily="34" charset="0"/>
                        </a:rPr>
                        <a:t>Explain the reasons for some traditions.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50" dirty="0">
                          <a:solidFill>
                            <a:schemeClr val="tx1"/>
                          </a:solidFill>
                          <a:latin typeface="Arial" panose="020B0604020202020204" pitchFamily="34" charset="0"/>
                          <a:cs typeface="Arial" panose="020B0604020202020204" pitchFamily="34" charset="0"/>
                        </a:rPr>
                        <a:t>Give reasons for he changes I notice e.g. melting.</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50" b="0" i="0" kern="1200" dirty="0">
                        <a:solidFill>
                          <a:schemeClr val="dk1"/>
                        </a:solidFill>
                        <a:effectLst/>
                        <a:latin typeface="Arial" panose="020B0604020202020204" pitchFamily="34" charset="0"/>
                        <a:ea typeface="+mn-ea"/>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Arial" panose="020B0604020202020204" pitchFamily="34" charset="0"/>
                        <a:buNone/>
                      </a:pPr>
                      <a:r>
                        <a:rPr lang="en-US" sz="950" dirty="0">
                          <a:solidFill>
                            <a:schemeClr val="tx1"/>
                          </a:solidFill>
                          <a:latin typeface="Arial" panose="020B0604020202020204" pitchFamily="34" charset="0"/>
                          <a:cs typeface="Arial" panose="020B0604020202020204" pitchFamily="34" charset="0"/>
                        </a:rPr>
                        <a:t>I am learning to:</a:t>
                      </a:r>
                    </a:p>
                    <a:p>
                      <a:pPr marL="171450" indent="-171450" algn="l">
                        <a:buFont typeface="Arial" panose="020B0604020202020204" pitchFamily="34" charset="0"/>
                        <a:buChar char="•"/>
                      </a:pPr>
                      <a:r>
                        <a:rPr lang="en-US" sz="950" kern="1200" dirty="0">
                          <a:solidFill>
                            <a:schemeClr val="tx1"/>
                          </a:solidFill>
                          <a:latin typeface="Arial" panose="020B0604020202020204" pitchFamily="34" charset="0"/>
                          <a:ea typeface="+mn-ea"/>
                          <a:cs typeface="Arial" panose="020B0604020202020204" pitchFamily="34" charset="0"/>
                        </a:rPr>
                        <a:t>Talk about the similarities and differences between things in the past and now.</a:t>
                      </a:r>
                    </a:p>
                    <a:p>
                      <a:pPr marL="171450" indent="-171450" algn="l">
                        <a:buFont typeface="Arial" panose="020B0604020202020204" pitchFamily="34" charset="0"/>
                        <a:buChar char="•"/>
                      </a:pPr>
                      <a:r>
                        <a:rPr lang="en-US" sz="950" b="0" i="0" kern="1200" dirty="0">
                          <a:solidFill>
                            <a:schemeClr val="tx1"/>
                          </a:solidFill>
                          <a:effectLst/>
                          <a:latin typeface="Arial" panose="020B0604020202020204" pitchFamily="34" charset="0"/>
                          <a:ea typeface="+mn-ea"/>
                          <a:cs typeface="Arial" panose="020B0604020202020204" pitchFamily="34" charset="0"/>
                        </a:rPr>
                        <a:t>Describe and compare the seasons.</a:t>
                      </a:r>
                      <a:r>
                        <a:rPr lang="en-US" sz="950" dirty="0">
                          <a:solidFill>
                            <a:schemeClr val="tx1"/>
                          </a:solidFill>
                          <a:latin typeface="Arial" panose="020B0604020202020204" pitchFamily="34" charset="0"/>
                          <a:cs typeface="Arial" panose="020B0604020202020204" pitchFamily="34" charset="0"/>
                        </a:rPr>
                        <a:t> </a:t>
                      </a:r>
                    </a:p>
                    <a:p>
                      <a:pPr marL="171450" indent="-171450" algn="l">
                        <a:buFont typeface="Arial" panose="020B0604020202020204" pitchFamily="34" charset="0"/>
                        <a:buChar char="•"/>
                      </a:pPr>
                      <a:r>
                        <a:rPr lang="en-US" sz="950" kern="1200" dirty="0">
                          <a:solidFill>
                            <a:schemeClr val="tx1"/>
                          </a:solidFill>
                          <a:latin typeface="Arial" panose="020B0604020202020204" pitchFamily="34" charset="0"/>
                          <a:ea typeface="+mn-ea"/>
                          <a:cs typeface="Arial" panose="020B0604020202020204" pitchFamily="34" charset="0"/>
                        </a:rPr>
                        <a:t>Compare similarities and differences between different religions and cultures.</a:t>
                      </a:r>
                    </a:p>
                    <a:p>
                      <a:pPr marL="171450" indent="-171450" algn="l">
                        <a:buFont typeface="Arial" panose="020B0604020202020204" pitchFamily="34" charset="0"/>
                        <a:buChar char="•"/>
                      </a:pPr>
                      <a:r>
                        <a:rPr lang="en-US" sz="950" kern="1200" dirty="0">
                          <a:solidFill>
                            <a:schemeClr val="tx1"/>
                          </a:solidFill>
                          <a:latin typeface="Arial" panose="020B0604020202020204" pitchFamily="34" charset="0"/>
                          <a:ea typeface="+mn-ea"/>
                          <a:cs typeface="Arial" panose="020B0604020202020204" pitchFamily="34" charset="0"/>
                        </a:rPr>
                        <a:t>Describe the features of plants and animals.</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Arial" panose="020B0604020202020204" pitchFamily="34" charset="0"/>
                        <a:buNone/>
                      </a:pPr>
                      <a:r>
                        <a:rPr lang="en-US" sz="950" dirty="0">
                          <a:solidFill>
                            <a:schemeClr val="tx1"/>
                          </a:solidFill>
                          <a:latin typeface="Arial" panose="020B0604020202020204" pitchFamily="34" charset="0"/>
                          <a:cs typeface="Arial" panose="020B0604020202020204" pitchFamily="34" charset="0"/>
                        </a:rPr>
                        <a:t>I am learning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50" b="0" i="0" kern="1200" dirty="0">
                          <a:solidFill>
                            <a:schemeClr val="tx1"/>
                          </a:solidFill>
                          <a:effectLst/>
                          <a:latin typeface="Arial" panose="020B0604020202020204" pitchFamily="34" charset="0"/>
                          <a:ea typeface="+mn-ea"/>
                          <a:cs typeface="Arial" panose="020B0604020202020204" pitchFamily="34" charset="0"/>
                        </a:rPr>
                        <a:t>Talk about significant people and events in the past.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50" b="0" i="0" kern="1200" dirty="0">
                          <a:solidFill>
                            <a:schemeClr val="tx1"/>
                          </a:solidFill>
                          <a:effectLst/>
                          <a:latin typeface="Arial" panose="020B0604020202020204" pitchFamily="34" charset="0"/>
                          <a:ea typeface="+mn-ea"/>
                          <a:cs typeface="Arial" panose="020B0604020202020204" pitchFamily="34" charset="0"/>
                        </a:rPr>
                        <a:t>Compare features of our environment to another environment.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50" dirty="0">
                          <a:solidFill>
                            <a:schemeClr val="tx1"/>
                          </a:solidFill>
                          <a:latin typeface="Arial" panose="020B0604020202020204" pitchFamily="34" charset="0"/>
                          <a:cs typeface="Arial" panose="020B0604020202020204" pitchFamily="34" charset="0"/>
                        </a:rPr>
                        <a:t>Talk about how seasons affect the natural world.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50" b="0" i="0" kern="1200" dirty="0">
                        <a:solidFill>
                          <a:schemeClr val="dk1"/>
                        </a:solidFill>
                        <a:effectLst/>
                        <a:latin typeface="Arial" panose="020B0604020202020204" pitchFamily="34" charset="0"/>
                        <a:ea typeface="+mn-ea"/>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Arial" panose="020B0604020202020204" pitchFamily="34" charset="0"/>
                        <a:buNone/>
                      </a:pPr>
                      <a:r>
                        <a:rPr lang="en-US" sz="950" dirty="0">
                          <a:solidFill>
                            <a:schemeClr val="tx1"/>
                          </a:solidFill>
                          <a:latin typeface="Arial" panose="020B0604020202020204" pitchFamily="34" charset="0"/>
                          <a:cs typeface="Arial" panose="020B0604020202020204" pitchFamily="34" charset="0"/>
                        </a:rPr>
                        <a:t>I am learning to:</a:t>
                      </a:r>
                    </a:p>
                    <a:p>
                      <a:pPr marL="171450" indent="-171450" algn="l">
                        <a:buFont typeface="Arial" panose="020B0604020202020204" pitchFamily="34" charset="0"/>
                        <a:buChar char="•"/>
                      </a:pPr>
                      <a:r>
                        <a:rPr lang="en-US" sz="950" b="0" i="0" kern="1200" dirty="0">
                          <a:solidFill>
                            <a:schemeClr val="dk1"/>
                          </a:solidFill>
                          <a:effectLst/>
                          <a:latin typeface="Arial" panose="020B0604020202020204" pitchFamily="34" charset="0"/>
                          <a:ea typeface="+mn-ea"/>
                          <a:cs typeface="Arial" panose="020B0604020202020204" pitchFamily="34" charset="0"/>
                        </a:rPr>
                        <a:t>Sequence some significant historical events.</a:t>
                      </a:r>
                    </a:p>
                    <a:p>
                      <a:pPr marL="171450" indent="-171450" algn="l">
                        <a:buFont typeface="Arial" panose="020B0604020202020204" pitchFamily="34" charset="0"/>
                        <a:buChar char="•"/>
                      </a:pPr>
                      <a:r>
                        <a:rPr lang="en-US" sz="950" b="0" i="0" kern="1200" dirty="0">
                          <a:solidFill>
                            <a:schemeClr val="dk1"/>
                          </a:solidFill>
                          <a:effectLst/>
                          <a:latin typeface="Arial" panose="020B0604020202020204" pitchFamily="34" charset="0"/>
                          <a:ea typeface="+mn-ea"/>
                          <a:cs typeface="Arial" panose="020B0604020202020204" pitchFamily="34" charset="0"/>
                        </a:rPr>
                        <a:t>Compare living in this country to living in another country.</a:t>
                      </a:r>
                    </a:p>
                    <a:p>
                      <a:pPr marL="171450" indent="-171450" algn="l">
                        <a:buFont typeface="Arial" panose="020B0604020202020204" pitchFamily="34" charset="0"/>
                        <a:buChar char="•"/>
                      </a:pPr>
                      <a:r>
                        <a:rPr lang="en-US" sz="950" b="0" i="0" kern="1200" dirty="0">
                          <a:solidFill>
                            <a:schemeClr val="dk1"/>
                          </a:solidFill>
                          <a:effectLst/>
                          <a:latin typeface="Arial" panose="020B0604020202020204" pitchFamily="34" charset="0"/>
                          <a:ea typeface="+mn-ea"/>
                          <a:cs typeface="Arial" panose="020B0604020202020204" pitchFamily="34" charset="0"/>
                        </a:rPr>
                        <a:t>Talk about ways to look after the natural world.</a:t>
                      </a:r>
                    </a:p>
                    <a:p>
                      <a:pPr marL="171450" indent="-171450" algn="l">
                        <a:buFont typeface="Arial" panose="020B0604020202020204" pitchFamily="34" charset="0"/>
                        <a:buChar char="•"/>
                      </a:pPr>
                      <a:endParaRPr lang="en-US" sz="950" b="0" i="0" kern="1200" dirty="0">
                        <a:solidFill>
                          <a:schemeClr val="dk1"/>
                        </a:solidFill>
                        <a:effectLst/>
                        <a:latin typeface="Arial" panose="020B0604020202020204" pitchFamily="34" charset="0"/>
                        <a:ea typeface="+mn-ea"/>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3662612"/>
                  </a:ext>
                </a:extLst>
              </a:tr>
              <a:tr h="1312144">
                <a:tc>
                  <a:txBody>
                    <a:bodyPr/>
                    <a:lstStyle/>
                    <a:p>
                      <a:pPr algn="ctr"/>
                      <a:r>
                        <a:rPr lang="en-US" sz="900" b="0" dirty="0">
                          <a:latin typeface="Arial" panose="020B0604020202020204" pitchFamily="34" charset="0"/>
                          <a:cs typeface="Arial" panose="020B0604020202020204" pitchFamily="34" charset="0"/>
                        </a:rPr>
                        <a:t>Statutory Framework for Understanding the World</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6">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950" dirty="0">
                          <a:latin typeface="Arial" panose="020B0604020202020204" pitchFamily="34" charset="0"/>
                          <a:cs typeface="Arial" panose="020B0604020202020204" pitchFamily="34" charset="0"/>
                        </a:rPr>
                        <a:t>Understanding the world involves guiding children to make sense of their physical world and their community. The frequency and range of children’s personal experiences increases their knowledge and sense of the world around them – from visiting parks, libraries and museums to meeting important members of society such as police officers, nurses and firefighters. In addition, listening to a broad selection of stories, non-fiction, rhymes and poems will foster their understanding of our culturally, socially, technologically and ecologically diverse world. As well as building important knowledge, this extends their familiarity with words that support understanding across domains. Enriching and widening children’s vocabulary will support later reading comprehension.</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i="0" kern="1200" dirty="0">
                        <a:solidFill>
                          <a:schemeClr val="dk1"/>
                        </a:solidFill>
                        <a:effectLst/>
                        <a:latin typeface="Arial" panose="020B0604020202020204" pitchFamily="34" charset="0"/>
                        <a:ea typeface="+mn-ea"/>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kern="1200" dirty="0">
                        <a:solidFill>
                          <a:schemeClr val="tx1"/>
                        </a:solidFill>
                        <a:latin typeface="Arial" panose="020B0604020202020204" pitchFamily="34" charset="0"/>
                        <a:ea typeface="+mn-ea"/>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i="0" kern="1200" dirty="0">
                        <a:solidFill>
                          <a:schemeClr val="dk1"/>
                        </a:solidFill>
                        <a:effectLst/>
                        <a:latin typeface="Arial" panose="020B0604020202020204" pitchFamily="34" charset="0"/>
                        <a:ea typeface="+mn-ea"/>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i="0" kern="1200" dirty="0">
                        <a:solidFill>
                          <a:schemeClr val="dk1"/>
                        </a:solidFill>
                        <a:effectLst/>
                        <a:latin typeface="+mj-lt"/>
                        <a:ea typeface="+mn-ea"/>
                        <a:cs typeface="+mn-cs"/>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3102111"/>
                  </a:ext>
                </a:extLst>
              </a:tr>
            </a:tbl>
          </a:graphicData>
        </a:graphic>
      </p:graphicFrame>
      <p:sp>
        <p:nvSpPr>
          <p:cNvPr id="2" name="Rectangle 1">
            <a:extLst>
              <a:ext uri="{FF2B5EF4-FFF2-40B4-BE49-F238E27FC236}">
                <a16:creationId xmlns:a16="http://schemas.microsoft.com/office/drawing/2014/main" id="{9BBE880A-4D6A-47F8-B767-CAF7DCD69059}"/>
              </a:ext>
            </a:extLst>
          </p:cNvPr>
          <p:cNvSpPr/>
          <p:nvPr/>
        </p:nvSpPr>
        <p:spPr>
          <a:xfrm>
            <a:off x="3452752" y="137134"/>
            <a:ext cx="5448223" cy="707886"/>
          </a:xfrm>
          <a:prstGeom prst="rect">
            <a:avLst/>
          </a:prstGeom>
          <a:noFill/>
        </p:spPr>
        <p:txBody>
          <a:bodyPr wrap="non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rPr>
              <a:t>Understanding the Worl</a:t>
            </a:r>
            <a:r>
              <a:rPr lang="en-US" sz="4000" dirty="0">
                <a:ln w="0"/>
                <a:effectLst>
                  <a:outerShdw blurRad="38100" dist="19050" dir="2700000" algn="tl" rotWithShape="0">
                    <a:schemeClr val="dk1">
                      <a:alpha val="40000"/>
                    </a:schemeClr>
                  </a:outerShdw>
                </a:effectLst>
              </a:rPr>
              <a:t>d</a:t>
            </a:r>
            <a:endParaRPr lang="en-US" sz="4000" b="0" cap="none" spc="0" dirty="0">
              <a:ln w="0"/>
              <a:solidFill>
                <a:schemeClr val="tx1"/>
              </a:solidFill>
              <a:effectLst>
                <a:outerShdw blurRad="38100" dist="19050" dir="2700000" algn="tl" rotWithShape="0">
                  <a:schemeClr val="dk1">
                    <a:alpha val="40000"/>
                  </a:schemeClr>
                </a:outerShdw>
              </a:effectLst>
            </a:endParaRPr>
          </a:p>
        </p:txBody>
      </p:sp>
      <p:pic>
        <p:nvPicPr>
          <p:cNvPr id="14" name="Picture 4">
            <a:extLst>
              <a:ext uri="{FF2B5EF4-FFF2-40B4-BE49-F238E27FC236}">
                <a16:creationId xmlns:a16="http://schemas.microsoft.com/office/drawing/2014/main" id="{84FAD89C-51C8-4EC8-97D2-B7973A6BA9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538" y="5829020"/>
            <a:ext cx="1582464" cy="28648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7337970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2C3A80B68CBF4896C8DBCAB036F7B5" ma:contentTypeVersion="14" ma:contentTypeDescription="Create a new document." ma:contentTypeScope="" ma:versionID="3186f1eaae54a5c5e463762299099582">
  <xsd:schema xmlns:xsd="http://www.w3.org/2001/XMLSchema" xmlns:xs="http://www.w3.org/2001/XMLSchema" xmlns:p="http://schemas.microsoft.com/office/2006/metadata/properties" xmlns:ns2="5531a6c7-4be0-45de-9f89-07ea5dfa7515" xmlns:ns3="5ddde22c-af7a-409c-91fc-204d1546f62e" targetNamespace="http://schemas.microsoft.com/office/2006/metadata/properties" ma:root="true" ma:fieldsID="82962141f15f50311aa77c6388ff9c0a" ns2:_="" ns3:_="">
    <xsd:import namespace="5531a6c7-4be0-45de-9f89-07ea5dfa7515"/>
    <xsd:import namespace="5ddde22c-af7a-409c-91fc-204d1546f62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31a6c7-4be0-45de-9f89-07ea5dfa7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8e03970a-e55d-4629-b0e7-91e18418f62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ddde22c-af7a-409c-91fc-204d1546f62e"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108d677f-422c-4b40-86bc-b196197c81b1}" ma:internalName="TaxCatchAll" ma:showField="CatchAllData" ma:web="5ddde22c-af7a-409c-91fc-204d1546f62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ddde22c-af7a-409c-91fc-204d1546f62e" xsi:nil="true"/>
    <lcf76f155ced4ddcb4097134ff3c332f xmlns="5531a6c7-4be0-45de-9f89-07ea5dfa751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77DBD9F-E9C9-4FE5-BF32-7529BACABD43}"/>
</file>

<file path=customXml/itemProps2.xml><?xml version="1.0" encoding="utf-8"?>
<ds:datastoreItem xmlns:ds="http://schemas.openxmlformats.org/officeDocument/2006/customXml" ds:itemID="{212E93CE-250F-495C-9A95-59A5249EE208}"/>
</file>

<file path=customXml/itemProps3.xml><?xml version="1.0" encoding="utf-8"?>
<ds:datastoreItem xmlns:ds="http://schemas.openxmlformats.org/officeDocument/2006/customXml" ds:itemID="{ED8B8B1D-599F-45AF-85C2-7D65D5A46F9A}"/>
</file>

<file path=docProps/app.xml><?xml version="1.0" encoding="utf-8"?>
<Properties xmlns="http://schemas.openxmlformats.org/officeDocument/2006/extended-properties" xmlns:vt="http://schemas.openxmlformats.org/officeDocument/2006/docPropsVTypes">
  <TotalTime>6910</TotalTime>
  <Words>5032</Words>
  <Application>Microsoft Office PowerPoint</Application>
  <PresentationFormat>Widescreen</PresentationFormat>
  <Paragraphs>724</Paragraphs>
  <Slides>11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Calibri</vt:lpstr>
      <vt:lpstr>Arial</vt:lpstr>
      <vt:lpstr>Acumin Pro</vt:lpstr>
      <vt:lpstr>Lucida Calligraphy</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Underwood (Avanti Gardens)</dc:creator>
  <cp:lastModifiedBy>Chloe L. Smith</cp:lastModifiedBy>
  <cp:revision>292</cp:revision>
  <cp:lastPrinted>2021-07-16T10:36:20Z</cp:lastPrinted>
  <dcterms:created xsi:type="dcterms:W3CDTF">2021-06-03T07:59:39Z</dcterms:created>
  <dcterms:modified xsi:type="dcterms:W3CDTF">2022-08-03T21:01:51Z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0x010100902C3A80B68CBF4896C8DBCAB036F7B5</vt:lpwstr>
  </property>
  <property fmtid="{D5CDD505-2E9C-101B-9397-08002B2CF9AE}" pid="3" name="Order">
    <vt:r8>11189200</vt:r8>
  </property>
</Properties>
</file>