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75" d="100"/>
          <a:sy n="75" d="100"/>
        </p:scale>
        <p:origin x="67"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D18ED-5AA6-4D88-9821-BF2A8E9FB2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B2E5D3-0DDB-4306-AB7C-873BE95764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892EDFB-8A6F-442B-BE46-5AF999251DD5}"/>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ABB00A54-B4B9-47D4-8D92-F19006C836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5530E7-BD45-4A3D-A426-F18E78F4A72C}"/>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2998866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57EC-A8D7-49A5-947A-1608BB32D3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CEACED-4ECC-4779-B4B9-38178013AE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28816-40C3-4BFD-9E0D-E83B6AB90103}"/>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C5AAAFB0-53DB-4654-8F85-61C633059A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55445D-D4D2-4C79-B668-B94EEA514C06}"/>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148082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1DF80A-37B1-4CFE-A39A-E2D712D964E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40470A-E94D-4CDF-BD64-AC46E04EB3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CA237E-4E44-445B-AE23-1F8475AB70CB}"/>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6A8D1961-0F05-44DB-9BCF-900B6A1953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B2451F-C009-4509-A603-0AAD51D6648E}"/>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4102529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8236D-5DA6-406F-8ADA-A1CBBD9975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8EADDAC-AFBE-40E9-B867-BBEA9FAB34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4A1FBC-8BC0-4D9A-8C2B-A7336B645F6A}"/>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10A2B095-2E39-471D-955A-AC1E30AEE1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55AE9D-0205-4E93-BB0A-757FF2057C28}"/>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18197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94AC-7191-4005-9DE8-5874C8A208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EC1A7-9C90-40BF-843A-4B50EC7646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C716E8-12B0-4C69-896F-76031C5D0E76}"/>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0A5D2295-7B00-46F0-9A16-FAB69B21ED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9FE9D1-6BCE-48CF-AD18-C9438F1CD327}"/>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58076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02AF2-20DD-48D4-A945-EE35CEC982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266B72-A967-4FB3-A144-A863D424CD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98784A7-EDD9-47BB-82B0-D3165EAFB0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5937F1-ADC7-496A-8631-02E25456BB76}"/>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6" name="Footer Placeholder 5">
            <a:extLst>
              <a:ext uri="{FF2B5EF4-FFF2-40B4-BE49-F238E27FC236}">
                <a16:creationId xmlns:a16="http://schemas.microsoft.com/office/drawing/2014/main" id="{62986D55-2D52-4485-BA2D-F1F0E53790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1DDB57-4D6E-4F4E-9193-5AE3A0ACCE4E}"/>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1493617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D6208-F13F-4330-8439-16FB822F3C6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1625FF-94A3-4142-8C55-F6BA0BFE8A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2DCD46-1F63-4F8C-B841-1BADE31AD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E1A5FC-254B-4419-BFF6-C7587CB9A2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C0483D-E21D-40A1-9567-1BDEA3E8DD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5E50DC-ED5C-4BED-8F78-3627921B2DF4}"/>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8" name="Footer Placeholder 7">
            <a:extLst>
              <a:ext uri="{FF2B5EF4-FFF2-40B4-BE49-F238E27FC236}">
                <a16:creationId xmlns:a16="http://schemas.microsoft.com/office/drawing/2014/main" id="{A255D4FD-B629-401E-BBFA-FE4D872DF80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0378BF-50F3-4D68-B8AA-FAE85AC10338}"/>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2085310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14DA3-6CB2-441D-A48C-507AECC822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D549AA0-76EE-41F5-A3EA-3CBB7F459DDB}"/>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4" name="Footer Placeholder 3">
            <a:extLst>
              <a:ext uri="{FF2B5EF4-FFF2-40B4-BE49-F238E27FC236}">
                <a16:creationId xmlns:a16="http://schemas.microsoft.com/office/drawing/2014/main" id="{B43F604B-8B61-48F9-BD07-0500B787462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FA97F9-A24C-4BBD-B99A-39EB59F43C57}"/>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2012365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6EB68E-2B4A-48CE-B3B7-C1B72BF16184}"/>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3" name="Footer Placeholder 2">
            <a:extLst>
              <a:ext uri="{FF2B5EF4-FFF2-40B4-BE49-F238E27FC236}">
                <a16:creationId xmlns:a16="http://schemas.microsoft.com/office/drawing/2014/main" id="{F0CACECB-F3D2-4A7A-9463-DA9970E12B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C0B541-0D47-4C65-84F0-66CD10CB0AFA}"/>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3907151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8D224-3634-4B08-BE1B-C504DCA9E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BC6038A-3C77-48F4-84A5-0BC280450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37BB50F-E770-4DF3-BA45-46EA36790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A7D04F-13DC-4838-B398-E5E12E3F2EE1}"/>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6" name="Footer Placeholder 5">
            <a:extLst>
              <a:ext uri="{FF2B5EF4-FFF2-40B4-BE49-F238E27FC236}">
                <a16:creationId xmlns:a16="http://schemas.microsoft.com/office/drawing/2014/main" id="{52C0C2AC-8B8A-4379-9811-5089C2B4B0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26A3B3-8E21-4454-96BD-44D870D08903}"/>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417097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53833-BE8F-4E20-A28E-9A445712D7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9F8607F-F0C2-4407-888B-79B63B292B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84EE14-FAD3-4D16-A44A-C3AEC99888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AE1989-3FA6-42D7-8C08-7713135C4FD3}"/>
              </a:ext>
            </a:extLst>
          </p:cNvPr>
          <p:cNvSpPr>
            <a:spLocks noGrp="1"/>
          </p:cNvSpPr>
          <p:nvPr>
            <p:ph type="dt" sz="half" idx="10"/>
          </p:nvPr>
        </p:nvSpPr>
        <p:spPr/>
        <p:txBody>
          <a:bodyPr/>
          <a:lstStyle/>
          <a:p>
            <a:fld id="{1F56F73B-AC0F-4B9E-8909-BA10B0EED186}" type="datetimeFigureOut">
              <a:rPr lang="en-GB" smtClean="0"/>
              <a:t>07/10/2022</a:t>
            </a:fld>
            <a:endParaRPr lang="en-GB"/>
          </a:p>
        </p:txBody>
      </p:sp>
      <p:sp>
        <p:nvSpPr>
          <p:cNvPr id="6" name="Footer Placeholder 5">
            <a:extLst>
              <a:ext uri="{FF2B5EF4-FFF2-40B4-BE49-F238E27FC236}">
                <a16:creationId xmlns:a16="http://schemas.microsoft.com/office/drawing/2014/main" id="{5968F9C1-891E-407C-A4D8-2B5795DAF2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E12A6F-BF02-4355-B766-96340064BFCC}"/>
              </a:ext>
            </a:extLst>
          </p:cNvPr>
          <p:cNvSpPr>
            <a:spLocks noGrp="1"/>
          </p:cNvSpPr>
          <p:nvPr>
            <p:ph type="sldNum" sz="quarter" idx="12"/>
          </p:nvPr>
        </p:nvSpPr>
        <p:spPr/>
        <p:txBody>
          <a:bodyPr/>
          <a:lstStyle/>
          <a:p>
            <a:fld id="{457A4DEF-B070-42F6-B762-EEF83DD6E657}" type="slidenum">
              <a:rPr lang="en-GB" smtClean="0"/>
              <a:t>‹#›</a:t>
            </a:fld>
            <a:endParaRPr lang="en-GB"/>
          </a:p>
        </p:txBody>
      </p:sp>
    </p:spTree>
    <p:extLst>
      <p:ext uri="{BB962C8B-B14F-4D97-AF65-F5344CB8AC3E}">
        <p14:creationId xmlns:p14="http://schemas.microsoft.com/office/powerpoint/2010/main" val="251307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263AFC-0AE2-4FC3-81A8-3775B7E0CF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7D874EF-E5C5-4CB4-9ACA-DCAD6A2333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1DD4B1-C97E-481E-A44F-B202F16331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6F73B-AC0F-4B9E-8909-BA10B0EED186}" type="datetimeFigureOut">
              <a:rPr lang="en-GB" smtClean="0"/>
              <a:t>07/10/2022</a:t>
            </a:fld>
            <a:endParaRPr lang="en-GB"/>
          </a:p>
        </p:txBody>
      </p:sp>
      <p:sp>
        <p:nvSpPr>
          <p:cNvPr id="5" name="Footer Placeholder 4">
            <a:extLst>
              <a:ext uri="{FF2B5EF4-FFF2-40B4-BE49-F238E27FC236}">
                <a16:creationId xmlns:a16="http://schemas.microsoft.com/office/drawing/2014/main" id="{C6EF0ABB-1CEC-4F54-A568-CCA3DDAA0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F213A4F-48FC-4355-B604-53A5F01CD7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A4DEF-B070-42F6-B762-EEF83DD6E657}" type="slidenum">
              <a:rPr lang="en-GB" smtClean="0"/>
              <a:t>‹#›</a:t>
            </a:fld>
            <a:endParaRPr lang="en-GB"/>
          </a:p>
        </p:txBody>
      </p:sp>
    </p:spTree>
    <p:extLst>
      <p:ext uri="{BB962C8B-B14F-4D97-AF65-F5344CB8AC3E}">
        <p14:creationId xmlns:p14="http://schemas.microsoft.com/office/powerpoint/2010/main" val="2176341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463767" y="-383614"/>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rial" panose="020B0604020202020204" pitchFamily="34" charset="0"/>
              <a:cs typeface="Arial" panose="020B0604020202020204" pitchFamily="34" charset="0"/>
            </a:endParaRPr>
          </a:p>
        </p:txBody>
      </p:sp>
      <p:pic>
        <p:nvPicPr>
          <p:cNvPr id="5" name="Picture 1">
            <a:extLst>
              <a:ext uri="{FF2B5EF4-FFF2-40B4-BE49-F238E27FC236}">
                <a16:creationId xmlns:a16="http://schemas.microsoft.com/office/drawing/2014/main" id="{38D29AA9-D707-4E56-A908-EF1928CE1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939" y="103749"/>
            <a:ext cx="1000126" cy="8382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nvGraphicFramePr>
        <p:xfrm>
          <a:off x="643464" y="1182662"/>
          <a:ext cx="11005611" cy="5034937"/>
        </p:xfrm>
        <a:graphic>
          <a:graphicData uri="http://schemas.openxmlformats.org/drawingml/2006/table">
            <a:tbl>
              <a:tblPr firstRow="1" bandRow="1">
                <a:tableStyleId>{5C22544A-7EE6-4342-B048-85BDC9FD1C3A}</a:tableStyleId>
              </a:tblPr>
              <a:tblGrid>
                <a:gridCol w="1729707">
                  <a:extLst>
                    <a:ext uri="{9D8B030D-6E8A-4147-A177-3AD203B41FA5}">
                      <a16:colId xmlns:a16="http://schemas.microsoft.com/office/drawing/2014/main" val="385991600"/>
                    </a:ext>
                  </a:extLst>
                </a:gridCol>
                <a:gridCol w="1624468">
                  <a:extLst>
                    <a:ext uri="{9D8B030D-6E8A-4147-A177-3AD203B41FA5}">
                      <a16:colId xmlns:a16="http://schemas.microsoft.com/office/drawing/2014/main" val="2865123548"/>
                    </a:ext>
                  </a:extLst>
                </a:gridCol>
                <a:gridCol w="1524580">
                  <a:extLst>
                    <a:ext uri="{9D8B030D-6E8A-4147-A177-3AD203B41FA5}">
                      <a16:colId xmlns:a16="http://schemas.microsoft.com/office/drawing/2014/main" val="872926247"/>
                    </a:ext>
                  </a:extLst>
                </a:gridCol>
                <a:gridCol w="1544200">
                  <a:extLst>
                    <a:ext uri="{9D8B030D-6E8A-4147-A177-3AD203B41FA5}">
                      <a16:colId xmlns:a16="http://schemas.microsoft.com/office/drawing/2014/main" val="1315738151"/>
                    </a:ext>
                  </a:extLst>
                </a:gridCol>
                <a:gridCol w="1633387">
                  <a:extLst>
                    <a:ext uri="{9D8B030D-6E8A-4147-A177-3AD203B41FA5}">
                      <a16:colId xmlns:a16="http://schemas.microsoft.com/office/drawing/2014/main" val="2709165749"/>
                    </a:ext>
                  </a:extLst>
                </a:gridCol>
                <a:gridCol w="1474634">
                  <a:extLst>
                    <a:ext uri="{9D8B030D-6E8A-4147-A177-3AD203B41FA5}">
                      <a16:colId xmlns:a16="http://schemas.microsoft.com/office/drawing/2014/main" val="2335150482"/>
                    </a:ext>
                  </a:extLst>
                </a:gridCol>
                <a:gridCol w="1474635">
                  <a:extLst>
                    <a:ext uri="{9D8B030D-6E8A-4147-A177-3AD203B41FA5}">
                      <a16:colId xmlns:a16="http://schemas.microsoft.com/office/drawing/2014/main" val="4046203905"/>
                    </a:ext>
                  </a:extLst>
                </a:gridCol>
              </a:tblGrid>
              <a:tr h="474688">
                <a:tc>
                  <a:txBody>
                    <a:bodyPr/>
                    <a:lstStyle/>
                    <a:p>
                      <a:pPr algn="ctr"/>
                      <a:endParaRPr lang="en-GB" sz="1800">
                        <a:latin typeface="Arial" panose="020B0604020202020204" pitchFamily="34" charset="0"/>
                        <a:cs typeface="Arial" panose="020B0604020202020204" pitchFamily="34" charset="0"/>
                      </a:endParaRPr>
                    </a:p>
                  </a:txBody>
                  <a:tcPr marL="90595" marR="90595" marT="45297" marB="45297">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Autumn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sng">
                          <a:solidFill>
                            <a:schemeClr val="tx1"/>
                          </a:solidFill>
                          <a:latin typeface="Arial" panose="020B0604020202020204" pitchFamily="34" charset="0"/>
                          <a:cs typeface="Arial" panose="020B0604020202020204" pitchFamily="34" charset="0"/>
                        </a:rPr>
                        <a:t>Autumn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Summer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dirty="0">
                          <a:solidFill>
                            <a:schemeClr val="tx1"/>
                          </a:solidFill>
                          <a:latin typeface="Arial" panose="020B0604020202020204" pitchFamily="34" charset="0"/>
                          <a:cs typeface="Arial" panose="020B0604020202020204" pitchFamily="34" charset="0"/>
                        </a:rPr>
                        <a:t>Summer 2</a:t>
                      </a:r>
                      <a:endParaRPr lang="en-GB" sz="1800" b="0" u="sng"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3285939"/>
                  </a:ext>
                </a:extLst>
              </a:tr>
              <a:tr h="541432">
                <a:tc>
                  <a:txBody>
                    <a:bodyPr/>
                    <a:lstStyle/>
                    <a:p>
                      <a:pPr algn="ctr"/>
                      <a:r>
                        <a:rPr lang="en-US" sz="1600" b="0" dirty="0">
                          <a:latin typeface="Arial" panose="020B0604020202020204" pitchFamily="34" charset="0"/>
                          <a:cs typeface="Arial" panose="020B0604020202020204" pitchFamily="34" charset="0"/>
                        </a:rPr>
                        <a:t>Overarching theme</a:t>
                      </a:r>
                      <a:endParaRPr lang="en-GB" sz="16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latin typeface="Arial" panose="020B0604020202020204" pitchFamily="34" charset="0"/>
                          <a:cs typeface="Arial" panose="020B0604020202020204" pitchFamily="34" charset="0"/>
                        </a:rPr>
                        <a:t>What makes me special?</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 people celebrate?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dirty="0">
                          <a:latin typeface="Arial" panose="020B0604020202020204" pitchFamily="34" charset="0"/>
                          <a:cs typeface="Arial" panose="020B0604020202020204" pitchFamily="34" charset="0"/>
                        </a:rPr>
                        <a:t>Who likes the cold?</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Let’s explore!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Once upon a time…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What’s my talent?</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72033691"/>
                  </a:ext>
                </a:extLst>
              </a:tr>
              <a:tr h="2379873">
                <a:tc>
                  <a:txBody>
                    <a:bodyPr/>
                    <a:lstStyle/>
                    <a:p>
                      <a:pPr algn="ctr"/>
                      <a:endParaRPr lang="en-US" sz="1050" b="1" dirty="0">
                        <a:latin typeface="Arial" panose="020B0604020202020204" pitchFamily="34" charset="0"/>
                        <a:cs typeface="Arial" panose="020B0604020202020204" pitchFamily="34" charset="0"/>
                      </a:endParaRPr>
                    </a:p>
                    <a:p>
                      <a:pPr algn="ctr"/>
                      <a:endParaRPr lang="en-US" sz="105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Comprehension</a:t>
                      </a:r>
                    </a:p>
                    <a:p>
                      <a:pPr algn="ctr"/>
                      <a:r>
                        <a:rPr lang="en-US" sz="1000" b="1" dirty="0">
                          <a:latin typeface="Arial" panose="020B0604020202020204" pitchFamily="34" charset="0"/>
                          <a:cs typeface="Arial" panose="020B0604020202020204" pitchFamily="34" charset="0"/>
                        </a:rPr>
                        <a:t>Word reading</a:t>
                      </a:r>
                    </a:p>
                    <a:p>
                      <a:pPr algn="ctr"/>
                      <a:r>
                        <a:rPr lang="en-US" sz="1000" b="1" dirty="0">
                          <a:latin typeface="Arial" panose="020B0604020202020204" pitchFamily="34" charset="0"/>
                          <a:cs typeface="Arial" panose="020B0604020202020204" pitchFamily="34" charset="0"/>
                        </a:rPr>
                        <a:t>Writing</a:t>
                      </a:r>
                    </a:p>
                    <a:p>
                      <a:pPr algn="ctr"/>
                      <a:endParaRPr lang="en-US" sz="1000" b="0" dirty="0">
                        <a:latin typeface="Arial" panose="020B0604020202020204" pitchFamily="34" charset="0"/>
                        <a:cs typeface="Arial" panose="020B0604020202020204" pitchFamily="34" charset="0"/>
                      </a:endParaRPr>
                    </a:p>
                    <a:p>
                      <a:pPr algn="ctr"/>
                      <a:r>
                        <a:rPr lang="en-US" sz="1000" b="0" dirty="0">
                          <a:latin typeface="Arial" panose="020B0604020202020204" pitchFamily="34" charset="0"/>
                          <a:cs typeface="Arial" panose="020B0604020202020204" pitchFamily="34" charset="0"/>
                        </a:rPr>
                        <a:t>*</a:t>
                      </a:r>
                      <a:r>
                        <a:rPr lang="en-US" sz="900" b="0" dirty="0">
                          <a:latin typeface="Arial" panose="020B0604020202020204" pitchFamily="34" charset="0"/>
                          <a:cs typeface="Arial" panose="020B0604020202020204" pitchFamily="34" charset="0"/>
                        </a:rPr>
                        <a:t>objectives are taught throughout CP across the year.</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Listen to and enjoy a range of stories.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Talk about stories using pictures.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Predict the storyline.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Hear and say initial sounds.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Read some common exception words.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Begin to link sounds to letters.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Represent sounds with letter shapes.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Write my own name in full.</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Talk about the features of texts.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Use new vocabulary from books.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follow words with one-to-one correspondence.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Begin to read words consistent with their phonic knowledge.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rhyme and alliteration.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Segment CVC words.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Label initial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Write sounds in the correct sequence.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Talk about how stories are structured.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Describe the setting, characters and events.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Read words consistent with their phonic knowledge.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Locate and recall the title of a book.</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Match capital and lowercase letters.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Form lower and uppercase letters.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Write labels.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Form letters clearly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Retell narratives in the correct sequence.</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Begin to repeat words or phrases to check it makes sense.</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Express preferences for books.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Show awareness of rhyme and alliteration when reading.</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Reread appropriate books.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Write captions.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Write some irregular words.</a:t>
                      </a:r>
                    </a:p>
                    <a:p>
                      <a:pPr marL="171450" indent="-171450" algn="l">
                        <a:buFont typeface="Arial" panose="020B0604020202020204" pitchFamily="34" charset="0"/>
                        <a:buChar char="•"/>
                      </a:pPr>
                      <a:endParaRPr lang="en-US" sz="10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Use and understand new vocabulary.</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Say how they feel about books, poems etc.</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Follow and read with 2/3 lines of 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Say the sound for each letter of the alphabet and at least 10 digraphs.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Spell simple and multisyllabic words phonetically.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Write irregular words.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Talk about what has been read to me, retell the stories and adapt narratives.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Read aloud simple sentences consistent with phonic knowledge.</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Begin to take note of some punctuation.</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Write simple sentences.</a:t>
                      </a:r>
                      <a:endParaRPr lang="en-US" sz="10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62612"/>
                  </a:ext>
                </a:extLst>
              </a:tr>
              <a:tr h="995781">
                <a:tc>
                  <a:txBody>
                    <a:bodyPr/>
                    <a:lstStyle/>
                    <a:p>
                      <a:pPr algn="ctr"/>
                      <a:r>
                        <a:rPr lang="en-US" sz="900" b="0" dirty="0">
                          <a:latin typeface="Arial" panose="020B0604020202020204" pitchFamily="34" charset="0"/>
                          <a:cs typeface="Arial" panose="020B0604020202020204" pitchFamily="34" charset="0"/>
                        </a:rPr>
                        <a:t>Statutory Framework for Literacy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It is crucial for children to develop a life-long love of reading. Reading consists of two dimensions: language comprehension and word reading. Language comprehension (necessary for both reading and writing) starts from birth. It only develops when adults talk with children about the world around them and the books (stories and non-fiction) they read with them, and enjoy rhymes, poems and songs together. Skilled word reading, taught later, involves both the speedy working out of the pronunciation of unfamiliar printed words (decoding) and the speedy recognition of familiar printed words. Writing involves transcription (spelling and handwriting) and composition (articulating ideas and structuring them in speech, before writing).</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3102111"/>
                  </a:ext>
                </a:extLst>
              </a:tr>
            </a:tbl>
          </a:graphicData>
        </a:graphic>
      </p:graphicFrame>
      <p:sp>
        <p:nvSpPr>
          <p:cNvPr id="2" name="Rectangle 1">
            <a:extLst>
              <a:ext uri="{FF2B5EF4-FFF2-40B4-BE49-F238E27FC236}">
                <a16:creationId xmlns:a16="http://schemas.microsoft.com/office/drawing/2014/main" id="{9BBE880A-4D6A-47F8-B767-CAF7DCD69059}"/>
              </a:ext>
            </a:extLst>
          </p:cNvPr>
          <p:cNvSpPr/>
          <p:nvPr/>
        </p:nvSpPr>
        <p:spPr>
          <a:xfrm>
            <a:off x="5275812" y="137134"/>
            <a:ext cx="1802096" cy="707886"/>
          </a:xfrm>
          <a:prstGeom prst="rect">
            <a:avLst/>
          </a:prstGeom>
          <a:noFill/>
        </p:spPr>
        <p:txBody>
          <a:bodyPr wrap="none" lIns="91440" tIns="45720" rIns="91440" bIns="45720">
            <a:spAutoFit/>
          </a:bodyPr>
          <a:lstStyle/>
          <a:p>
            <a:pPr algn="ctr"/>
            <a:r>
              <a:rPr lang="en-US" sz="4000" dirty="0">
                <a:ln w="0"/>
                <a:effectLst>
                  <a:outerShdw blurRad="38100" dist="19050" dir="2700000" algn="tl" rotWithShape="0">
                    <a:schemeClr val="dk1">
                      <a:alpha val="40000"/>
                    </a:schemeClr>
                  </a:outerShdw>
                </a:effectLst>
              </a:rPr>
              <a:t>Literacy</a:t>
            </a:r>
            <a:endParaRPr lang="en-US" sz="4000" b="0" cap="none" spc="0" dirty="0">
              <a:ln w="0"/>
              <a:solidFill>
                <a:schemeClr val="tx1"/>
              </a:solidFill>
              <a:effectLst>
                <a:outerShdw blurRad="38100" dist="19050" dir="2700000" algn="tl" rotWithShape="0">
                  <a:schemeClr val="dk1">
                    <a:alpha val="40000"/>
                  </a:schemeClr>
                </a:outerShdw>
              </a:effectLst>
            </a:endParaRPr>
          </a:p>
        </p:txBody>
      </p:sp>
      <p:pic>
        <p:nvPicPr>
          <p:cNvPr id="14" name="Picture 4">
            <a:extLst>
              <a:ext uri="{FF2B5EF4-FFF2-40B4-BE49-F238E27FC236}">
                <a16:creationId xmlns:a16="http://schemas.microsoft.com/office/drawing/2014/main" id="{2AA11639-4C86-4A31-AA73-717A031408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467" y="6343509"/>
            <a:ext cx="1582464" cy="28648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6" name="TextBox 15">
            <a:extLst>
              <a:ext uri="{FF2B5EF4-FFF2-40B4-BE49-F238E27FC236}">
                <a16:creationId xmlns:a16="http://schemas.microsoft.com/office/drawing/2014/main" id="{54FF5C48-F750-4364-9467-17D91CCD01DE}"/>
              </a:ext>
            </a:extLst>
          </p:cNvPr>
          <p:cNvSpPr txBox="1"/>
          <p:nvPr/>
        </p:nvSpPr>
        <p:spPr>
          <a:xfrm>
            <a:off x="2420490" y="6270249"/>
            <a:ext cx="5555853" cy="338554"/>
          </a:xfrm>
          <a:prstGeom prst="rect">
            <a:avLst/>
          </a:prstGeom>
          <a:noFill/>
        </p:spPr>
        <p:txBody>
          <a:bodyPr wrap="square" rtlCol="0">
            <a:spAutoFit/>
          </a:bodyPr>
          <a:lstStyle/>
          <a:p>
            <a:r>
              <a:rPr lang="en-GB" sz="1600" i="1" dirty="0"/>
              <a:t>*Read Write </a:t>
            </a:r>
            <a:r>
              <a:rPr lang="en-GB" sz="1600" i="1" dirty="0" err="1"/>
              <a:t>inc</a:t>
            </a:r>
            <a:r>
              <a:rPr lang="en-GB" sz="1600" i="1" dirty="0"/>
              <a:t> phonics taught daily. EY2P Literacy Scheme. </a:t>
            </a:r>
          </a:p>
        </p:txBody>
      </p:sp>
    </p:spTree>
    <p:extLst>
      <p:ext uri="{BB962C8B-B14F-4D97-AF65-F5344CB8AC3E}">
        <p14:creationId xmlns:p14="http://schemas.microsoft.com/office/powerpoint/2010/main" val="2076551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513</Words>
  <Application>Microsoft Office PowerPoint</Application>
  <PresentationFormat>Widescreen</PresentationFormat>
  <Paragraphs>71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McKenny</dc:creator>
  <cp:lastModifiedBy>Ruth McKenny</cp:lastModifiedBy>
  <cp:revision>1</cp:revision>
  <dcterms:created xsi:type="dcterms:W3CDTF">2022-10-07T10:25:18Z</dcterms:created>
  <dcterms:modified xsi:type="dcterms:W3CDTF">2022-10-07T10:25:59Z</dcterms:modified>
</cp:coreProperties>
</file>