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61" r:id="rId2"/>
    <p:sldId id="257" r:id="rId3"/>
    <p:sldId id="280" r:id="rId4"/>
    <p:sldId id="274" r:id="rId5"/>
    <p:sldId id="273" r:id="rId6"/>
    <p:sldId id="272" r:id="rId7"/>
    <p:sldId id="276" r:id="rId8"/>
    <p:sldId id="277" r:id="rId9"/>
    <p:sldId id="278" r:id="rId10"/>
    <p:sldId id="279" r:id="rId11"/>
  </p:sldIdLst>
  <p:sldSz cx="12192000" cy="6858000"/>
  <p:notesSz cx="6797675" cy="9926638"/>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ucida Calligraphy" panose="03010101010101010101" pitchFamily="66"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5FB"/>
    <a:srgbClr val="CCFFFF"/>
    <a:srgbClr val="FFCCFF"/>
    <a:srgbClr val="CC66FF"/>
    <a:srgbClr val="E1FFFF"/>
    <a:srgbClr val="FFE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5226" autoAdjust="0"/>
  </p:normalViewPr>
  <p:slideViewPr>
    <p:cSldViewPr snapToGrid="0">
      <p:cViewPr varScale="1">
        <p:scale>
          <a:sx n="86" d="100"/>
          <a:sy n="86" d="100"/>
        </p:scale>
        <p:origin x="984" y="6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03/08/2022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B0D6409B-E98A-43B6-A14E-0476DBB1F864}" type="datetime1">
              <a:rPr lang="en-GB" smtClean="0"/>
              <a:t>03/08/2022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FB0561D8-4F65-4B62-A03D-C6B15E0DF092}" type="datetime1">
              <a:rPr lang="en-GB" smtClean="0"/>
              <a:t>03/08/2022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775218E3-96C5-4A3E-BECB-53B9B12019AC}" type="datetime1">
              <a:rPr lang="en-GB" smtClean="0"/>
              <a:t>03/08/2022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4AF532C4-3A90-4063-BA2D-D08683FD4C71}" type="datetime1">
              <a:rPr lang="en-GB" smtClean="0"/>
              <a:t>03/08/2022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9A3999EA-593F-4197-98F2-D068AB32D1C0}" type="datetime1">
              <a:rPr lang="en-GB" smtClean="0"/>
              <a:t>03/08/2022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FAEBADDC-2067-4E5C-B912-D0B1DFC08623}" type="datetime1">
              <a:rPr lang="en-GB" smtClean="0"/>
              <a:t>03/08/2022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74BAA81B-A2CA-413C-9627-19FB71A84DDF}" type="datetime1">
              <a:rPr lang="en-GB" smtClean="0"/>
              <a:t>03/08/2022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A0DA102C-3206-4468-9A4B-13E556B2A47C}" type="datetime1">
              <a:rPr lang="en-GB" smtClean="0"/>
              <a:t>03/08/2022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2227552B-A988-485A-B35B-C4A727847D5E}" type="datetime1">
              <a:rPr lang="en-GB" smtClean="0"/>
              <a:t>03/08/2022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43DF65B7-4DAC-4B1C-916D-5265896A4E7A}" type="datetime1">
              <a:rPr lang="en-GB" smtClean="0"/>
              <a:t>03/08/2022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F2703E84-25D3-459D-9A66-937A3A806CC3}" type="datetime1">
              <a:rPr lang="en-GB" smtClean="0"/>
              <a:t>03/08/2022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2AA70-05DC-404C-8941-7790A849D162}" type="datetime1">
              <a:rPr lang="en-GB" smtClean="0"/>
              <a:t>03/08/2022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0D69E49A-9B31-4318-84F0-4904ABA05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6" y="6403060"/>
            <a:ext cx="1657350" cy="300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5">
            <a:extLst>
              <a:ext uri="{FF2B5EF4-FFF2-40B4-BE49-F238E27FC236}">
                <a16:creationId xmlns:a16="http://schemas.microsoft.com/office/drawing/2014/main" id="{7D73DF3A-55D3-405C-B089-55382CE1C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0" y="5753893"/>
            <a:ext cx="2932113" cy="652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 name="Rectangle 29">
            <a:extLst>
              <a:ext uri="{FF2B5EF4-FFF2-40B4-BE49-F238E27FC236}">
                <a16:creationId xmlns:a16="http://schemas.microsoft.com/office/drawing/2014/main" id="{683356B3-764E-4F8E-A344-9A80B5C3E918}"/>
              </a:ext>
            </a:extLst>
          </p:cNvPr>
          <p:cNvSpPr/>
          <p:nvPr/>
        </p:nvSpPr>
        <p:spPr>
          <a:xfrm>
            <a:off x="463768" y="1454708"/>
            <a:ext cx="4933856" cy="4255011"/>
          </a:xfrm>
          <a:prstGeom prst="rect">
            <a:avLst/>
          </a:prstGeom>
        </p:spPr>
        <p:txBody>
          <a:bodyPr wrap="square">
            <a:spAutoFit/>
          </a:bodyPr>
          <a:lstStyle/>
          <a:p>
            <a:pPr algn="just"/>
            <a:r>
              <a:rPr lang="en-US" sz="1050" dirty="0">
                <a:latin typeface="Arial" panose="020B0604020202020204" pitchFamily="34" charset="0"/>
                <a:cs typeface="Arial" panose="020B0604020202020204" pitchFamily="34" charset="0"/>
              </a:rPr>
              <a:t>At Rivington Primary School, we are committed to providing a caring and stimulating environment in which every child is valued and can thrive.</a:t>
            </a:r>
            <a:endParaRPr lang="en-GB" sz="1050" dirty="0">
              <a:latin typeface="Arial" panose="020B0604020202020204" pitchFamily="34" charset="0"/>
              <a:cs typeface="Arial" panose="020B0604020202020204" pitchFamily="34" charset="0"/>
            </a:endParaRPr>
          </a:p>
          <a:p>
            <a:pPr algn="just"/>
            <a:r>
              <a:rPr lang="en-US" sz="1050" dirty="0">
                <a:latin typeface="Arial" panose="020B0604020202020204" pitchFamily="34" charset="0"/>
                <a:cs typeface="Arial" panose="020B0604020202020204" pitchFamily="34" charset="0"/>
              </a:rPr>
              <a:t>Our philosophy is to nurture every child as an individual, </a:t>
            </a:r>
            <a:r>
              <a:rPr lang="en-US" sz="1050" dirty="0" err="1">
                <a:latin typeface="Arial" panose="020B0604020202020204" pitchFamily="34" charset="0"/>
                <a:cs typeface="Arial" panose="020B0604020202020204" pitchFamily="34" charset="0"/>
              </a:rPr>
              <a:t>recognising</a:t>
            </a:r>
            <a:r>
              <a:rPr lang="en-US" sz="1050" dirty="0">
                <a:latin typeface="Arial" panose="020B0604020202020204" pitchFamily="34" charset="0"/>
                <a:cs typeface="Arial" panose="020B0604020202020204" pitchFamily="34" charset="0"/>
              </a:rPr>
              <a:t> and valuing their unique qualities and abilities, in order to support their learning and exploration at this wonderful stage.</a:t>
            </a:r>
            <a:endParaRPr lang="en-GB" sz="1050" dirty="0">
              <a:latin typeface="Arial" panose="020B0604020202020204" pitchFamily="34" charset="0"/>
              <a:cs typeface="Arial" panose="020B0604020202020204" pitchFamily="34" charset="0"/>
            </a:endParaRPr>
          </a:p>
          <a:p>
            <a:pPr algn="just"/>
            <a:r>
              <a:rPr lang="en-GB" sz="105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algn="just"/>
            <a:r>
              <a:rPr lang="en-GB" sz="1050" b="1" u="sng" dirty="0">
                <a:latin typeface="Arial" panose="020B0604020202020204" pitchFamily="34" charset="0"/>
                <a:cs typeface="Arial" panose="020B0604020202020204" pitchFamily="34" charset="0"/>
              </a:rPr>
              <a:t>INTENT</a:t>
            </a:r>
            <a:endParaRPr lang="en-GB" sz="1050" dirty="0">
              <a:latin typeface="Arial" panose="020B0604020202020204" pitchFamily="34" charset="0"/>
              <a:cs typeface="Arial" panose="020B0604020202020204" pitchFamily="34" charset="0"/>
            </a:endParaRPr>
          </a:p>
          <a:p>
            <a:pPr algn="just"/>
            <a:r>
              <a:rPr lang="en-GB" sz="1050" b="1" dirty="0">
                <a:latin typeface="Arial" panose="020B0604020202020204" pitchFamily="34" charset="0"/>
                <a:cs typeface="Arial" panose="020B0604020202020204" pitchFamily="34" charset="0"/>
              </a:rPr>
              <a:t>The intent for our children is to feel safe, happy and eager to learn. At Rivington, we CARE.</a:t>
            </a:r>
            <a:endParaRPr lang="en-GB" sz="1050" dirty="0">
              <a:latin typeface="Arial" panose="020B0604020202020204" pitchFamily="34" charset="0"/>
              <a:cs typeface="Arial" panose="020B0604020202020204" pitchFamily="34" charset="0"/>
            </a:endParaRPr>
          </a:p>
          <a:p>
            <a:pPr algn="just"/>
            <a:r>
              <a:rPr lang="en-GB" sz="1050" dirty="0">
                <a:solidFill>
                  <a:srgbClr val="FFC000"/>
                </a:solidFill>
                <a:latin typeface="Arial" panose="020B0604020202020204" pitchFamily="34" charset="0"/>
                <a:cs typeface="Arial" panose="020B0604020202020204" pitchFamily="34" charset="0"/>
              </a:rPr>
              <a:t>COMMUNICATION</a:t>
            </a:r>
            <a:r>
              <a:rPr lang="en-GB" sz="1050" dirty="0">
                <a:latin typeface="Arial" panose="020B0604020202020204" pitchFamily="34" charset="0"/>
                <a:cs typeface="Arial" panose="020B0604020202020204" pitchFamily="34" charset="0"/>
              </a:rPr>
              <a:t> – we strive for children to be able to communicate effectively and express themselves with confidence, sharing their thoughts, ideas and feelings with the knowledge that they will be listened to and understood.</a:t>
            </a:r>
          </a:p>
          <a:p>
            <a:pPr algn="just"/>
            <a:r>
              <a:rPr lang="en-GB" sz="1050" dirty="0">
                <a:solidFill>
                  <a:srgbClr val="0070C0"/>
                </a:solidFill>
                <a:latin typeface="Arial" panose="020B0604020202020204" pitchFamily="34" charset="0"/>
                <a:cs typeface="Arial" panose="020B0604020202020204" pitchFamily="34" charset="0"/>
              </a:rPr>
              <a:t>ASPIRATION</a:t>
            </a:r>
            <a:r>
              <a:rPr lang="en-GB" sz="1050" dirty="0">
                <a:latin typeface="Arial" panose="020B0604020202020204" pitchFamily="34" charset="0"/>
                <a:cs typeface="Arial" panose="020B0604020202020204" pitchFamily="34" charset="0"/>
              </a:rPr>
              <a:t> – developmentally appropriate and ambitious planning, responsive to individuals and group dynamics, and an approach which inspires and challenges children’s inquisitive minds is taken by all adults.</a:t>
            </a:r>
          </a:p>
          <a:p>
            <a:pPr algn="just"/>
            <a:r>
              <a:rPr lang="en-GB" sz="1050" dirty="0">
                <a:solidFill>
                  <a:srgbClr val="FF0000"/>
                </a:solidFill>
                <a:latin typeface="Arial" panose="020B0604020202020204" pitchFamily="34" charset="0"/>
                <a:cs typeface="Arial" panose="020B0604020202020204" pitchFamily="34" charset="0"/>
              </a:rPr>
              <a:t>REFLECT</a:t>
            </a:r>
            <a:r>
              <a:rPr lang="en-GB" sz="1050" dirty="0">
                <a:latin typeface="Arial" panose="020B0604020202020204" pitchFamily="34" charset="0"/>
                <a:cs typeface="Arial" panose="020B0604020202020204" pitchFamily="34" charset="0"/>
              </a:rPr>
              <a:t> – we reflect on our own practice as well as the children’s learning in order to offer the best opportunities and environment. We teach the children how to be skilful learners, developing independence, resilience, problem solving skills and how to collaborate. </a:t>
            </a:r>
          </a:p>
          <a:p>
            <a:pPr algn="just"/>
            <a:r>
              <a:rPr lang="en-GB" sz="1050" dirty="0">
                <a:solidFill>
                  <a:srgbClr val="00B050"/>
                </a:solidFill>
                <a:latin typeface="Arial" panose="020B0604020202020204" pitchFamily="34" charset="0"/>
                <a:cs typeface="Arial" panose="020B0604020202020204" pitchFamily="34" charset="0"/>
              </a:rPr>
              <a:t>EXPERIENCES</a:t>
            </a:r>
            <a:r>
              <a:rPr lang="en-GB" sz="1050" dirty="0">
                <a:latin typeface="Arial" panose="020B0604020202020204" pitchFamily="34" charset="0"/>
                <a:cs typeface="Arial" panose="020B0604020202020204" pitchFamily="34" charset="0"/>
              </a:rPr>
              <a:t> – we aim for children to gain first-hand experiences to ignite their curiosity and embed their learning. We encourage children to independently access resources, develop their own play and ask for help, confident in the knowledge that they can co-construct their own learning environment and opportunities. </a:t>
            </a:r>
          </a:p>
          <a:p>
            <a:pPr fontAlgn="t"/>
            <a:endParaRPr lang="en-GB" sz="800" dirty="0">
              <a:latin typeface="Acumin Pro"/>
            </a:endParaRPr>
          </a:p>
        </p:txBody>
      </p:sp>
      <p:sp>
        <p:nvSpPr>
          <p:cNvPr id="31" name="Rectangle 3">
            <a:extLst>
              <a:ext uri="{FF2B5EF4-FFF2-40B4-BE49-F238E27FC236}">
                <a16:creationId xmlns:a16="http://schemas.microsoft.com/office/drawing/2014/main" id="{1BCC36B7-4D15-42BA-BB1D-2232D298B967}"/>
              </a:ext>
            </a:extLst>
          </p:cNvPr>
          <p:cNvSpPr>
            <a:spLocks noChangeArrowheads="1"/>
          </p:cNvSpPr>
          <p:nvPr/>
        </p:nvSpPr>
        <p:spPr bwMode="auto">
          <a:xfrm>
            <a:off x="4075043" y="274619"/>
            <a:ext cx="4499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Calligraphy" panose="03010101010101010101" pitchFamily="66" charset="0"/>
                <a:ea typeface="Cambria" panose="02040503050406030204" pitchFamily="18" charset="0"/>
                <a:cs typeface="Times New Roman" panose="02020603050405020304" pitchFamily="18" charset="0"/>
              </a:rPr>
              <a:t>Rivington Primary School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latin typeface="Lucida Calligraphy" panose="03010101010101010101" pitchFamily="66" charset="0"/>
                <a:ea typeface="Cambria" panose="02040503050406030204" pitchFamily="18" charset="0"/>
                <a:cs typeface="Times New Roman" panose="02020603050405020304" pitchFamily="18" charset="0"/>
              </a:rPr>
              <a:t>Nursery Long Term Plan</a:t>
            </a:r>
            <a:endParaRPr kumimoji="0" lang="en-GB" altLang="en-US" sz="800" b="0" i="0" u="none" strike="noStrike" cap="none" normalizeH="0" baseline="0" dirty="0">
              <a:ln>
                <a:noFill/>
              </a:ln>
              <a:solidFill>
                <a:schemeClr val="tx1"/>
              </a:solidFill>
              <a:effectLst/>
            </a:endParaRPr>
          </a:p>
        </p:txBody>
      </p:sp>
      <p:pic>
        <p:nvPicPr>
          <p:cNvPr id="16" name="Picture 2" descr="See the source image">
            <a:extLst>
              <a:ext uri="{FF2B5EF4-FFF2-40B4-BE49-F238E27FC236}">
                <a16:creationId xmlns:a16="http://schemas.microsoft.com/office/drawing/2014/main" id="{DB6D8EC2-EDB3-4231-8F86-6769D54F6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968" y="1618375"/>
            <a:ext cx="5155262" cy="425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6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85657445"/>
              </p:ext>
            </p:extLst>
          </p:nvPr>
        </p:nvGraphicFramePr>
        <p:xfrm>
          <a:off x="643467" y="1178980"/>
          <a:ext cx="10905071" cy="5458175"/>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699361">
                <a:tc>
                  <a:txBody>
                    <a:bodyPr/>
                    <a:lstStyle/>
                    <a:p>
                      <a:pPr algn="ctr"/>
                      <a:endParaRPr lang="en-GB" sz="1800" dirty="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2628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649782">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Music</a:t>
                      </a:r>
                    </a:p>
                    <a:p>
                      <a:pPr algn="ctr"/>
                      <a:r>
                        <a:rPr lang="en-US" sz="1000" b="1" dirty="0">
                          <a:latin typeface="Arial" panose="020B0604020202020204" pitchFamily="34" charset="0"/>
                          <a:cs typeface="Arial" panose="020B0604020202020204" pitchFamily="34" charset="0"/>
                        </a:rPr>
                        <a:t>Art</a:t>
                      </a:r>
                    </a:p>
                    <a:p>
                      <a:pPr algn="ctr"/>
                      <a:r>
                        <a:rPr lang="en-US" sz="1000" b="1" dirty="0">
                          <a:latin typeface="Arial" panose="020B0604020202020204" pitchFamily="34" charset="0"/>
                          <a:cs typeface="Arial" panose="020B0604020202020204" pitchFamily="34" charset="0"/>
                        </a:rPr>
                        <a:t>Drama/dance</a:t>
                      </a:r>
                    </a:p>
                    <a:p>
                      <a:pPr algn="ctr"/>
                      <a:r>
                        <a:rPr lang="en-US" sz="1000" b="1" dirty="0">
                          <a:latin typeface="Arial" panose="020B0604020202020204" pitchFamily="34" charset="0"/>
                          <a:cs typeface="Arial" panose="020B0604020202020204" pitchFamily="34" charset="0"/>
                        </a:rPr>
                        <a:t>DT</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Explore </a:t>
                      </a:r>
                      <a:r>
                        <a:rPr lang="en-US" sz="1000" dirty="0" err="1">
                          <a:solidFill>
                            <a:schemeClr val="tx1"/>
                          </a:solidFill>
                          <a:latin typeface="Arial" panose="020B0604020202020204" pitchFamily="34" charset="0"/>
                          <a:cs typeface="Arial" panose="020B0604020202020204" pitchFamily="34" charset="0"/>
                        </a:rPr>
                        <a:t>colour</a:t>
                      </a: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Explore texture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Explore different media.</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Join materials.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Experiment with sounds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Listen carefully and respond to the sounds I hear.</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Engage in pretend play based on own experiences.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Experiment with movements.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malleable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Use a variety of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Draw different 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Say what I am doing.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Talk about the sounds I hear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Sing familiar songs and rhymes by heart.</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Engage in role play with others.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Negotiate space within dance.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Experiment with different techniques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Use lines to draw shapes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latin typeface="Arial" panose="020B0604020202020204" pitchFamily="34" charset="0"/>
                          <a:ea typeface="+mn-ea"/>
                          <a:cs typeface="Arial" panose="020B0604020202020204" pitchFamily="34" charset="0"/>
                        </a:rPr>
                        <a:t>Use simple shapes in my drawings.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Make up my own simple songs and rhymes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Experiment with different instruments.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Act out familiar stories using props and character voices.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a person with some features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Represent my ideas using 3D materials.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my ideas.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Keep in time with music.</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narratives in my imaginary play.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Balance and cross the midline within dance.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Copy movements and move to music.</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what I am doing in my art</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Explore </a:t>
                      </a:r>
                      <a:r>
                        <a:rPr lang="en-US" sz="1000" b="0" i="0" kern="1200" dirty="0" err="1">
                          <a:solidFill>
                            <a:schemeClr val="tx1"/>
                          </a:solidFill>
                          <a:effectLst/>
                          <a:latin typeface="Arial" panose="020B0604020202020204" pitchFamily="34" charset="0"/>
                          <a:ea typeface="+mn-ea"/>
                          <a:cs typeface="Arial" panose="020B0604020202020204" pitchFamily="34" charset="0"/>
                        </a:rPr>
                        <a:t>colour</a:t>
                      </a:r>
                      <a:r>
                        <a:rPr lang="en-US" sz="1000" b="0" i="0" kern="1200" dirty="0">
                          <a:solidFill>
                            <a:schemeClr val="tx1"/>
                          </a:solidFill>
                          <a:effectLst/>
                          <a:latin typeface="Arial" panose="020B0604020202020204" pitchFamily="34" charset="0"/>
                          <a:ea typeface="+mn-ea"/>
                          <a:cs typeface="Arial" panose="020B0604020202020204" pitchFamily="34" charset="0"/>
                        </a:rPr>
                        <a:t> mixing.</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Talk about my plans when constructing. </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Tap out a rhythm I have heard.</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Engage in imaginary play within a group.</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Copy sequences of </a:t>
                      </a:r>
                      <a:r>
                        <a:rPr lang="en-US" sz="1000" b="0" i="0" kern="1200">
                          <a:solidFill>
                            <a:schemeClr val="tx1"/>
                          </a:solidFill>
                          <a:effectLst/>
                          <a:latin typeface="Arial" panose="020B0604020202020204" pitchFamily="34" charset="0"/>
                          <a:ea typeface="+mn-ea"/>
                          <a:cs typeface="Arial" panose="020B0604020202020204" pitchFamily="34" charset="0"/>
                        </a:rPr>
                        <a:t>movement within dance.</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Make and use props when pretending</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Draw with more detail.</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Solve problems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Find different ways of doing things.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Share my music making with others.</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Negotiate roles within imaginary play and role play with friends.</a:t>
                      </a: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198732">
                <a:tc>
                  <a:txBody>
                    <a:bodyPr/>
                    <a:lstStyle/>
                    <a:p>
                      <a:pPr algn="ctr"/>
                      <a:r>
                        <a:rPr lang="en-US" sz="900" b="0" dirty="0">
                          <a:latin typeface="Arial" panose="020B0604020202020204" pitchFamily="34" charset="0"/>
                          <a:cs typeface="Arial" panose="020B0604020202020204" pitchFamily="34" charset="0"/>
                        </a:rPr>
                        <a:t>Statutory Framework for Expressive Arts and Design</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Give children an insight into new musical worlds. Invite musicians in to play music to children and talk about it. Encourage children to listen attentively to music. Discuss changes and patterns as a piece of music develops. </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310794" y="137134"/>
            <a:ext cx="5732147"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Expressive Arts and Design</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A2A151A8-42F9-44A5-9DD5-953ABCDD0287}"/>
              </a:ext>
            </a:extLst>
          </p:cNvPr>
          <p:cNvPicPr>
            <a:picLocks noChangeAspect="1"/>
          </p:cNvPicPr>
          <p:nvPr/>
        </p:nvPicPr>
        <p:blipFill>
          <a:blip r:embed="rId3"/>
          <a:stretch>
            <a:fillRect/>
          </a:stretch>
        </p:blipFill>
        <p:spPr>
          <a:xfrm>
            <a:off x="744905" y="6258564"/>
            <a:ext cx="1585097" cy="286537"/>
          </a:xfrm>
          <a:prstGeom prst="rect">
            <a:avLst/>
          </a:prstGeom>
        </p:spPr>
      </p:pic>
    </p:spTree>
    <p:extLst>
      <p:ext uri="{BB962C8B-B14F-4D97-AF65-F5344CB8AC3E}">
        <p14:creationId xmlns:p14="http://schemas.microsoft.com/office/powerpoint/2010/main" val="310742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90868027"/>
              </p:ext>
            </p:extLst>
          </p:nvPr>
        </p:nvGraphicFramePr>
        <p:xfrm>
          <a:off x="133491" y="592246"/>
          <a:ext cx="11925018" cy="5891897"/>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63395">
                  <a:extLst>
                    <a:ext uri="{9D8B030D-6E8A-4147-A177-3AD203B41FA5}">
                      <a16:colId xmlns:a16="http://schemas.microsoft.com/office/drawing/2014/main" val="1315738151"/>
                    </a:ext>
                  </a:extLst>
                </a:gridCol>
                <a:gridCol w="1668077">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38923">
                <a:tc>
                  <a:txBody>
                    <a:bodyPr/>
                    <a:lstStyle/>
                    <a:p>
                      <a:pPr algn="ct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Autumn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Spring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Spring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1</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1361592">
                <a:tc>
                  <a:txBody>
                    <a:bodyPr/>
                    <a:lstStyle/>
                    <a:p>
                      <a:pPr algn="ctr"/>
                      <a:r>
                        <a:rPr lang="en-US" sz="1200" b="0" dirty="0">
                          <a:latin typeface="Arial" panose="020B0604020202020204" pitchFamily="34" charset="0"/>
                          <a:cs typeface="Arial" panose="020B0604020202020204" pitchFamily="34" charset="0"/>
                        </a:rPr>
                        <a:t>General Themes </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Our plans are flexible to enable us to follow the interests of the children.</a:t>
                      </a:r>
                      <a:endParaRPr lang="en-US" sz="1100" b="1"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solidFill>
                            <a:schemeClr val="tx1"/>
                          </a:solidFill>
                          <a:latin typeface="Arial" panose="020B0604020202020204" pitchFamily="34" charset="0"/>
                          <a:cs typeface="Arial" panose="020B0604020202020204" pitchFamily="34" charset="0"/>
                        </a:rPr>
                        <a:t>WHAT MAKES ME SPECIAL?</a:t>
                      </a:r>
                    </a:p>
                    <a:p>
                      <a:pPr algn="ct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Starting school</a:t>
                      </a:r>
                    </a:p>
                    <a:p>
                      <a:pPr algn="ctr"/>
                      <a:r>
                        <a:rPr lang="en-US" sz="900" dirty="0">
                          <a:solidFill>
                            <a:schemeClr val="tx1"/>
                          </a:solidFill>
                          <a:latin typeface="Arial" panose="020B0604020202020204" pitchFamily="34" charset="0"/>
                          <a:cs typeface="Arial" panose="020B0604020202020204" pitchFamily="34" charset="0"/>
                        </a:rPr>
                        <a:t>All about me</a:t>
                      </a:r>
                    </a:p>
                    <a:p>
                      <a:pPr algn="ctr"/>
                      <a:r>
                        <a:rPr lang="en-US" sz="900" dirty="0">
                          <a:solidFill>
                            <a:schemeClr val="tx1"/>
                          </a:solidFill>
                          <a:latin typeface="Arial" panose="020B0604020202020204" pitchFamily="34" charset="0"/>
                          <a:cs typeface="Arial" panose="020B0604020202020204" pitchFamily="34" charset="0"/>
                        </a:rPr>
                        <a:t>Families</a:t>
                      </a:r>
                      <a:endParaRPr lang="en-GB"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Arial" panose="020B0604020202020204" pitchFamily="34" charset="0"/>
                          <a:cs typeface="Arial" panose="020B0604020202020204" pitchFamily="34" charset="0"/>
                        </a:rPr>
                        <a:t>Emotions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Diwali</a:t>
                      </a:r>
                    </a:p>
                    <a:p>
                      <a:pPr algn="ct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HOW DO PEOPLE CELEBRATE?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Bonfire</a:t>
                      </a:r>
                      <a:r>
                        <a:rPr lang="en-US" sz="900" baseline="0" dirty="0">
                          <a:solidFill>
                            <a:schemeClr val="tx1"/>
                          </a:solidFill>
                          <a:latin typeface="Arial" panose="020B0604020202020204" pitchFamily="34" charset="0"/>
                          <a:cs typeface="Arial" panose="020B0604020202020204" pitchFamily="34" charset="0"/>
                        </a:rPr>
                        <a:t> night celebrations</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ONCE UPON A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Traditional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Chinese New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Pancake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Weather</a:t>
                      </a:r>
                    </a:p>
                    <a:p>
                      <a:pPr algn="ctr"/>
                      <a:r>
                        <a:rPr lang="en-US" sz="1600" b="1" dirty="0">
                          <a:solidFill>
                            <a:srgbClr val="CC66FF"/>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HOW DOES MY GARDEN GROW?</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Real life superheroes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The great outdoors </a:t>
                      </a:r>
                    </a:p>
                    <a:p>
                      <a:pPr algn="ctr"/>
                      <a:r>
                        <a:rPr lang="en-US" sz="900" dirty="0">
                          <a:solidFill>
                            <a:schemeClr val="tx1"/>
                          </a:solidFill>
                          <a:latin typeface="Arial" panose="020B0604020202020204" pitchFamily="34" charset="0"/>
                          <a:cs typeface="Arial" panose="020B0604020202020204" pitchFamily="34" charset="0"/>
                        </a:rPr>
                        <a:t>Plants &amp; Flowers </a:t>
                      </a:r>
                    </a:p>
                    <a:p>
                      <a:pPr algn="ctr"/>
                      <a:r>
                        <a:rPr lang="en-US" sz="900" dirty="0">
                          <a:solidFill>
                            <a:schemeClr val="tx1"/>
                          </a:solidFill>
                          <a:latin typeface="Arial" panose="020B0604020202020204" pitchFamily="34" charset="0"/>
                          <a:cs typeface="Arial" panose="020B0604020202020204" pitchFamily="34" charset="0"/>
                        </a:rPr>
                        <a:t>Spring </a:t>
                      </a:r>
                    </a:p>
                    <a:p>
                      <a:pPr algn="ctr"/>
                      <a:r>
                        <a:rPr lang="en-US" sz="900" dirty="0">
                          <a:solidFill>
                            <a:schemeClr val="tx1"/>
                          </a:solidFill>
                          <a:latin typeface="Arial" panose="020B0604020202020204" pitchFamily="34" charset="0"/>
                          <a:cs typeface="Arial" panose="020B0604020202020204" pitchFamily="34" charset="0"/>
                        </a:rPr>
                        <a:t>Planting </a:t>
                      </a:r>
                    </a:p>
                    <a:p>
                      <a:pPr algn="ctr"/>
                      <a:r>
                        <a:rPr lang="en-US" sz="900" dirty="0">
                          <a:solidFill>
                            <a:schemeClr val="tx1"/>
                          </a:solidFill>
                          <a:latin typeface="Arial" panose="020B0604020202020204" pitchFamily="34" charset="0"/>
                          <a:cs typeface="Arial" panose="020B0604020202020204" pitchFamily="34" charset="0"/>
                        </a:rPr>
                        <a:t>Easter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LET’S EXPLORE!</a:t>
                      </a:r>
                    </a:p>
                    <a:p>
                      <a:pPr algn="ct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What</a:t>
                      </a:r>
                      <a:r>
                        <a:rPr lang="en-US" sz="900" baseline="0" dirty="0">
                          <a:solidFill>
                            <a:schemeClr val="tx1"/>
                          </a:solidFill>
                          <a:latin typeface="Arial" panose="020B0604020202020204" pitchFamily="34" charset="0"/>
                          <a:cs typeface="Arial" panose="020B0604020202020204" pitchFamily="34" charset="0"/>
                        </a:rPr>
                        <a:t> lives in our pond?</a:t>
                      </a:r>
                    </a:p>
                    <a:p>
                      <a:pPr algn="ctr"/>
                      <a:r>
                        <a:rPr lang="en-US" sz="900" baseline="0" dirty="0">
                          <a:solidFill>
                            <a:schemeClr val="tx1"/>
                          </a:solidFill>
                          <a:latin typeface="Arial" panose="020B0604020202020204" pitchFamily="34" charset="0"/>
                          <a:cs typeface="Arial" panose="020B0604020202020204" pitchFamily="34" charset="0"/>
                        </a:rPr>
                        <a:t>Life cycles</a:t>
                      </a:r>
                    </a:p>
                    <a:p>
                      <a:pPr algn="ctr"/>
                      <a:r>
                        <a:rPr lang="en-US" sz="900" baseline="0" dirty="0">
                          <a:solidFill>
                            <a:schemeClr val="tx1"/>
                          </a:solidFill>
                          <a:latin typeface="Arial" panose="020B0604020202020204" pitchFamily="34" charset="0"/>
                          <a:cs typeface="Arial" panose="020B0604020202020204" pitchFamily="34" charset="0"/>
                        </a:rPr>
                        <a:t>Summer</a:t>
                      </a:r>
                    </a:p>
                    <a:p>
                      <a:pPr algn="ctr"/>
                      <a:r>
                        <a:rPr lang="en-US" sz="900" baseline="0" dirty="0">
                          <a:solidFill>
                            <a:schemeClr val="tx1"/>
                          </a:solidFill>
                          <a:latin typeface="Arial" panose="020B0604020202020204" pitchFamily="34" charset="0"/>
                          <a:cs typeface="Arial" panose="020B0604020202020204" pitchFamily="34" charset="0"/>
                        </a:rPr>
                        <a:t>Maps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LET’S MAKE PLANS!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Holidays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Journeys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Comparing locations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Local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Transition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033691"/>
                  </a:ext>
                </a:extLst>
              </a:tr>
              <a:tr h="1567376">
                <a:tc>
                  <a:txBody>
                    <a:bodyPr/>
                    <a:lstStyle/>
                    <a:p>
                      <a:pPr algn="ctr"/>
                      <a:r>
                        <a:rPr lang="en-US" sz="1600" b="1" dirty="0">
                          <a:latin typeface="Arial" panose="020B0604020202020204" pitchFamily="34" charset="0"/>
                          <a:cs typeface="Arial" panose="020B0604020202020204" pitchFamily="34" charset="0"/>
                        </a:rPr>
                        <a:t>High</a:t>
                      </a:r>
                      <a:r>
                        <a:rPr lang="en-US" sz="1600" b="1" baseline="0" dirty="0">
                          <a:latin typeface="Arial" panose="020B0604020202020204" pitchFamily="34" charset="0"/>
                          <a:cs typeface="Arial" panose="020B0604020202020204" pitchFamily="34" charset="0"/>
                        </a:rPr>
                        <a:t> quality </a:t>
                      </a:r>
                      <a:r>
                        <a:rPr lang="en-US" sz="1600" b="1" dirty="0">
                          <a:latin typeface="Arial" panose="020B0604020202020204" pitchFamily="34" charset="0"/>
                          <a:cs typeface="Arial" panose="020B0604020202020204" pitchFamily="34" charset="0"/>
                        </a:rPr>
                        <a:t>Texts</a:t>
                      </a:r>
                    </a:p>
                    <a:p>
                      <a:pPr algn="ctr"/>
                      <a:endParaRPr lang="en-GB"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9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7345316"/>
                  </a:ext>
                </a:extLst>
              </a:tr>
              <a:tr h="719199">
                <a:tc>
                  <a:txBody>
                    <a:bodyPr/>
                    <a:lstStyle/>
                    <a:p>
                      <a:pPr algn="ctr"/>
                      <a:r>
                        <a:rPr lang="en-GB" sz="1600" b="1" dirty="0">
                          <a:latin typeface="Arial" panose="020B0604020202020204" pitchFamily="34" charset="0"/>
                          <a:cs typeface="Arial" panose="020B0604020202020204" pitchFamily="34" charset="0"/>
                        </a:rPr>
                        <a:t>Nursery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solidFill>
                            <a:schemeClr val="tx1"/>
                          </a:solidFill>
                          <a:latin typeface="Arial" panose="020B0604020202020204" pitchFamily="34" charset="0"/>
                          <a:cs typeface="Arial" panose="020B0604020202020204" pitchFamily="34" charset="0"/>
                        </a:rPr>
                        <a:t>Head, Shoulders, Knees and Toes</a:t>
                      </a:r>
                    </a:p>
                    <a:p>
                      <a:pPr algn="ctr"/>
                      <a:r>
                        <a:rPr lang="en-GB" sz="700" dirty="0">
                          <a:solidFill>
                            <a:schemeClr val="tx1"/>
                          </a:solidFill>
                          <a:latin typeface="Arial" panose="020B0604020202020204" pitchFamily="34" charset="0"/>
                          <a:cs typeface="Arial" panose="020B0604020202020204" pitchFamily="34" charset="0"/>
                        </a:rPr>
                        <a:t>If You’re Happy and You Know It</a:t>
                      </a:r>
                    </a:p>
                    <a:p>
                      <a:pPr algn="ctr"/>
                      <a:r>
                        <a:rPr lang="en-GB" sz="700" dirty="0">
                          <a:solidFill>
                            <a:schemeClr val="tx1"/>
                          </a:solidFill>
                          <a:latin typeface="Arial" panose="020B0604020202020204" pitchFamily="34" charset="0"/>
                          <a:cs typeface="Arial" panose="020B0604020202020204" pitchFamily="34" charset="0"/>
                        </a:rPr>
                        <a:t>Ten Little Fingers </a:t>
                      </a:r>
                    </a:p>
                    <a:p>
                      <a:pPr algn="ctr"/>
                      <a:r>
                        <a:rPr lang="en-GB" sz="700" dirty="0">
                          <a:solidFill>
                            <a:schemeClr val="tx1"/>
                          </a:solidFill>
                          <a:latin typeface="Arial" panose="020B0604020202020204" pitchFamily="34" charset="0"/>
                          <a:cs typeface="Arial" panose="020B0604020202020204" pitchFamily="34" charset="0"/>
                        </a:rPr>
                        <a:t>This Old Man</a:t>
                      </a:r>
                    </a:p>
                    <a:p>
                      <a:pPr algn="ctr"/>
                      <a:r>
                        <a:rPr lang="en-GB" sz="700" dirty="0">
                          <a:solidFill>
                            <a:schemeClr val="tx1"/>
                          </a:solidFill>
                          <a:latin typeface="Arial" panose="020B0604020202020204" pitchFamily="34" charset="0"/>
                          <a:cs typeface="Arial" panose="020B0604020202020204" pitchFamily="34" charset="0"/>
                        </a:rPr>
                        <a:t>Two Little Dicky Birds</a:t>
                      </a:r>
                    </a:p>
                    <a:p>
                      <a:pPr algn="ctr"/>
                      <a:r>
                        <a:rPr lang="en-GB" sz="700" dirty="0">
                          <a:solidFill>
                            <a:schemeClr val="tx1"/>
                          </a:solidFill>
                          <a:latin typeface="Arial" panose="020B0604020202020204" pitchFamily="34" charset="0"/>
                          <a:cs typeface="Arial" panose="020B0604020202020204" pitchFamily="34" charset="0"/>
                        </a:rPr>
                        <a:t>I’m a Little Teapot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700" kern="1200" dirty="0">
                          <a:solidFill>
                            <a:schemeClr val="dk1"/>
                          </a:solidFill>
                          <a:effectLst/>
                          <a:latin typeface="Arial" panose="020B0604020202020204" pitchFamily="34" charset="0"/>
                          <a:ea typeface="+mn-ea"/>
                          <a:cs typeface="Arial" panose="020B0604020202020204" pitchFamily="34" charset="0"/>
                        </a:rPr>
                        <a:t>Baa </a:t>
                      </a:r>
                      <a:r>
                        <a:rPr lang="en-GB" sz="700" kern="1200" dirty="0" err="1">
                          <a:solidFill>
                            <a:schemeClr val="dk1"/>
                          </a:solidFill>
                          <a:effectLst/>
                          <a:latin typeface="Arial" panose="020B0604020202020204" pitchFamily="34" charset="0"/>
                          <a:ea typeface="+mn-ea"/>
                          <a:cs typeface="Arial" panose="020B0604020202020204" pitchFamily="34" charset="0"/>
                        </a:rPr>
                        <a:t>Baa</a:t>
                      </a:r>
                      <a:r>
                        <a:rPr lang="en-GB" sz="700" kern="1200" dirty="0">
                          <a:solidFill>
                            <a:schemeClr val="dk1"/>
                          </a:solidFill>
                          <a:effectLst/>
                          <a:latin typeface="Arial" panose="020B0604020202020204" pitchFamily="34" charset="0"/>
                          <a:ea typeface="+mn-ea"/>
                          <a:cs typeface="Arial" panose="020B0604020202020204" pitchFamily="34" charset="0"/>
                        </a:rPr>
                        <a:t> Black Sheep</a:t>
                      </a:r>
                    </a:p>
                    <a:p>
                      <a:pPr algn="ctr"/>
                      <a:r>
                        <a:rPr lang="en-GB" sz="700" kern="1200" dirty="0">
                          <a:solidFill>
                            <a:schemeClr val="dk1"/>
                          </a:solidFill>
                          <a:effectLst/>
                          <a:latin typeface="Arial" panose="020B0604020202020204" pitchFamily="34" charset="0"/>
                          <a:ea typeface="+mn-ea"/>
                          <a:cs typeface="Arial" panose="020B0604020202020204" pitchFamily="34" charset="0"/>
                        </a:rPr>
                        <a:t>Little Bo Peep</a:t>
                      </a:r>
                    </a:p>
                    <a:p>
                      <a:pPr algn="ctr"/>
                      <a:r>
                        <a:rPr lang="en-GB" sz="700" kern="1200" dirty="0">
                          <a:solidFill>
                            <a:schemeClr val="dk1"/>
                          </a:solidFill>
                          <a:effectLst/>
                          <a:latin typeface="Arial" panose="020B0604020202020204" pitchFamily="34" charset="0"/>
                          <a:ea typeface="+mn-ea"/>
                          <a:cs typeface="Arial" panose="020B0604020202020204" pitchFamily="34" charset="0"/>
                        </a:rPr>
                        <a:t>Jack and Jill</a:t>
                      </a:r>
                    </a:p>
                    <a:p>
                      <a:pPr algn="ctr"/>
                      <a:r>
                        <a:rPr lang="en-GB" sz="700" kern="1200" dirty="0">
                          <a:solidFill>
                            <a:schemeClr val="dk1"/>
                          </a:solidFill>
                          <a:effectLst/>
                          <a:latin typeface="Arial" panose="020B0604020202020204" pitchFamily="34" charset="0"/>
                          <a:ea typeface="+mn-ea"/>
                          <a:cs typeface="Arial" panose="020B0604020202020204" pitchFamily="34" charset="0"/>
                        </a:rPr>
                        <a:t>Hickory Dickory Dock</a:t>
                      </a:r>
                    </a:p>
                    <a:p>
                      <a:pPr algn="ctr"/>
                      <a:r>
                        <a:rPr lang="en-GB" sz="700" kern="1200" dirty="0">
                          <a:solidFill>
                            <a:schemeClr val="dk1"/>
                          </a:solidFill>
                          <a:effectLst/>
                          <a:latin typeface="Arial" panose="020B0604020202020204" pitchFamily="34" charset="0"/>
                          <a:ea typeface="+mn-ea"/>
                          <a:cs typeface="Arial" panose="020B0604020202020204" pitchFamily="34" charset="0"/>
                        </a:rPr>
                        <a:t>Twinkle </a:t>
                      </a:r>
                      <a:r>
                        <a:rPr lang="en-GB" sz="700" kern="1200" dirty="0" err="1">
                          <a:solidFill>
                            <a:schemeClr val="dk1"/>
                          </a:solidFill>
                          <a:effectLst/>
                          <a:latin typeface="Arial" panose="020B0604020202020204" pitchFamily="34" charset="0"/>
                          <a:ea typeface="+mn-ea"/>
                          <a:cs typeface="Arial" panose="020B0604020202020204" pitchFamily="34" charset="0"/>
                        </a:rPr>
                        <a:t>Twinkle</a:t>
                      </a:r>
                      <a:r>
                        <a:rPr lang="en-GB" sz="700" kern="1200" dirty="0">
                          <a:solidFill>
                            <a:schemeClr val="dk1"/>
                          </a:solidFill>
                          <a:effectLst/>
                          <a:latin typeface="Arial" panose="020B0604020202020204" pitchFamily="34" charset="0"/>
                          <a:ea typeface="+mn-ea"/>
                          <a:cs typeface="Arial" panose="020B0604020202020204" pitchFamily="34" charset="0"/>
                        </a:rPr>
                        <a:t> </a:t>
                      </a:r>
                    </a:p>
                    <a:p>
                      <a:pPr algn="ctr"/>
                      <a:r>
                        <a:rPr lang="en-GB" sz="700" kern="1200" dirty="0">
                          <a:solidFill>
                            <a:schemeClr val="dk1"/>
                          </a:solidFill>
                          <a:effectLst/>
                          <a:latin typeface="Arial" panose="020B0604020202020204" pitchFamily="34" charset="0"/>
                          <a:ea typeface="+mn-ea"/>
                          <a:cs typeface="Arial" panose="020B0604020202020204" pitchFamily="34" charset="0"/>
                        </a:rPr>
                        <a:t>It’s Raining, It’s Pouring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1, 2, 3, 4, 5, Once I Caught a Fish Alive</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Doctor Foster</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Mulberry Bush</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Hey Diddle </a:t>
                      </a:r>
                      <a:r>
                        <a:rPr lang="en-GB" sz="700" dirty="0" err="1">
                          <a:effectLst/>
                          <a:latin typeface="Arial" panose="020B0604020202020204" pitchFamily="34" charset="0"/>
                          <a:ea typeface="Calibri" panose="020F0502020204030204" pitchFamily="34" charset="0"/>
                          <a:cs typeface="Arial" panose="020B0604020202020204" pitchFamily="34" charset="0"/>
                        </a:rPr>
                        <a:t>Diddle</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One, Two, Buckle My Shoe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700" dirty="0" err="1">
                          <a:effectLst/>
                          <a:latin typeface="Arial" panose="020B0604020202020204" pitchFamily="34" charset="0"/>
                          <a:ea typeface="Calibri" panose="020F0502020204030204" pitchFamily="34" charset="0"/>
                          <a:cs typeface="Arial" panose="020B0604020202020204" pitchFamily="34" charset="0"/>
                        </a:rPr>
                        <a:t>Incy</a:t>
                      </a:r>
                      <a:r>
                        <a:rPr lang="en-GB" sz="700" dirty="0">
                          <a:effectLst/>
                          <a:latin typeface="Arial" panose="020B0604020202020204" pitchFamily="34" charset="0"/>
                          <a:ea typeface="Calibri" panose="020F0502020204030204" pitchFamily="34" charset="0"/>
                          <a:cs typeface="Arial" panose="020B0604020202020204" pitchFamily="34" charset="0"/>
                        </a:rPr>
                        <a:t> </a:t>
                      </a:r>
                      <a:r>
                        <a:rPr lang="en-GB" sz="700" dirty="0" err="1">
                          <a:effectLst/>
                          <a:latin typeface="Arial" panose="020B0604020202020204" pitchFamily="34" charset="0"/>
                          <a:ea typeface="Calibri" panose="020F0502020204030204" pitchFamily="34" charset="0"/>
                          <a:cs typeface="Arial" panose="020B0604020202020204" pitchFamily="34" charset="0"/>
                        </a:rPr>
                        <a:t>Wincy</a:t>
                      </a:r>
                      <a:r>
                        <a:rPr lang="en-GB" sz="700" dirty="0">
                          <a:effectLst/>
                          <a:latin typeface="Arial" panose="020B0604020202020204" pitchFamily="34" charset="0"/>
                          <a:ea typeface="Calibri" panose="020F0502020204030204" pitchFamily="34" charset="0"/>
                          <a:cs typeface="Arial" panose="020B0604020202020204" pitchFamily="34" charset="0"/>
                        </a:rPr>
                        <a:t> Spider</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Pat a Cake</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Georgie </a:t>
                      </a:r>
                      <a:r>
                        <a:rPr lang="en-GB" sz="700" dirty="0" err="1">
                          <a:effectLst/>
                          <a:latin typeface="Arial" panose="020B0604020202020204" pitchFamily="34" charset="0"/>
                          <a:ea typeface="Calibri" panose="020F0502020204030204" pitchFamily="34" charset="0"/>
                          <a:cs typeface="Arial" panose="020B0604020202020204" pitchFamily="34" charset="0"/>
                        </a:rPr>
                        <a:t>Porgie</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Ten in a Bed</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Five Little Men in a Flying Saucer</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Hot Cross Buns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panose="020F0502020204030204" pitchFamily="34" charset="0"/>
                          <a:cs typeface="Arial" panose="020B0604020202020204" pitchFamily="34" charset="0"/>
                        </a:rPr>
                        <a:t>Five Speckled Frogs</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Mary Had a Little Lamb</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Little Jack Horner</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Ten Green Bottles</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The Grand Ole Duke of York</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700" kern="1200" dirty="0">
                          <a:solidFill>
                            <a:schemeClr val="dk1"/>
                          </a:solidFill>
                          <a:effectLst/>
                          <a:latin typeface="Arial" panose="020B0604020202020204" pitchFamily="34" charset="0"/>
                          <a:ea typeface="+mn-ea"/>
                          <a:cs typeface="Arial" panose="020B0604020202020204" pitchFamily="34" charset="0"/>
                        </a:rPr>
                        <a:t>Five Little Ducks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Row, Row, Row Your Boat</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Little Boy Blue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700" kern="1200" dirty="0">
                          <a:solidFill>
                            <a:schemeClr val="dk1"/>
                          </a:solidFill>
                          <a:effectLst/>
                          <a:latin typeface="Arial" panose="020B0604020202020204" pitchFamily="34" charset="0"/>
                          <a:ea typeface="+mn-ea"/>
                          <a:cs typeface="Arial" panose="020B0604020202020204" pitchFamily="34" charset="0"/>
                        </a:rPr>
                        <a:t>Sing a Song of Sixpence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700" kern="1200" dirty="0">
                          <a:solidFill>
                            <a:schemeClr val="dk1"/>
                          </a:solidFill>
                          <a:effectLst/>
                          <a:latin typeface="Arial" panose="020B0604020202020204" pitchFamily="34" charset="0"/>
                          <a:ea typeface="+mn-ea"/>
                          <a:cs typeface="Arial" panose="020B0604020202020204" pitchFamily="34" charset="0"/>
                        </a:rPr>
                        <a:t>Ten Fat Sausages</a:t>
                      </a:r>
                    </a:p>
                    <a:p>
                      <a:pPr algn="ctr">
                        <a:lnSpc>
                          <a:spcPct val="115000"/>
                        </a:lnSpc>
                        <a:spcAft>
                          <a:spcPts val="0"/>
                        </a:spcAft>
                      </a:pPr>
                      <a:r>
                        <a:rPr lang="en-GB" sz="700" dirty="0">
                          <a:effectLst/>
                          <a:latin typeface="Arial" panose="020B0604020202020204" pitchFamily="34" charset="0"/>
                          <a:ea typeface="Calibri" panose="020F0502020204030204" pitchFamily="34" charset="0"/>
                          <a:cs typeface="Arial" panose="020B0604020202020204" pitchFamily="34" charset="0"/>
                        </a:rPr>
                        <a:t>Mother Goose</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panose="020F0502020204030204" pitchFamily="34" charset="0"/>
                          <a:cs typeface="Arial" panose="020B0604020202020204" pitchFamily="34" charset="0"/>
                        </a:rPr>
                        <a:t>London Bridge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414682"/>
                  </a:ext>
                </a:extLst>
              </a:tr>
              <a:tr h="1792486">
                <a:tc>
                  <a:txBody>
                    <a:bodyPr/>
                    <a:lstStyle/>
                    <a:p>
                      <a:pPr algn="ctr"/>
                      <a:r>
                        <a:rPr lang="en-US" sz="1400" b="1" dirty="0">
                          <a:solidFill>
                            <a:schemeClr val="tx1"/>
                          </a:solidFill>
                          <a:latin typeface="Arial" panose="020B0604020202020204" pitchFamily="34" charset="0"/>
                          <a:cs typeface="Arial" panose="020B0604020202020204" pitchFamily="34" charset="0"/>
                        </a:rPr>
                        <a:t>Key events</a:t>
                      </a:r>
                    </a:p>
                    <a:p>
                      <a:pPr algn="ctr"/>
                      <a:r>
                        <a:rPr lang="en-US" sz="1400" b="1" dirty="0">
                          <a:solidFill>
                            <a:schemeClr val="tx1"/>
                          </a:solidFill>
                          <a:latin typeface="Arial" panose="020B0604020202020204" pitchFamily="34" charset="0"/>
                          <a:cs typeface="Arial" panose="020B0604020202020204" pitchFamily="34" charset="0"/>
                        </a:rPr>
                        <a:t>&amp; opportunities</a:t>
                      </a: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i="1" dirty="0">
                          <a:solidFill>
                            <a:schemeClr val="tx1"/>
                          </a:solidFill>
                          <a:latin typeface="Arial" panose="020B0604020202020204" pitchFamily="34" charset="0"/>
                          <a:cs typeface="Arial" panose="020B0604020202020204" pitchFamily="34" charset="0"/>
                        </a:rPr>
                        <a:t>Parental involvement </a:t>
                      </a:r>
                      <a:endParaRPr lang="en-GB" sz="14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solidFill>
                            <a:schemeClr val="tx1"/>
                          </a:solidFill>
                          <a:latin typeface="Arial" panose="020B0604020202020204" pitchFamily="34" charset="0"/>
                          <a:cs typeface="Arial" panose="020B0604020202020204" pitchFamily="34" charset="0"/>
                        </a:rPr>
                        <a:t>Discovery time</a:t>
                      </a:r>
                    </a:p>
                    <a:p>
                      <a:pPr algn="ctr"/>
                      <a:r>
                        <a:rPr lang="en-US" sz="900" dirty="0">
                          <a:solidFill>
                            <a:schemeClr val="tx1"/>
                          </a:solidFill>
                          <a:latin typeface="Arial" panose="020B0604020202020204" pitchFamily="34" charset="0"/>
                          <a:cs typeface="Arial" panose="020B0604020202020204" pitchFamily="34" charset="0"/>
                        </a:rPr>
                        <a:t>Welly walk</a:t>
                      </a:r>
                    </a:p>
                    <a:p>
                      <a:pPr algn="ctr"/>
                      <a:r>
                        <a:rPr lang="en-GB" sz="900" kern="1200" dirty="0">
                          <a:solidFill>
                            <a:schemeClr val="dk1"/>
                          </a:solidFill>
                          <a:effectLst/>
                          <a:latin typeface="Arial" panose="020B0604020202020204" pitchFamily="34" charset="0"/>
                          <a:ea typeface="+mn-ea"/>
                          <a:cs typeface="Arial" panose="020B0604020202020204" pitchFamily="34" charset="0"/>
                        </a:rPr>
                        <a:t>Diwali Day</a:t>
                      </a:r>
                    </a:p>
                    <a:p>
                      <a:pPr algn="ctr"/>
                      <a:r>
                        <a:rPr lang="en-GB" sz="900" kern="1200" dirty="0">
                          <a:solidFill>
                            <a:schemeClr val="dk1"/>
                          </a:solidFill>
                          <a:effectLst/>
                          <a:latin typeface="Arial" panose="020B0604020202020204" pitchFamily="34" charset="0"/>
                          <a:ea typeface="+mn-ea"/>
                          <a:cs typeface="Arial" panose="020B0604020202020204" pitchFamily="34" charset="0"/>
                        </a:rPr>
                        <a:t>National Poetry Day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i="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Bonfire/sparklers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Campfire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World nursery rhyme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 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latin typeface="Arial" panose="020B0604020202020204" pitchFamily="34" charset="0"/>
                          <a:cs typeface="Arial" panose="020B0604020202020204" pitchFamily="34" charset="0"/>
                        </a:rPr>
                        <a:t>Hannukah</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Walk to the post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Nativity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Valentines</a:t>
                      </a:r>
                      <a:r>
                        <a:rPr lang="en-GB" sz="900" baseline="0" dirty="0">
                          <a:effectLst/>
                          <a:latin typeface="Arial" panose="020B0604020202020204" pitchFamily="34" charset="0"/>
                          <a:ea typeface="Calibri" panose="020F0502020204030204" pitchFamily="34" charset="0"/>
                          <a:cs typeface="Arial" panose="020B0604020202020204" pitchFamily="34" charset="0"/>
                        </a:rPr>
                        <a:t> day</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Chinese New Year</a:t>
                      </a:r>
                    </a:p>
                    <a:p>
                      <a:pPr algn="ctr">
                        <a:lnSpc>
                          <a:spcPct val="115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National Storytelling week Pancake day</a:t>
                      </a:r>
                    </a:p>
                    <a:p>
                      <a:pPr algn="ctr">
                        <a:lnSpc>
                          <a:spcPct val="115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900" i="1" dirty="0">
                          <a:effectLst/>
                          <a:latin typeface="Arial" panose="020B0604020202020204" pitchFamily="34" charset="0"/>
                          <a:ea typeface="Calibri" panose="020F050202020403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Living</a:t>
                      </a:r>
                      <a:r>
                        <a:rPr lang="en-US" sz="900" baseline="0" dirty="0">
                          <a:solidFill>
                            <a:schemeClr val="tx1"/>
                          </a:solidFill>
                          <a:latin typeface="Arial" panose="020B0604020202020204" pitchFamily="34" charset="0"/>
                          <a:cs typeface="Arial" panose="020B0604020202020204" pitchFamily="34" charset="0"/>
                        </a:rPr>
                        <a:t> eggs</a:t>
                      </a: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World Book Day</a:t>
                      </a:r>
                    </a:p>
                    <a:p>
                      <a:pPr algn="ctr">
                        <a:lnSpc>
                          <a:spcPct val="115000"/>
                        </a:lnSpc>
                        <a:spcAft>
                          <a:spcPts val="1000"/>
                        </a:spcAft>
                      </a:pPr>
                      <a:r>
                        <a:rPr lang="en-GB" sz="900" dirty="0">
                          <a:effectLst/>
                          <a:latin typeface="Arial" panose="020B0604020202020204" pitchFamily="34" charset="0"/>
                          <a:ea typeface="Calibri" panose="020F0502020204030204" pitchFamily="34" charset="0"/>
                          <a:cs typeface="Arial" panose="020B0604020202020204" pitchFamily="34" charset="0"/>
                        </a:rPr>
                        <a:t>Easter celebrations</a:t>
                      </a:r>
                    </a:p>
                    <a:p>
                      <a:pPr algn="ctr">
                        <a:lnSpc>
                          <a:spcPct val="115000"/>
                        </a:lnSpc>
                        <a:spcAft>
                          <a:spcPts val="1000"/>
                        </a:spcAft>
                      </a:pPr>
                      <a:r>
                        <a:rPr lang="en-GB" sz="900" i="1" dirty="0">
                          <a:effectLst/>
                          <a:latin typeface="Arial" panose="020B0604020202020204" pitchFamily="34" charset="0"/>
                          <a:ea typeface="Calibri" panose="020F0502020204030204" pitchFamily="34" charset="0"/>
                          <a:cs typeface="Arial" panose="020B0604020202020204" pitchFamily="34" charset="0"/>
                        </a:rPr>
                        <a:t>Church visit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1" dirty="0">
                          <a:effectLst/>
                          <a:latin typeface="Arial" panose="020B0604020202020204" pitchFamily="34" charset="0"/>
                          <a:ea typeface="Calibri" panose="020F0502020204030204" pitchFamily="34" charset="0"/>
                          <a:cs typeface="Arial" panose="020B0604020202020204" pitchFamily="34" charset="0"/>
                        </a:rPr>
                        <a:t>Stay and Learn               </a:t>
                      </a: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Arial" panose="020B0604020202020204" pitchFamily="34" charset="0"/>
                          <a:cs typeface="Arial" panose="020B0604020202020204" pitchFamily="34" charset="0"/>
                        </a:rPr>
                        <a:t> Father’s Day</a:t>
                      </a:r>
                    </a:p>
                    <a:p>
                      <a:pPr algn="ctr"/>
                      <a:r>
                        <a:rPr lang="en-US" sz="900" dirty="0">
                          <a:solidFill>
                            <a:schemeClr val="tx1"/>
                          </a:solidFill>
                          <a:latin typeface="Arial" panose="020B0604020202020204" pitchFamily="34" charset="0"/>
                          <a:cs typeface="Arial" panose="020B0604020202020204" pitchFamily="34" charset="0"/>
                        </a:rPr>
                        <a:t>Caterpillars </a:t>
                      </a:r>
                    </a:p>
                    <a:p>
                      <a:pPr algn="ctr"/>
                      <a:r>
                        <a:rPr lang="en-US" sz="900" baseline="0" dirty="0">
                          <a:solidFill>
                            <a:schemeClr val="tx1"/>
                          </a:solidFill>
                          <a:latin typeface="Arial" panose="020B0604020202020204" pitchFamily="34" charset="0"/>
                          <a:cs typeface="Arial" panose="020B0604020202020204" pitchFamily="34" charset="0"/>
                        </a:rPr>
                        <a:t>Pond visits</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Contact a school overseas</a:t>
                      </a:r>
                    </a:p>
                    <a:p>
                      <a:pPr algn="ctr"/>
                      <a:endParaRPr lang="en-US" sz="9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Stay and Learn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p>
                      <a:pPr algn="ctr"/>
                      <a:endParaRPr lang="en-US" sz="90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latin typeface="Arial" panose="020B0604020202020204" pitchFamily="34" charset="0"/>
                          <a:cs typeface="Arial" panose="020B0604020202020204" pitchFamily="34" charset="0"/>
                        </a:rPr>
                        <a:t>Camping outdoors</a:t>
                      </a:r>
                    </a:p>
                    <a:p>
                      <a:pPr algn="ctr"/>
                      <a:r>
                        <a:rPr lang="en-GB" sz="900" dirty="0">
                          <a:solidFill>
                            <a:schemeClr val="tx1"/>
                          </a:solidFill>
                          <a:latin typeface="Arial" panose="020B0604020202020204" pitchFamily="34" charset="0"/>
                          <a:cs typeface="Arial" panose="020B0604020202020204" pitchFamily="34" charset="0"/>
                        </a:rPr>
                        <a:t>Walk to the park</a:t>
                      </a:r>
                    </a:p>
                    <a:p>
                      <a:pPr algn="ctr"/>
                      <a:r>
                        <a:rPr lang="en-GB" sz="900" dirty="0">
                          <a:solidFill>
                            <a:schemeClr val="tx1"/>
                          </a:solidFill>
                          <a:latin typeface="Arial" panose="020B0604020202020204" pitchFamily="34" charset="0"/>
                          <a:cs typeface="Arial" panose="020B0604020202020204" pitchFamily="34" charset="0"/>
                        </a:rPr>
                        <a:t>Teddy bear’s picnic</a:t>
                      </a:r>
                    </a:p>
                    <a:p>
                      <a:pPr algn="ctr"/>
                      <a:r>
                        <a:rPr lang="en-GB" sz="900" dirty="0">
                          <a:solidFill>
                            <a:schemeClr val="tx1"/>
                          </a:solidFill>
                          <a:latin typeface="Arial" panose="020B0604020202020204" pitchFamily="34" charset="0"/>
                          <a:cs typeface="Arial" panose="020B0604020202020204" pitchFamily="34" charset="0"/>
                        </a:rPr>
                        <a:t>Acorn Farm</a:t>
                      </a:r>
                    </a:p>
                    <a:p>
                      <a:pPr algn="ctr"/>
                      <a:endParaRPr lang="en-GB" sz="900" dirty="0">
                        <a:solidFill>
                          <a:schemeClr val="tx1"/>
                        </a:solidFill>
                        <a:latin typeface="Arial" panose="020B0604020202020204" pitchFamily="34" charset="0"/>
                        <a:cs typeface="Arial" panose="020B0604020202020204" pitchFamily="34" charset="0"/>
                      </a:endParaRPr>
                    </a:p>
                    <a:p>
                      <a:pPr algn="ctr"/>
                      <a:r>
                        <a:rPr lang="en-GB" sz="900" i="1" dirty="0">
                          <a:solidFill>
                            <a:schemeClr val="tx1"/>
                          </a:solidFill>
                          <a:latin typeface="Arial" panose="020B0604020202020204" pitchFamily="34" charset="0"/>
                          <a:cs typeface="Arial" panose="020B0604020202020204" pitchFamily="34" charset="0"/>
                        </a:rPr>
                        <a:t>Graduation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Class 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latin typeface="Arial" panose="020B0604020202020204" pitchFamily="34" charset="0"/>
                          <a:cs typeface="Arial" panose="020B0604020202020204" pitchFamily="34" charset="0"/>
                        </a:rPr>
                        <a:t>Family 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bl>
          </a:graphicData>
        </a:graphic>
      </p:graphicFrame>
      <p:sp>
        <p:nvSpPr>
          <p:cNvPr id="2" name="Footer Placeholder 1">
            <a:extLst>
              <a:ext uri="{FF2B5EF4-FFF2-40B4-BE49-F238E27FC236}">
                <a16:creationId xmlns:a16="http://schemas.microsoft.com/office/drawing/2014/main" id="{9F75C5DB-DBE7-4716-A33A-E0B5AF3420A1}"/>
              </a:ext>
            </a:extLst>
          </p:cNvPr>
          <p:cNvSpPr>
            <a:spLocks noGrp="1"/>
          </p:cNvSpPr>
          <p:nvPr>
            <p:ph type="ftr" sz="quarter" idx="11"/>
          </p:nvPr>
        </p:nvSpPr>
        <p:spPr>
          <a:xfrm>
            <a:off x="278296" y="6356351"/>
            <a:ext cx="11595652" cy="335997"/>
          </a:xfrm>
        </p:spPr>
        <p:txBody>
          <a:bodyPr/>
          <a:lstStyle/>
          <a:p>
            <a:endParaRPr lang="en-GB" dirty="0"/>
          </a:p>
        </p:txBody>
      </p:sp>
      <p:pic>
        <p:nvPicPr>
          <p:cNvPr id="8" name="Picture 7">
            <a:extLst>
              <a:ext uri="{FF2B5EF4-FFF2-40B4-BE49-F238E27FC236}">
                <a16:creationId xmlns:a16="http://schemas.microsoft.com/office/drawing/2014/main" id="{FF4B7376-A0B8-43A2-9858-73C641D37461}"/>
              </a:ext>
            </a:extLst>
          </p:cNvPr>
          <p:cNvPicPr>
            <a:picLocks noChangeAspect="1"/>
          </p:cNvPicPr>
          <p:nvPr/>
        </p:nvPicPr>
        <p:blipFill>
          <a:blip r:embed="rId3"/>
          <a:stretch>
            <a:fillRect/>
          </a:stretch>
        </p:blipFill>
        <p:spPr>
          <a:xfrm>
            <a:off x="2597649" y="3007003"/>
            <a:ext cx="753065" cy="767977"/>
          </a:xfrm>
          <a:prstGeom prst="rect">
            <a:avLst/>
          </a:prstGeom>
        </p:spPr>
      </p:pic>
      <p:pic>
        <p:nvPicPr>
          <p:cNvPr id="10" name="Picture 9">
            <a:extLst>
              <a:ext uri="{FF2B5EF4-FFF2-40B4-BE49-F238E27FC236}">
                <a16:creationId xmlns:a16="http://schemas.microsoft.com/office/drawing/2014/main" id="{35993150-627F-4D2C-AFAF-BF235F19CC90}"/>
              </a:ext>
            </a:extLst>
          </p:cNvPr>
          <p:cNvPicPr>
            <a:picLocks noChangeAspect="1"/>
          </p:cNvPicPr>
          <p:nvPr/>
        </p:nvPicPr>
        <p:blipFill>
          <a:blip r:embed="rId4"/>
          <a:stretch>
            <a:fillRect/>
          </a:stretch>
        </p:blipFill>
        <p:spPr>
          <a:xfrm>
            <a:off x="1719992" y="2479454"/>
            <a:ext cx="753065" cy="760910"/>
          </a:xfrm>
          <a:prstGeom prst="rect">
            <a:avLst/>
          </a:prstGeom>
        </p:spPr>
      </p:pic>
      <p:pic>
        <p:nvPicPr>
          <p:cNvPr id="13" name="Picture 12">
            <a:extLst>
              <a:ext uri="{FF2B5EF4-FFF2-40B4-BE49-F238E27FC236}">
                <a16:creationId xmlns:a16="http://schemas.microsoft.com/office/drawing/2014/main" id="{05079DF6-0D9E-459B-A295-B25F58C24FFF}"/>
              </a:ext>
            </a:extLst>
          </p:cNvPr>
          <p:cNvPicPr>
            <a:picLocks noChangeAspect="1"/>
          </p:cNvPicPr>
          <p:nvPr/>
        </p:nvPicPr>
        <p:blipFill>
          <a:blip r:embed="rId5"/>
          <a:stretch>
            <a:fillRect/>
          </a:stretch>
        </p:blipFill>
        <p:spPr>
          <a:xfrm>
            <a:off x="3626630" y="2490551"/>
            <a:ext cx="865856" cy="857985"/>
          </a:xfrm>
          <a:prstGeom prst="rect">
            <a:avLst/>
          </a:prstGeom>
        </p:spPr>
      </p:pic>
      <p:pic>
        <p:nvPicPr>
          <p:cNvPr id="15" name="Picture 14">
            <a:extLst>
              <a:ext uri="{FF2B5EF4-FFF2-40B4-BE49-F238E27FC236}">
                <a16:creationId xmlns:a16="http://schemas.microsoft.com/office/drawing/2014/main" id="{D527E931-969B-4005-B504-E9405C7E9821}"/>
              </a:ext>
            </a:extLst>
          </p:cNvPr>
          <p:cNvPicPr>
            <a:picLocks noChangeAspect="1"/>
          </p:cNvPicPr>
          <p:nvPr/>
        </p:nvPicPr>
        <p:blipFill>
          <a:blip r:embed="rId6"/>
          <a:stretch>
            <a:fillRect/>
          </a:stretch>
        </p:blipFill>
        <p:spPr>
          <a:xfrm>
            <a:off x="4569676" y="3092953"/>
            <a:ext cx="865856" cy="767977"/>
          </a:xfrm>
          <a:prstGeom prst="rect">
            <a:avLst/>
          </a:prstGeom>
        </p:spPr>
      </p:pic>
      <p:pic>
        <p:nvPicPr>
          <p:cNvPr id="17" name="Picture 16">
            <a:extLst>
              <a:ext uri="{FF2B5EF4-FFF2-40B4-BE49-F238E27FC236}">
                <a16:creationId xmlns:a16="http://schemas.microsoft.com/office/drawing/2014/main" id="{7164FD60-A98E-43F0-8E06-210FA4F4A542}"/>
              </a:ext>
            </a:extLst>
          </p:cNvPr>
          <p:cNvPicPr>
            <a:picLocks noChangeAspect="1"/>
          </p:cNvPicPr>
          <p:nvPr/>
        </p:nvPicPr>
        <p:blipFill>
          <a:blip r:embed="rId7"/>
          <a:stretch>
            <a:fillRect/>
          </a:stretch>
        </p:blipFill>
        <p:spPr>
          <a:xfrm>
            <a:off x="5585306" y="2465591"/>
            <a:ext cx="698388" cy="907904"/>
          </a:xfrm>
          <a:prstGeom prst="rect">
            <a:avLst/>
          </a:prstGeom>
        </p:spPr>
      </p:pic>
      <p:pic>
        <p:nvPicPr>
          <p:cNvPr id="19" name="Picture 18">
            <a:extLst>
              <a:ext uri="{FF2B5EF4-FFF2-40B4-BE49-F238E27FC236}">
                <a16:creationId xmlns:a16="http://schemas.microsoft.com/office/drawing/2014/main" id="{4DCB2C4F-CD11-4AA5-B66E-FB6861E4959D}"/>
              </a:ext>
            </a:extLst>
          </p:cNvPr>
          <p:cNvPicPr>
            <a:picLocks noChangeAspect="1"/>
          </p:cNvPicPr>
          <p:nvPr/>
        </p:nvPicPr>
        <p:blipFill>
          <a:blip r:embed="rId8"/>
          <a:stretch>
            <a:fillRect/>
          </a:stretch>
        </p:blipFill>
        <p:spPr>
          <a:xfrm>
            <a:off x="6299365" y="3076853"/>
            <a:ext cx="734644" cy="734644"/>
          </a:xfrm>
          <a:prstGeom prst="rect">
            <a:avLst/>
          </a:prstGeom>
        </p:spPr>
      </p:pic>
      <p:pic>
        <p:nvPicPr>
          <p:cNvPr id="21" name="Picture 20">
            <a:extLst>
              <a:ext uri="{FF2B5EF4-FFF2-40B4-BE49-F238E27FC236}">
                <a16:creationId xmlns:a16="http://schemas.microsoft.com/office/drawing/2014/main" id="{C20F0D42-B7F4-4550-AB19-5B34CBAEF4A8}"/>
              </a:ext>
            </a:extLst>
          </p:cNvPr>
          <p:cNvPicPr>
            <a:picLocks noChangeAspect="1"/>
          </p:cNvPicPr>
          <p:nvPr/>
        </p:nvPicPr>
        <p:blipFill>
          <a:blip r:embed="rId9"/>
          <a:stretch>
            <a:fillRect/>
          </a:stretch>
        </p:blipFill>
        <p:spPr>
          <a:xfrm>
            <a:off x="7102116" y="2460812"/>
            <a:ext cx="844315" cy="861372"/>
          </a:xfrm>
          <a:prstGeom prst="rect">
            <a:avLst/>
          </a:prstGeom>
        </p:spPr>
      </p:pic>
      <p:pic>
        <p:nvPicPr>
          <p:cNvPr id="23" name="Picture 22">
            <a:extLst>
              <a:ext uri="{FF2B5EF4-FFF2-40B4-BE49-F238E27FC236}">
                <a16:creationId xmlns:a16="http://schemas.microsoft.com/office/drawing/2014/main" id="{1135A0CC-C9BB-4DC4-A43F-B61D42929B12}"/>
              </a:ext>
            </a:extLst>
          </p:cNvPr>
          <p:cNvPicPr>
            <a:picLocks noChangeAspect="1"/>
          </p:cNvPicPr>
          <p:nvPr/>
        </p:nvPicPr>
        <p:blipFill>
          <a:blip r:embed="rId10"/>
          <a:stretch>
            <a:fillRect/>
          </a:stretch>
        </p:blipFill>
        <p:spPr>
          <a:xfrm>
            <a:off x="7786899" y="3331526"/>
            <a:ext cx="865857" cy="615403"/>
          </a:xfrm>
          <a:prstGeom prst="rect">
            <a:avLst/>
          </a:prstGeom>
        </p:spPr>
      </p:pic>
      <p:pic>
        <p:nvPicPr>
          <p:cNvPr id="25" name="Picture 24">
            <a:extLst>
              <a:ext uri="{FF2B5EF4-FFF2-40B4-BE49-F238E27FC236}">
                <a16:creationId xmlns:a16="http://schemas.microsoft.com/office/drawing/2014/main" id="{76B8E846-CA1D-496A-9BBC-52298BE95091}"/>
              </a:ext>
            </a:extLst>
          </p:cNvPr>
          <p:cNvPicPr>
            <a:picLocks noChangeAspect="1"/>
          </p:cNvPicPr>
          <p:nvPr/>
        </p:nvPicPr>
        <p:blipFill>
          <a:blip r:embed="rId11"/>
          <a:stretch>
            <a:fillRect/>
          </a:stretch>
        </p:blipFill>
        <p:spPr>
          <a:xfrm>
            <a:off x="8780036" y="2490551"/>
            <a:ext cx="844315" cy="844315"/>
          </a:xfrm>
          <a:prstGeom prst="rect">
            <a:avLst/>
          </a:prstGeom>
        </p:spPr>
      </p:pic>
      <p:pic>
        <p:nvPicPr>
          <p:cNvPr id="27" name="Picture 26">
            <a:extLst>
              <a:ext uri="{FF2B5EF4-FFF2-40B4-BE49-F238E27FC236}">
                <a16:creationId xmlns:a16="http://schemas.microsoft.com/office/drawing/2014/main" id="{116364AA-3E7E-4225-B4F5-69C66DB57932}"/>
              </a:ext>
            </a:extLst>
          </p:cNvPr>
          <p:cNvPicPr>
            <a:picLocks noChangeAspect="1"/>
          </p:cNvPicPr>
          <p:nvPr/>
        </p:nvPicPr>
        <p:blipFill>
          <a:blip r:embed="rId12"/>
          <a:stretch>
            <a:fillRect/>
          </a:stretch>
        </p:blipFill>
        <p:spPr>
          <a:xfrm>
            <a:off x="9600382" y="3092953"/>
            <a:ext cx="765665" cy="861373"/>
          </a:xfrm>
          <a:prstGeom prst="rect">
            <a:avLst/>
          </a:prstGeom>
        </p:spPr>
      </p:pic>
      <p:pic>
        <p:nvPicPr>
          <p:cNvPr id="29" name="Picture 28">
            <a:extLst>
              <a:ext uri="{FF2B5EF4-FFF2-40B4-BE49-F238E27FC236}">
                <a16:creationId xmlns:a16="http://schemas.microsoft.com/office/drawing/2014/main" id="{94DD2ED1-191E-4A42-9931-30CE22CFF802}"/>
              </a:ext>
            </a:extLst>
          </p:cNvPr>
          <p:cNvPicPr>
            <a:picLocks noChangeAspect="1"/>
          </p:cNvPicPr>
          <p:nvPr/>
        </p:nvPicPr>
        <p:blipFill>
          <a:blip r:embed="rId13"/>
          <a:stretch>
            <a:fillRect/>
          </a:stretch>
        </p:blipFill>
        <p:spPr>
          <a:xfrm>
            <a:off x="10457956" y="2490551"/>
            <a:ext cx="684038" cy="877503"/>
          </a:xfrm>
          <a:prstGeom prst="rect">
            <a:avLst/>
          </a:prstGeom>
        </p:spPr>
      </p:pic>
      <p:pic>
        <p:nvPicPr>
          <p:cNvPr id="31" name="Picture 30">
            <a:extLst>
              <a:ext uri="{FF2B5EF4-FFF2-40B4-BE49-F238E27FC236}">
                <a16:creationId xmlns:a16="http://schemas.microsoft.com/office/drawing/2014/main" id="{EF6B1348-B13E-4D97-A7CC-0777D1815D03}"/>
              </a:ext>
            </a:extLst>
          </p:cNvPr>
          <p:cNvPicPr>
            <a:picLocks noChangeAspect="1"/>
          </p:cNvPicPr>
          <p:nvPr/>
        </p:nvPicPr>
        <p:blipFill>
          <a:blip r:embed="rId14"/>
          <a:stretch>
            <a:fillRect/>
          </a:stretch>
        </p:blipFill>
        <p:spPr>
          <a:xfrm>
            <a:off x="11228773" y="2894454"/>
            <a:ext cx="746826" cy="907905"/>
          </a:xfrm>
          <a:prstGeom prst="rect">
            <a:avLst/>
          </a:prstGeom>
        </p:spPr>
      </p:pic>
      <p:pic>
        <p:nvPicPr>
          <p:cNvPr id="18" name="Picture 1">
            <a:extLst>
              <a:ext uri="{FF2B5EF4-FFF2-40B4-BE49-F238E27FC236}">
                <a16:creationId xmlns:a16="http://schemas.microsoft.com/office/drawing/2014/main" id="{65C0B668-6078-4FA9-8E79-A779CE255B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719" y="187249"/>
            <a:ext cx="1000126" cy="838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2969534-0F4D-4541-B8C2-B4168A6CDEE5}"/>
              </a:ext>
            </a:extLst>
          </p:cNvPr>
          <p:cNvSpPr/>
          <p:nvPr/>
        </p:nvSpPr>
        <p:spPr>
          <a:xfrm>
            <a:off x="5253205" y="0"/>
            <a:ext cx="1959960"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Overview</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28934871"/>
              </p:ext>
            </p:extLst>
          </p:nvPr>
        </p:nvGraphicFramePr>
        <p:xfrm>
          <a:off x="674703" y="1205409"/>
          <a:ext cx="11131217" cy="5242574"/>
        </p:xfrm>
        <a:graphic>
          <a:graphicData uri="http://schemas.openxmlformats.org/drawingml/2006/table">
            <a:tbl>
              <a:tblPr firstRow="1" bandRow="1">
                <a:tableStyleId>{5C22544A-7EE6-4342-B048-85BDC9FD1C3A}</a:tableStyleId>
              </a:tblPr>
              <a:tblGrid>
                <a:gridCol w="1717671">
                  <a:extLst>
                    <a:ext uri="{9D8B030D-6E8A-4147-A177-3AD203B41FA5}">
                      <a16:colId xmlns:a16="http://schemas.microsoft.com/office/drawing/2014/main" val="385991600"/>
                    </a:ext>
                  </a:extLst>
                </a:gridCol>
                <a:gridCol w="1650869">
                  <a:extLst>
                    <a:ext uri="{9D8B030D-6E8A-4147-A177-3AD203B41FA5}">
                      <a16:colId xmlns:a16="http://schemas.microsoft.com/office/drawing/2014/main" val="2865123548"/>
                    </a:ext>
                  </a:extLst>
                </a:gridCol>
                <a:gridCol w="1572930">
                  <a:extLst>
                    <a:ext uri="{9D8B030D-6E8A-4147-A177-3AD203B41FA5}">
                      <a16:colId xmlns:a16="http://schemas.microsoft.com/office/drawing/2014/main" val="872926247"/>
                    </a:ext>
                  </a:extLst>
                </a:gridCol>
                <a:gridCol w="1594188">
                  <a:extLst>
                    <a:ext uri="{9D8B030D-6E8A-4147-A177-3AD203B41FA5}">
                      <a16:colId xmlns:a16="http://schemas.microsoft.com/office/drawing/2014/main" val="1315738151"/>
                    </a:ext>
                  </a:extLst>
                </a:gridCol>
                <a:gridCol w="1622020">
                  <a:extLst>
                    <a:ext uri="{9D8B030D-6E8A-4147-A177-3AD203B41FA5}">
                      <a16:colId xmlns:a16="http://schemas.microsoft.com/office/drawing/2014/main" val="2709165749"/>
                    </a:ext>
                  </a:extLst>
                </a:gridCol>
                <a:gridCol w="1509165">
                  <a:extLst>
                    <a:ext uri="{9D8B030D-6E8A-4147-A177-3AD203B41FA5}">
                      <a16:colId xmlns:a16="http://schemas.microsoft.com/office/drawing/2014/main" val="2335150482"/>
                    </a:ext>
                  </a:extLst>
                </a:gridCol>
                <a:gridCol w="1464374">
                  <a:extLst>
                    <a:ext uri="{9D8B030D-6E8A-4147-A177-3AD203B41FA5}">
                      <a16:colId xmlns:a16="http://schemas.microsoft.com/office/drawing/2014/main" val="4046203905"/>
                    </a:ext>
                  </a:extLst>
                </a:gridCol>
              </a:tblGrid>
              <a:tr h="478320">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1</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668323">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Once upon a time…</a:t>
                      </a:r>
                    </a:p>
                    <a:p>
                      <a:pPr algn="ctr"/>
                      <a:endParaRPr lang="en-US" sz="14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explore!</a:t>
                      </a:r>
                    </a:p>
                    <a:p>
                      <a:pPr algn="ctr"/>
                      <a:endParaRPr lang="en-US" sz="14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1421057">
                <a:tc>
                  <a:txBody>
                    <a:bodyPr/>
                    <a:lstStyle/>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Characteristics of Effective Learning</a:t>
                      </a: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Playing and exploring: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investigate and experience things, and ‘have a go’.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Children who actively participate in their own play develop a larger store of information and experiences to draw on which positively supports their learning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Active learning: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concentrate and keep on trying if they encounter difficulties. They are proud of their own achievements.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children to develop into self-regulating, lifelong learners they are required to take ownership, accept challenges and learn persistence.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Creating and thinking critically</a:t>
                      </a:r>
                      <a:r>
                        <a:rPr kumimoji="0" lang="en-US" sz="1200" b="1" i="0" u="none" strike="noStrike" kern="1200" cap="none" spc="0" normalizeH="0" baseline="0" noProof="0" dirty="0">
                          <a:ln>
                            <a:noFill/>
                          </a:ln>
                          <a:solidFill>
                            <a:srgbClr val="FF33CC"/>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Children develop their own ideas and make links between these ideas.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They think flexibly and rationally, drawing on previous experiences which help them to solve problems and reach conclusions. </a:t>
                      </a:r>
                    </a:p>
                    <a:p>
                      <a:pPr algn="ct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l">
                        <a:buFont typeface="Arial" panose="020B0604020202020204" pitchFamily="34" charset="0"/>
                        <a:buNone/>
                      </a:pPr>
                      <a:endParaRPr lang="en-US" sz="800" b="0" i="0" kern="1200" dirty="0">
                        <a:solidFill>
                          <a:schemeClr val="tx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870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School Values</a:t>
                      </a: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Arial" panose="020B0604020202020204" pitchFamily="34" charset="0"/>
                          <a:cs typeface="Arial" panose="020B0604020202020204" pitchFamily="34" charset="0"/>
                        </a:rPr>
                        <a:t>Give Thanks</a:t>
                      </a:r>
                    </a:p>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Keep Peace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Protect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Respect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Give Thanks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r h="870841">
                <a:tc>
                  <a:txBody>
                    <a:bodyPr/>
                    <a:lstStyle/>
                    <a:p>
                      <a:pPr algn="ctr"/>
                      <a:r>
                        <a:rPr lang="en-US" sz="1200" b="1" dirty="0">
                          <a:latin typeface="Arial" panose="020B0604020202020204" pitchFamily="34" charset="0"/>
                          <a:cs typeface="Arial" panose="020B0604020202020204" pitchFamily="34" charset="0"/>
                        </a:rPr>
                        <a:t>British Values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Arial" panose="020B0604020202020204" pitchFamily="34" charset="0"/>
                          <a:cs typeface="Arial" panose="020B0604020202020204" pitchFamily="34" charset="0"/>
                        </a:rPr>
                        <a:t>Tolerance of others faiths and beliefs</a:t>
                      </a:r>
                    </a:p>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Rule of Law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Democracy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Respect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Arial" panose="020B0604020202020204" pitchFamily="34" charset="0"/>
                          <a:ea typeface="+mn-ea"/>
                          <a:cs typeface="Arial" panose="020B0604020202020204" pitchFamily="34" charset="0"/>
                        </a:rPr>
                        <a:t>Individual Liberty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575710"/>
                  </a:ext>
                </a:extLst>
              </a:tr>
              <a:tr h="870841">
                <a:tc>
                  <a:txBody>
                    <a:bodyPr/>
                    <a:lstStyle/>
                    <a:p>
                      <a:pPr algn="ctr"/>
                      <a:r>
                        <a:rPr lang="en-US" sz="1200" b="1" dirty="0">
                          <a:latin typeface="Arial" panose="020B0604020202020204" pitchFamily="34" charset="0"/>
                          <a:cs typeface="Arial" panose="020B0604020202020204" pitchFamily="34" charset="0"/>
                        </a:rPr>
                        <a:t>CARE curriculum</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FFC000"/>
                          </a:solidFill>
                          <a:latin typeface="Arial" panose="020B0604020202020204" pitchFamily="34" charset="0"/>
                          <a:cs typeface="Arial" panose="020B0604020202020204" pitchFamily="34" charset="0"/>
                        </a:rPr>
                        <a:t>COMMUNICATION – </a:t>
                      </a:r>
                      <a:r>
                        <a:rPr lang="en-GB" sz="1050" dirty="0">
                          <a:solidFill>
                            <a:srgbClr val="0070C0"/>
                          </a:solidFill>
                          <a:latin typeface="Arial" panose="020B0604020202020204" pitchFamily="34" charset="0"/>
                          <a:cs typeface="Arial" panose="020B0604020202020204" pitchFamily="34" charset="0"/>
                        </a:rPr>
                        <a:t>ASPIRATION – </a:t>
                      </a:r>
                      <a:r>
                        <a:rPr lang="en-GB" sz="1050" dirty="0">
                          <a:solidFill>
                            <a:srgbClr val="FF0000"/>
                          </a:solidFill>
                          <a:latin typeface="Arial" panose="020B0604020202020204" pitchFamily="34" charset="0"/>
                          <a:cs typeface="Arial" panose="020B0604020202020204" pitchFamily="34" charset="0"/>
                        </a:rPr>
                        <a:t>REFLECT – </a:t>
                      </a:r>
                      <a:r>
                        <a:rPr lang="en-GB" sz="1050" dirty="0">
                          <a:solidFill>
                            <a:srgbClr val="00B050"/>
                          </a:solidFill>
                          <a:latin typeface="Arial" panose="020B0604020202020204" pitchFamily="34" charset="0"/>
                          <a:cs typeface="Arial" panose="020B0604020202020204" pitchFamily="34" charset="0"/>
                        </a:rPr>
                        <a:t>ENRICHING EXPERIENCES</a:t>
                      </a:r>
                      <a:endParaRPr lang="en-GB" sz="105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buFont typeface="Arial" panose="020B0604020202020204" pitchFamily="34" charset="0"/>
                        <a:buNone/>
                      </a:pPr>
                      <a:endParaRPr lang="en-GB" sz="9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18738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891539" y="233795"/>
            <a:ext cx="491987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Values and Learning </a:t>
            </a:r>
            <a:r>
              <a:rPr lang="en-US" sz="3600" dirty="0">
                <a:ln w="0"/>
                <a:effectLst>
                  <a:outerShdw blurRad="38100" dist="19050" dir="2700000" algn="tl" rotWithShape="0">
                    <a:schemeClr val="dk1">
                      <a:alpha val="40000"/>
                    </a:schemeClr>
                  </a:outerShdw>
                </a:effectLst>
              </a:rPr>
              <a:t>S</a:t>
            </a:r>
            <a:r>
              <a:rPr lang="en-US" sz="3600" b="0" cap="none" spc="0" dirty="0">
                <a:ln w="0"/>
                <a:solidFill>
                  <a:schemeClr val="tx1"/>
                </a:solidFill>
                <a:effectLst>
                  <a:outerShdw blurRad="38100" dist="19050" dir="2700000" algn="tl" rotWithShape="0">
                    <a:schemeClr val="dk1">
                      <a:alpha val="40000"/>
                    </a:schemeClr>
                  </a:outerShdw>
                </a:effectLst>
              </a:rPr>
              <a:t>kills</a:t>
            </a:r>
          </a:p>
        </p:txBody>
      </p:sp>
      <p:pic>
        <p:nvPicPr>
          <p:cNvPr id="14" name="Picture 1">
            <a:extLst>
              <a:ext uri="{FF2B5EF4-FFF2-40B4-BE49-F238E27FC236}">
                <a16:creationId xmlns:a16="http://schemas.microsoft.com/office/drawing/2014/main" id="{09D3B362-E303-4987-BF5F-80124BA2B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90" y="4332302"/>
            <a:ext cx="341824" cy="286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CEECED7D-1710-4E29-811F-6205E533F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8" y="611550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972E3BD9-16E6-4114-BE54-D51EFBA13221}"/>
              </a:ext>
            </a:extLst>
          </p:cNvPr>
          <p:cNvPicPr>
            <a:picLocks noChangeAspect="1"/>
          </p:cNvPicPr>
          <p:nvPr/>
        </p:nvPicPr>
        <p:blipFill>
          <a:blip r:embed="rId4"/>
          <a:stretch>
            <a:fillRect/>
          </a:stretch>
        </p:blipFill>
        <p:spPr>
          <a:xfrm flipV="1">
            <a:off x="1347040" y="5220797"/>
            <a:ext cx="424140" cy="268821"/>
          </a:xfrm>
          <a:prstGeom prst="rect">
            <a:avLst/>
          </a:prstGeom>
        </p:spPr>
      </p:pic>
      <p:pic>
        <p:nvPicPr>
          <p:cNvPr id="8" name="Picture 7">
            <a:extLst>
              <a:ext uri="{FF2B5EF4-FFF2-40B4-BE49-F238E27FC236}">
                <a16:creationId xmlns:a16="http://schemas.microsoft.com/office/drawing/2014/main" id="{E781D1FD-AECE-4BF9-BE62-64B860288620}"/>
              </a:ext>
            </a:extLst>
          </p:cNvPr>
          <p:cNvPicPr>
            <a:picLocks noChangeAspect="1"/>
          </p:cNvPicPr>
          <p:nvPr/>
        </p:nvPicPr>
        <p:blipFill>
          <a:blip r:embed="rId5"/>
          <a:stretch>
            <a:fillRect/>
          </a:stretch>
        </p:blipFill>
        <p:spPr>
          <a:xfrm>
            <a:off x="1118586" y="3227516"/>
            <a:ext cx="815574" cy="576339"/>
          </a:xfrm>
          <a:prstGeom prst="rect">
            <a:avLst/>
          </a:prstGeom>
        </p:spPr>
      </p:pic>
    </p:spTree>
    <p:extLst>
      <p:ext uri="{BB962C8B-B14F-4D97-AF65-F5344CB8AC3E}">
        <p14:creationId xmlns:p14="http://schemas.microsoft.com/office/powerpoint/2010/main" val="314611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nvGraphicFramePr>
        <p:xfrm>
          <a:off x="640819" y="1205407"/>
          <a:ext cx="10962297" cy="4855349"/>
        </p:xfrm>
        <a:graphic>
          <a:graphicData uri="http://schemas.openxmlformats.org/drawingml/2006/table">
            <a:tbl>
              <a:tblPr firstRow="1" bandRow="1">
                <a:tableStyleId>{5C22544A-7EE6-4342-B048-85BDC9FD1C3A}</a:tableStyleId>
              </a:tblPr>
              <a:tblGrid>
                <a:gridCol w="1722900">
                  <a:extLst>
                    <a:ext uri="{9D8B030D-6E8A-4147-A177-3AD203B41FA5}">
                      <a16:colId xmlns:a16="http://schemas.microsoft.com/office/drawing/2014/main" val="385991600"/>
                    </a:ext>
                  </a:extLst>
                </a:gridCol>
                <a:gridCol w="1618075">
                  <a:extLst>
                    <a:ext uri="{9D8B030D-6E8A-4147-A177-3AD203B41FA5}">
                      <a16:colId xmlns:a16="http://schemas.microsoft.com/office/drawing/2014/main" val="2865123548"/>
                    </a:ext>
                  </a:extLst>
                </a:gridCol>
                <a:gridCol w="1518579">
                  <a:extLst>
                    <a:ext uri="{9D8B030D-6E8A-4147-A177-3AD203B41FA5}">
                      <a16:colId xmlns:a16="http://schemas.microsoft.com/office/drawing/2014/main" val="872926247"/>
                    </a:ext>
                  </a:extLst>
                </a:gridCol>
                <a:gridCol w="1538122">
                  <a:extLst>
                    <a:ext uri="{9D8B030D-6E8A-4147-A177-3AD203B41FA5}">
                      <a16:colId xmlns:a16="http://schemas.microsoft.com/office/drawing/2014/main" val="1315738151"/>
                    </a:ext>
                  </a:extLst>
                </a:gridCol>
                <a:gridCol w="1626958">
                  <a:extLst>
                    <a:ext uri="{9D8B030D-6E8A-4147-A177-3AD203B41FA5}">
                      <a16:colId xmlns:a16="http://schemas.microsoft.com/office/drawing/2014/main" val="2709165749"/>
                    </a:ext>
                  </a:extLst>
                </a:gridCol>
                <a:gridCol w="1468831">
                  <a:extLst>
                    <a:ext uri="{9D8B030D-6E8A-4147-A177-3AD203B41FA5}">
                      <a16:colId xmlns:a16="http://schemas.microsoft.com/office/drawing/2014/main" val="2335150482"/>
                    </a:ext>
                  </a:extLst>
                </a:gridCol>
                <a:gridCol w="1468832">
                  <a:extLst>
                    <a:ext uri="{9D8B030D-6E8A-4147-A177-3AD203B41FA5}">
                      <a16:colId xmlns:a16="http://schemas.microsoft.com/office/drawing/2014/main" val="4046203905"/>
                    </a:ext>
                  </a:extLst>
                </a:gridCol>
              </a:tblGrid>
              <a:tr h="739351">
                <a:tc>
                  <a:txBody>
                    <a:bodyPr/>
                    <a:lstStyle/>
                    <a:p>
                      <a:pPr algn="ctr"/>
                      <a:endParaRPr lang="en-GB" sz="1800" dirty="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Summer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6781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002102">
                <a:tc>
                  <a:txBody>
                    <a:bodyPr/>
                    <a:lstStyle/>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r>
                        <a:rPr lang="en-GB" sz="1000" b="1" dirty="0">
                          <a:latin typeface="Arial" panose="020B0604020202020204" pitchFamily="34" charset="0"/>
                          <a:cs typeface="Arial" panose="020B0604020202020204" pitchFamily="34" charset="0"/>
                        </a:rPr>
                        <a:t>Listening, attention and understanding</a:t>
                      </a:r>
                    </a:p>
                    <a:p>
                      <a:pPr algn="ctr"/>
                      <a:r>
                        <a:rPr lang="en-GB" sz="1000" b="1" dirty="0">
                          <a:latin typeface="Arial" panose="020B0604020202020204" pitchFamily="34" charset="0"/>
                          <a:cs typeface="Arial" panose="020B0604020202020204" pitchFamily="34" charset="0"/>
                        </a:rPr>
                        <a:t>Speaking </a:t>
                      </a:r>
                    </a:p>
                    <a:p>
                      <a:pPr algn="ctr"/>
                      <a:endParaRPr lang="en-US" sz="800" b="0" dirty="0">
                        <a:latin typeface="Arial" panose="020B0604020202020204" pitchFamily="34" charset="0"/>
                        <a:cs typeface="Arial" panose="020B0604020202020204" pitchFamily="34" charset="0"/>
                      </a:endParaRPr>
                    </a:p>
                    <a:p>
                      <a:pPr algn="ctr"/>
                      <a:r>
                        <a:rPr lang="en-US" sz="800" b="0" dirty="0">
                          <a:latin typeface="Arial" panose="020B0604020202020204" pitchFamily="34" charset="0"/>
                          <a:cs typeface="Arial" panose="020B0604020202020204" pitchFamily="34" charset="0"/>
                        </a:rPr>
                        <a:t>*objectives are taught throughout CP across the year.</a:t>
                      </a: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Listen with interest to a story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Join in with rhymes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Follow simple instructions.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in front of others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Speak in simple sentences.</a:t>
                      </a:r>
                    </a:p>
                    <a:p>
                      <a:pPr algn="ct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Listen to conversation</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Respond to stories and rhymes that I have heard</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Use pronouns in my talk</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Use new words in my talk.</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Respond to conversations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Remember some simple elements from a story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Join in with a story </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Use describing words in my sentences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Use time words in my talk.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Join in with conversation</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Take turns when I talk</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Answer questions </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Follow simple instructions that include prepositions.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Recite songs and rhymes by heart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Retell parts of a 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Join in with repeated phrases </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Retell simple stories</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Talk about what is happening</a:t>
                      </a:r>
                    </a:p>
                    <a:p>
                      <a:pPr marL="171450" indent="-171450" algn="l">
                        <a:buFont typeface="Arial" panose="020B0604020202020204" pitchFamily="34" charset="0"/>
                        <a:buChar char="•"/>
                      </a:pPr>
                      <a:r>
                        <a:rPr lang="en-US" sz="800" b="0" i="0" kern="1200" dirty="0">
                          <a:solidFill>
                            <a:schemeClr val="dk1"/>
                          </a:solidFill>
                          <a:effectLst/>
                          <a:latin typeface="Arial" panose="020B0604020202020204" pitchFamily="34" charset="0"/>
                          <a:ea typeface="+mn-ea"/>
                          <a:cs typeface="Arial" panose="020B0604020202020204" pitchFamily="34" charset="0"/>
                        </a:rPr>
                        <a:t>Predict what might happen next.</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Respond to how and why questions.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Talk about an event in the past</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Speak in full sentences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Ask simple questions</a:t>
                      </a:r>
                    </a:p>
                    <a:p>
                      <a:pPr marL="171450" indent="-171450" algn="l">
                        <a:buFont typeface="Arial" panose="020B0604020202020204" pitchFamily="34" charset="0"/>
                        <a:buChar char="•"/>
                      </a:pPr>
                      <a:r>
                        <a:rPr lang="en-US" sz="800" b="0" i="0" kern="1200" dirty="0">
                          <a:solidFill>
                            <a:schemeClr val="tx1"/>
                          </a:solidFill>
                          <a:effectLst/>
                          <a:latin typeface="Arial" panose="020B0604020202020204" pitchFamily="34" charset="0"/>
                          <a:ea typeface="+mn-ea"/>
                          <a:cs typeface="Arial" panose="020B0604020202020204" pitchFamily="34" charset="0"/>
                        </a:rPr>
                        <a:t>Describe actions and events.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46078">
                <a:tc>
                  <a:txBody>
                    <a:bodyPr/>
                    <a:lstStyle/>
                    <a:p>
                      <a:pPr algn="ctr"/>
                      <a:r>
                        <a:rPr lang="en-US" sz="800" b="0" dirty="0">
                          <a:latin typeface="Arial" panose="020B0604020202020204" pitchFamily="34" charset="0"/>
                          <a:cs typeface="Arial" panose="020B0604020202020204" pitchFamily="34" charset="0"/>
                        </a:rPr>
                        <a:t>Statutory Framework for  CL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gn="l">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425409" y="233795"/>
            <a:ext cx="5852116"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Communication and Language</a:t>
            </a:r>
          </a:p>
        </p:txBody>
      </p:sp>
      <p:pic>
        <p:nvPicPr>
          <p:cNvPr id="14" name="Picture 4">
            <a:extLst>
              <a:ext uri="{FF2B5EF4-FFF2-40B4-BE49-F238E27FC236}">
                <a16:creationId xmlns:a16="http://schemas.microsoft.com/office/drawing/2014/main" id="{1E926371-5425-41C3-ACDE-913A350F0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8" y="6200269"/>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4">
            <a:extLst>
              <a:ext uri="{FF2B5EF4-FFF2-40B4-BE49-F238E27FC236}">
                <a16:creationId xmlns:a16="http://schemas.microsoft.com/office/drawing/2014/main" id="{60DBEB87-F115-43B3-A6BF-7E30B9B2C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96" r="75453" b="-1"/>
          <a:stretch/>
        </p:blipFill>
        <p:spPr bwMode="auto">
          <a:xfrm>
            <a:off x="1038707" y="1225118"/>
            <a:ext cx="861920" cy="5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7690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nvGraphicFramePr>
        <p:xfrm>
          <a:off x="640819" y="1205407"/>
          <a:ext cx="10962297" cy="4855349"/>
        </p:xfrm>
        <a:graphic>
          <a:graphicData uri="http://schemas.openxmlformats.org/drawingml/2006/table">
            <a:tbl>
              <a:tblPr firstRow="1" bandRow="1">
                <a:tableStyleId>{5C22544A-7EE6-4342-B048-85BDC9FD1C3A}</a:tableStyleId>
              </a:tblPr>
              <a:tblGrid>
                <a:gridCol w="1722900">
                  <a:extLst>
                    <a:ext uri="{9D8B030D-6E8A-4147-A177-3AD203B41FA5}">
                      <a16:colId xmlns:a16="http://schemas.microsoft.com/office/drawing/2014/main" val="385991600"/>
                    </a:ext>
                  </a:extLst>
                </a:gridCol>
                <a:gridCol w="1618075">
                  <a:extLst>
                    <a:ext uri="{9D8B030D-6E8A-4147-A177-3AD203B41FA5}">
                      <a16:colId xmlns:a16="http://schemas.microsoft.com/office/drawing/2014/main" val="2865123548"/>
                    </a:ext>
                  </a:extLst>
                </a:gridCol>
                <a:gridCol w="1518579">
                  <a:extLst>
                    <a:ext uri="{9D8B030D-6E8A-4147-A177-3AD203B41FA5}">
                      <a16:colId xmlns:a16="http://schemas.microsoft.com/office/drawing/2014/main" val="872926247"/>
                    </a:ext>
                  </a:extLst>
                </a:gridCol>
                <a:gridCol w="1538122">
                  <a:extLst>
                    <a:ext uri="{9D8B030D-6E8A-4147-A177-3AD203B41FA5}">
                      <a16:colId xmlns:a16="http://schemas.microsoft.com/office/drawing/2014/main" val="1315738151"/>
                    </a:ext>
                  </a:extLst>
                </a:gridCol>
                <a:gridCol w="1626958">
                  <a:extLst>
                    <a:ext uri="{9D8B030D-6E8A-4147-A177-3AD203B41FA5}">
                      <a16:colId xmlns:a16="http://schemas.microsoft.com/office/drawing/2014/main" val="2709165749"/>
                    </a:ext>
                  </a:extLst>
                </a:gridCol>
                <a:gridCol w="1468831">
                  <a:extLst>
                    <a:ext uri="{9D8B030D-6E8A-4147-A177-3AD203B41FA5}">
                      <a16:colId xmlns:a16="http://schemas.microsoft.com/office/drawing/2014/main" val="2335150482"/>
                    </a:ext>
                  </a:extLst>
                </a:gridCol>
                <a:gridCol w="1468832">
                  <a:extLst>
                    <a:ext uri="{9D8B030D-6E8A-4147-A177-3AD203B41FA5}">
                      <a16:colId xmlns:a16="http://schemas.microsoft.com/office/drawing/2014/main" val="4046203905"/>
                    </a:ext>
                  </a:extLst>
                </a:gridCol>
              </a:tblGrid>
              <a:tr h="739351">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Autumn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chemeClr val="tx1"/>
                          </a:solidFill>
                          <a:latin typeface="Arial" panose="020B0604020202020204" pitchFamily="34" charset="0"/>
                          <a:cs typeface="Arial" panose="020B0604020202020204" pitchFamily="34" charset="0"/>
                        </a:rPr>
                        <a:t>Autumn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Spring 2</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a:solidFill>
                            <a:schemeClr val="tx1"/>
                          </a:solidFill>
                          <a:latin typeface="Arial" panose="020B0604020202020204" pitchFamily="34" charset="0"/>
                          <a:cs typeface="Arial" panose="020B0604020202020204" pitchFamily="34" charset="0"/>
                        </a:rPr>
                        <a:t>Summer 1</a:t>
                      </a:r>
                      <a:endParaRPr lang="en-GB" sz="16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u="sng" dirty="0">
                          <a:solidFill>
                            <a:schemeClr val="tx1"/>
                          </a:solidFill>
                          <a:latin typeface="Arial" panose="020B0604020202020204" pitchFamily="34" charset="0"/>
                          <a:cs typeface="Arial" panose="020B0604020202020204" pitchFamily="34" charset="0"/>
                        </a:rPr>
                        <a:t>Summer 2</a:t>
                      </a:r>
                      <a:endParaRPr lang="en-GB" sz="16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67818">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002102">
                <a:tc>
                  <a:txBody>
                    <a:bodyPr/>
                    <a:lstStyle/>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a:p>
                      <a:pPr algn="ctr"/>
                      <a:r>
                        <a:rPr lang="en-GB" sz="1000" b="1" dirty="0">
                          <a:latin typeface="Arial" panose="020B0604020202020204" pitchFamily="34" charset="0"/>
                          <a:cs typeface="Arial" panose="020B0604020202020204" pitchFamily="34" charset="0"/>
                        </a:rPr>
                        <a:t>Managing Self </a:t>
                      </a:r>
                    </a:p>
                    <a:p>
                      <a:pPr algn="ctr"/>
                      <a:r>
                        <a:rPr lang="en-GB" sz="1000" b="1" dirty="0">
                          <a:latin typeface="Arial" panose="020B0604020202020204" pitchFamily="34" charset="0"/>
                          <a:cs typeface="Arial" panose="020B0604020202020204" pitchFamily="34" charset="0"/>
                        </a:rPr>
                        <a:t>Self-regulation</a:t>
                      </a:r>
                    </a:p>
                    <a:p>
                      <a:pPr algn="ctr"/>
                      <a:r>
                        <a:rPr lang="en-GB" sz="1000" b="1" dirty="0">
                          <a:latin typeface="Arial" panose="020B0604020202020204" pitchFamily="34" charset="0"/>
                          <a:cs typeface="Arial" panose="020B0604020202020204" pitchFamily="34" charset="0"/>
                        </a:rPr>
                        <a:t>Making relationships</a:t>
                      </a:r>
                    </a:p>
                    <a:p>
                      <a:pPr algn="ctr"/>
                      <a:endParaRPr lang="en-US" sz="800" b="0" dirty="0">
                        <a:latin typeface="Arial" panose="020B0604020202020204" pitchFamily="34" charset="0"/>
                        <a:cs typeface="Arial" panose="020B0604020202020204" pitchFamily="34" charset="0"/>
                      </a:endParaRPr>
                    </a:p>
                    <a:p>
                      <a:pPr algn="ctr"/>
                      <a:r>
                        <a:rPr lang="en-US" sz="800" b="0" dirty="0">
                          <a:latin typeface="Arial" panose="020B0604020202020204" pitchFamily="34" charset="0"/>
                          <a:cs typeface="Arial" panose="020B0604020202020204" pitchFamily="34" charset="0"/>
                        </a:rPr>
                        <a:t>*objectives are taught throughout CP across the year.</a:t>
                      </a: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p>
                      <a:pPr algn="ctr"/>
                      <a:endParaRPr lang="en-US" sz="3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Join in with others during my play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to others who are playing near to me.</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Try new things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Follow rules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Wash and dry my hands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That I have different emotions.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myself and my family.</a:t>
                      </a:r>
                    </a:p>
                    <a:p>
                      <a:pPr marL="171450" indent="-171450" algn="l">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algn="ctr"/>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Choose who I play with</a:t>
                      </a:r>
                    </a:p>
                    <a:p>
                      <a:pPr marL="171450" indent="-171450" algn="l">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To invite other children to play with me.</a:t>
                      </a:r>
                    </a:p>
                    <a:p>
                      <a:pPr marL="171450" indent="-171450" algn="l">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Persevere with support</a:t>
                      </a:r>
                    </a:p>
                    <a:p>
                      <a:pPr marL="171450" indent="-171450" algn="l">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Put on and take off some items of clothing with support.</a:t>
                      </a:r>
                    </a:p>
                    <a:p>
                      <a:pPr marL="171450" indent="-171450" algn="l">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Talk about special times.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Respond appropriately to others in my play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to others in my play.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Behave appropriately within boundaries.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That my words and actions can affect others.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Say how I feel with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Share and take turns with support.</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 more independent in following the rules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Persevere with challenges.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To wait for my turn.</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bedtime routines.</a:t>
                      </a:r>
                    </a:p>
                    <a:p>
                      <a:pPr marL="171450" indent="-171450" algn="l">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 aware of others’ needs and wishes.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Put on and take off  some items of clothing independently.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Shift attention from one thing to another.</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Talk about how to be healthy through brushing my teeth.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Be a good friend.</a:t>
                      </a:r>
                    </a:p>
                    <a:p>
                      <a:pPr marL="171450" indent="-171450" algn="l">
                        <a:buFont typeface="Arial" panose="020B0604020202020204" pitchFamily="34" charset="0"/>
                        <a:buChar char="•"/>
                      </a:pPr>
                      <a:r>
                        <a:rPr lang="en-US" sz="800" dirty="0" err="1">
                          <a:solidFill>
                            <a:schemeClr val="tx1"/>
                          </a:solidFill>
                          <a:latin typeface="Arial" panose="020B0604020202020204" pitchFamily="34" charset="0"/>
                          <a:cs typeface="Arial" panose="020B0604020202020204" pitchFamily="34" charset="0"/>
                        </a:rPr>
                        <a:t>Recognise</a:t>
                      </a:r>
                      <a:r>
                        <a:rPr lang="en-US" sz="800" dirty="0">
                          <a:solidFill>
                            <a:schemeClr val="tx1"/>
                          </a:solidFill>
                          <a:latin typeface="Arial" panose="020B0604020202020204" pitchFamily="34" charset="0"/>
                          <a:cs typeface="Arial" panose="020B0604020202020204" pitchFamily="34" charset="0"/>
                        </a:rPr>
                        <a:t> what is healthy and unhealthy.</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Follow a 2-part instruction.</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Help others.</a:t>
                      </a:r>
                    </a:p>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To compromise in play with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46078">
                <a:tc>
                  <a:txBody>
                    <a:bodyPr/>
                    <a:lstStyle/>
                    <a:p>
                      <a:pPr algn="ctr"/>
                      <a:r>
                        <a:rPr lang="en-US" sz="800" b="0" dirty="0">
                          <a:latin typeface="Arial" panose="020B0604020202020204" pitchFamily="34" charset="0"/>
                          <a:cs typeface="Arial" panose="020B0604020202020204" pitchFamily="34" charset="0"/>
                        </a:rPr>
                        <a:t>Statutory Framework for  PSE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Children’s personal, social and emotional development (PSED) is </a:t>
                      </a:r>
                      <a:r>
                        <a:rPr lang="en-US" sz="1000" b="1" dirty="0">
                          <a:latin typeface="Arial" panose="020B0604020202020204" pitchFamily="34" charset="0"/>
                          <a:cs typeface="Arial" panose="020B0604020202020204" pitchFamily="34" charset="0"/>
                        </a:rPr>
                        <a:t>crucial for children to lead healthy and happy lives</a:t>
                      </a:r>
                      <a:r>
                        <a:rPr lang="en-US" sz="1000" dirty="0">
                          <a:latin typeface="Arial" panose="020B0604020202020204" pitchFamily="34" charset="0"/>
                          <a:cs typeface="Arial" panose="020B0604020202020204" pitchFamily="34" charset="0"/>
                        </a:rPr>
                        <a:t>, and is fundamental to their cognitive development. Underpinning their personal development are the important attachments that </a:t>
                      </a:r>
                      <a:r>
                        <a:rPr lang="en-US" sz="1000" b="1" dirty="0">
                          <a:latin typeface="Arial" panose="020B0604020202020204" pitchFamily="34" charset="0"/>
                          <a:cs typeface="Arial" panose="020B0604020202020204" pitchFamily="34" charset="0"/>
                        </a:rPr>
                        <a:t>shape their social world</a:t>
                      </a:r>
                      <a:r>
                        <a:rPr lang="en-US" sz="1000" dirty="0">
                          <a:latin typeface="Arial" panose="020B0604020202020204" pitchFamily="34" charset="0"/>
                          <a:cs typeface="Arial" panose="020B0604020202020204" pitchFamily="34" charset="0"/>
                        </a:rPr>
                        <a:t>. Strong, warm and supportive  relationships with adults enable children to learn how to </a:t>
                      </a:r>
                      <a:r>
                        <a:rPr lang="en-US" sz="1000" b="1" dirty="0">
                          <a:latin typeface="Arial" panose="020B0604020202020204" pitchFamily="34" charset="0"/>
                          <a:cs typeface="Arial" panose="020B0604020202020204" pitchFamily="34" charset="0"/>
                        </a:rPr>
                        <a:t>understand their own feelings and those of others</a:t>
                      </a:r>
                      <a:r>
                        <a:rPr lang="en-US" sz="1000" dirty="0">
                          <a:latin typeface="Arial" panose="020B0604020202020204" pitchFamily="34" charset="0"/>
                          <a:cs typeface="Arial" panose="020B0604020202020204" pitchFamily="34" charset="0"/>
                        </a:rPr>
                        <a:t>. Children should be supported to </a:t>
                      </a:r>
                      <a:r>
                        <a:rPr lang="en-US" sz="1000" b="1" dirty="0">
                          <a:latin typeface="Arial" panose="020B0604020202020204" pitchFamily="34" charset="0"/>
                          <a:cs typeface="Arial" panose="020B0604020202020204" pitchFamily="34" charset="0"/>
                        </a:rPr>
                        <a:t>manage emotions, develop a positive sense of self, set themselves simple goals, have confidence in their own abilities, to persist</a:t>
                      </a:r>
                      <a:r>
                        <a:rPr lang="en-US" sz="1000" dirty="0">
                          <a:latin typeface="Arial" panose="020B0604020202020204" pitchFamily="34" charset="0"/>
                          <a:cs typeface="Arial" panose="020B0604020202020204" pitchFamily="34" charset="0"/>
                        </a:rPr>
                        <a:t> and wait for what they want and direct attention as necessary. Through adult modelling and guidance, they will learn </a:t>
                      </a:r>
                      <a:r>
                        <a:rPr lang="en-US" sz="1000" b="1" dirty="0">
                          <a:latin typeface="Arial" panose="020B0604020202020204" pitchFamily="34" charset="0"/>
                          <a:cs typeface="Arial" panose="020B0604020202020204" pitchFamily="34" charset="0"/>
                        </a:rPr>
                        <a:t>how to look after their bodies, including healthy eating</a:t>
                      </a:r>
                      <a:r>
                        <a:rPr lang="en-US" sz="1000" dirty="0">
                          <a:latin typeface="Arial" panose="020B0604020202020204" pitchFamily="34" charset="0"/>
                          <a:cs typeface="Arial" panose="020B0604020202020204" pitchFamily="34"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Arial" panose="020B0604020202020204" pitchFamily="34" charset="0"/>
                          <a:cs typeface="Arial" panose="020B0604020202020204" pitchFamily="34" charset="0"/>
                        </a:rPr>
                        <a:t>children can achieve at school and in later life.</a:t>
                      </a:r>
                      <a:endParaRPr lang="en-GB" sz="1000" b="1" dirty="0">
                        <a:solidFill>
                          <a:schemeClr val="bg1">
                            <a:lumMod val="50000"/>
                          </a:schemeClr>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gn="l">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1969260"/>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2729781" y="240873"/>
            <a:ext cx="854984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Personal, Social and Emotional Development</a:t>
            </a:r>
          </a:p>
        </p:txBody>
      </p:sp>
      <p:pic>
        <p:nvPicPr>
          <p:cNvPr id="14" name="Picture 4">
            <a:extLst>
              <a:ext uri="{FF2B5EF4-FFF2-40B4-BE49-F238E27FC236}">
                <a16:creationId xmlns:a16="http://schemas.microsoft.com/office/drawing/2014/main" id="{A221B936-2BFA-4A74-B8D7-A5EA7D357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66" y="6235718"/>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8602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15445305"/>
              </p:ext>
            </p:extLst>
          </p:nvPr>
        </p:nvGraphicFramePr>
        <p:xfrm>
          <a:off x="643467" y="1178979"/>
          <a:ext cx="10905071" cy="5096867"/>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655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9500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150844">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Fine Motor/Gross Motor</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circles and lines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Build my finger strength</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one handed tools</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Move in a range of ways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Move around space safely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lines and circles using my whole arm.</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algn="ct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Build my finger strength</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Draw simple representations of myself.</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my core strength to balance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Build my upper body strength.</a:t>
                      </a:r>
                    </a:p>
                    <a:p>
                      <a:pPr algn="ctr"/>
                      <a:endParaRPr lang="en-GB"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my wrist stability and strength</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a pincer grip.</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Cross the midline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both sides of my body to do the same thing at the same time.</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one handed tools with increasing control</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Copy some letter shapes.</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both sides of my body to do the same thing alternately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Kick a ball.</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Hold writing tools using a tripod grip</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Copy letters in my name.</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Throw and catch a variety of objects of different weights and sizes.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Control writing tools using a tripod grip</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Form some letters from my name accurately.</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Move confidently in a range of ways.</a:t>
                      </a: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12144">
                <a:tc>
                  <a:txBody>
                    <a:bodyPr/>
                    <a:lstStyle/>
                    <a:p>
                      <a:pPr algn="ctr"/>
                      <a:r>
                        <a:rPr lang="en-US" sz="900" b="0" dirty="0">
                          <a:latin typeface="Arial" panose="020B0604020202020204" pitchFamily="34" charset="0"/>
                          <a:cs typeface="Arial" panose="020B0604020202020204" pitchFamily="34" charset="0"/>
                        </a:rPr>
                        <a:t>Statutory Framework for PD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Physical activity is </a:t>
                      </a:r>
                      <a:r>
                        <a:rPr lang="en-US" sz="1000" b="1" dirty="0">
                          <a:latin typeface="Arial" panose="020B0604020202020204" pitchFamily="34" charset="0"/>
                          <a:cs typeface="Arial" panose="020B0604020202020204" pitchFamily="34" charset="0"/>
                        </a:rPr>
                        <a:t>vital</a:t>
                      </a:r>
                      <a:r>
                        <a:rPr lang="en-US" sz="1000" dirty="0">
                          <a:latin typeface="Arial" panose="020B0604020202020204" pitchFamily="34" charset="0"/>
                          <a:cs typeface="Arial" panose="020B0604020202020204" pitchFamily="34" charset="0"/>
                        </a:rPr>
                        <a:t> in children’s all-round development, enabling them to </a:t>
                      </a:r>
                      <a:r>
                        <a:rPr lang="en-US" sz="1000" b="1" dirty="0">
                          <a:latin typeface="Arial" panose="020B0604020202020204" pitchFamily="34" charset="0"/>
                          <a:cs typeface="Arial" panose="020B0604020202020204" pitchFamily="34" charset="0"/>
                        </a:rPr>
                        <a:t>pursue happy, healthy and active lives</a:t>
                      </a:r>
                      <a:r>
                        <a:rPr lang="en-US" sz="1000" dirty="0">
                          <a:latin typeface="Arial" panose="020B0604020202020204" pitchFamily="34" charset="0"/>
                          <a:cs typeface="Arial" panose="020B0604020202020204" pitchFamily="34" charset="0"/>
                        </a:rPr>
                        <a:t>. Gross and fine motor experiences develop incrementally throughout early childhood, starting with </a:t>
                      </a:r>
                      <a:r>
                        <a:rPr lang="en-US" sz="1000" b="1" dirty="0">
                          <a:latin typeface="Arial" panose="020B0604020202020204" pitchFamily="34" charset="0"/>
                          <a:cs typeface="Arial" panose="020B0604020202020204" pitchFamily="34" charset="0"/>
                        </a:rPr>
                        <a:t>sensory explorations </a:t>
                      </a:r>
                      <a:r>
                        <a:rPr lang="en-US" sz="1000" dirty="0">
                          <a:latin typeface="Arial" panose="020B0604020202020204" pitchFamily="34" charset="0"/>
                          <a:cs typeface="Arial" panose="020B0604020202020204" pitchFamily="34" charset="0"/>
                        </a:rPr>
                        <a:t>and the development of a </a:t>
                      </a:r>
                      <a:r>
                        <a:rPr lang="en-US" sz="1000" b="1" dirty="0">
                          <a:latin typeface="Arial" panose="020B0604020202020204" pitchFamily="34" charset="0"/>
                          <a:cs typeface="Arial" panose="020B0604020202020204" pitchFamily="34" charset="0"/>
                        </a:rPr>
                        <a:t>child’s strength, co-ordination and positional awareness </a:t>
                      </a:r>
                      <a:r>
                        <a:rPr lang="en-US" sz="1000" dirty="0">
                          <a:latin typeface="Arial" panose="020B0604020202020204" pitchFamily="34" charset="0"/>
                          <a:cs typeface="Arial" panose="020B0604020202020204" pitchFamily="34" charset="0"/>
                        </a:rPr>
                        <a:t>through tummy time, crawling and play movement with both objects and adults. By creating games and providing opportunities for play both indoors and outdoors, adults can support children to develop their </a:t>
                      </a:r>
                      <a:r>
                        <a:rPr lang="en-US" sz="1000" b="1" dirty="0">
                          <a:latin typeface="Arial" panose="020B0604020202020204" pitchFamily="34" charset="0"/>
                          <a:cs typeface="Arial" panose="020B0604020202020204" pitchFamily="34" charset="0"/>
                        </a:rPr>
                        <a:t>core strength, stability, balance, spatial awareness</a:t>
                      </a:r>
                      <a:r>
                        <a:rPr lang="en-US" sz="1000" dirty="0">
                          <a:latin typeface="Arial" panose="020B0604020202020204" pitchFamily="34" charset="0"/>
                          <a:cs typeface="Arial" panose="020B0604020202020204" pitchFamily="34" charset="0"/>
                        </a:rPr>
                        <a:t>, co-ordination and agility. Gross motor skills provide the foundation for developing healthy bodies and social and emotional well-being. </a:t>
                      </a:r>
                      <a:r>
                        <a:rPr lang="en-US" sz="1000" b="1" dirty="0">
                          <a:latin typeface="Arial" panose="020B0604020202020204" pitchFamily="34" charset="0"/>
                          <a:cs typeface="Arial" panose="020B0604020202020204" pitchFamily="34" charset="0"/>
                        </a:rPr>
                        <a:t>Fine motor control and precision helps with hand-eye co-ordination</a:t>
                      </a:r>
                      <a:r>
                        <a:rPr lang="en-US" sz="1000" dirty="0">
                          <a:latin typeface="Arial" panose="020B0604020202020204" pitchFamily="34" charset="0"/>
                          <a:cs typeface="Arial" panose="020B0604020202020204" pitchFamily="34" charset="0"/>
                        </a:rPr>
                        <a:t>, which is later linked to </a:t>
                      </a:r>
                      <a:r>
                        <a:rPr lang="en-US" sz="1000" b="1" dirty="0">
                          <a:latin typeface="Arial" panose="020B0604020202020204" pitchFamily="34" charset="0"/>
                          <a:cs typeface="Arial" panose="020B0604020202020204" pitchFamily="34" charset="0"/>
                        </a:rPr>
                        <a:t>early literacy</a:t>
                      </a:r>
                      <a:r>
                        <a:rPr lang="en-US" sz="1000" dirty="0">
                          <a:latin typeface="Arial" panose="020B0604020202020204" pitchFamily="34" charset="0"/>
                          <a:cs typeface="Arial" panose="020B0604020202020204" pitchFamily="34"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Arial" panose="020B0604020202020204" pitchFamily="34" charset="0"/>
                          <a:cs typeface="Arial" panose="020B0604020202020204" pitchFamily="34" charset="0"/>
                        </a:rPr>
                        <a:t>proficiency, control and confidence.</a:t>
                      </a:r>
                    </a:p>
                    <a:p>
                      <a:pPr algn="just"/>
                      <a:endParaRPr lang="en-US"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800377" y="137134"/>
            <a:ext cx="475296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Physical Development</a:t>
            </a:r>
          </a:p>
        </p:txBody>
      </p:sp>
      <p:pic>
        <p:nvPicPr>
          <p:cNvPr id="14" name="Picture 4">
            <a:extLst>
              <a:ext uri="{FF2B5EF4-FFF2-40B4-BE49-F238E27FC236}">
                <a16:creationId xmlns:a16="http://schemas.microsoft.com/office/drawing/2014/main" id="{ABE50143-F803-4077-B4E0-BA5D3168E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22" y="6407541"/>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3040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43169551"/>
              </p:ext>
            </p:extLst>
          </p:nvPr>
        </p:nvGraphicFramePr>
        <p:xfrm>
          <a:off x="643467" y="1178979"/>
          <a:ext cx="10905071" cy="5401667"/>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655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9500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150844">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Comprehension</a:t>
                      </a:r>
                    </a:p>
                    <a:p>
                      <a:pPr algn="ctr"/>
                      <a:r>
                        <a:rPr lang="en-US" sz="1000" b="1" dirty="0">
                          <a:latin typeface="Arial" panose="020B0604020202020204" pitchFamily="34" charset="0"/>
                          <a:cs typeface="Arial" panose="020B0604020202020204" pitchFamily="34" charset="0"/>
                        </a:rPr>
                        <a:t>Word reading</a:t>
                      </a:r>
                    </a:p>
                    <a:p>
                      <a:pPr algn="ctr"/>
                      <a:r>
                        <a:rPr lang="en-US" sz="1000" b="1" dirty="0">
                          <a:latin typeface="Arial" panose="020B0604020202020204" pitchFamily="34" charset="0"/>
                          <a:cs typeface="Arial" panose="020B0604020202020204" pitchFamily="34" charset="0"/>
                        </a:rPr>
                        <a:t>Writing</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Listen and respond to stories, rhymes and poems.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Discriminate between sounds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Join in rhythmically with songs and rhymes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Hold a book the right way up and turn the pages in order.</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the marks I make.</a:t>
                      </a:r>
                    </a:p>
                    <a:p>
                      <a:pPr algn="ctr"/>
                      <a:endParaRPr lang="en-US" sz="10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which stories I like.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Act out parts of a familiar rhyme.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Develop my auditory memory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Copy a sequence of sounds.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Keep in time to a beat.</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some shapes in my writing.</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Listen and respond to stories, rhymes and poems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Talk about key events in a story that I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that some words sound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Know that a sentence has lots of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Act out parts of a familiar story or rhyme.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Retell parts of a story.</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Recognsie</a:t>
                      </a:r>
                      <a:r>
                        <a:rPr lang="en-US" sz="1000" dirty="0">
                          <a:solidFill>
                            <a:schemeClr val="tx1"/>
                          </a:solidFill>
                          <a:latin typeface="Arial" panose="020B0604020202020204" pitchFamily="34" charset="0"/>
                          <a:cs typeface="Arial" panose="020B0604020202020204" pitchFamily="34" charset="0"/>
                        </a:rPr>
                        <a:t> that some words start with the same sound</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Identify syllables in a word.</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Copy letters in my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Talk about key events in stories.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Say what has happened in a story.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Make a set of rhyming words</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familiar words and signs.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Write some letters in my name correctly.</a:t>
                      </a:r>
                      <a:endParaRPr lang="en-GB" sz="1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Predict what might happen next in a story.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Work from left to right and top to bottom.</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Write the initial sound for a word correctly with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12144">
                <a:tc>
                  <a:txBody>
                    <a:bodyPr/>
                    <a:lstStyle/>
                    <a:p>
                      <a:pPr algn="ctr"/>
                      <a:r>
                        <a:rPr lang="en-US" sz="900" b="0" dirty="0">
                          <a:latin typeface="Arial" panose="020B0604020202020204" pitchFamily="34" charset="0"/>
                          <a:cs typeface="Arial" panose="020B0604020202020204" pitchFamily="34" charset="0"/>
                        </a:rPr>
                        <a:t>Statutory Framework for Literacy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5275812" y="137134"/>
            <a:ext cx="180209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Literacy</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4">
            <a:extLst>
              <a:ext uri="{FF2B5EF4-FFF2-40B4-BE49-F238E27FC236}">
                <a16:creationId xmlns:a16="http://schemas.microsoft.com/office/drawing/2014/main" id="{FA32D93E-590A-446B-8FAA-019F880A1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2" y="6566956"/>
            <a:ext cx="1582464" cy="286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655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25592692"/>
              </p:ext>
            </p:extLst>
          </p:nvPr>
        </p:nvGraphicFramePr>
        <p:xfrm>
          <a:off x="643467" y="1178980"/>
          <a:ext cx="10905071" cy="5640422"/>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479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76724">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768643">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Number</a:t>
                      </a:r>
                    </a:p>
                    <a:p>
                      <a:pPr algn="ctr"/>
                      <a:r>
                        <a:rPr lang="en-US" sz="1000" b="1" dirty="0">
                          <a:latin typeface="Arial" panose="020B0604020202020204" pitchFamily="34" charset="0"/>
                          <a:cs typeface="Arial" panose="020B0604020202020204" pitchFamily="34" charset="0"/>
                        </a:rPr>
                        <a:t>Numerical patterns</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Notice and talk about patterns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forwards</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some numerals.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Sort objects</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Compare objects by size, shape and quantity.</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with support</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Subitise</a:t>
                      </a:r>
                      <a:r>
                        <a:rPr lang="en-US" sz="1000" dirty="0">
                          <a:solidFill>
                            <a:schemeClr val="tx1"/>
                          </a:solidFill>
                          <a:latin typeface="Arial" panose="020B0604020202020204" pitchFamily="34" charset="0"/>
                          <a:cs typeface="Arial" panose="020B0604020202020204" pitchFamily="34" charset="0"/>
                        </a:rPr>
                        <a:t> with support</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shapes within play.</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Copy a simple pattern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err="1">
                          <a:solidFill>
                            <a:schemeClr val="tx1"/>
                          </a:solidFill>
                          <a:latin typeface="Arial" panose="020B0604020202020204" pitchFamily="34" charset="0"/>
                          <a:ea typeface="+mn-ea"/>
                          <a:cs typeface="Arial" panose="020B0604020202020204" pitchFamily="34" charset="0"/>
                        </a:rPr>
                        <a:t>Recognise</a:t>
                      </a:r>
                      <a:r>
                        <a:rPr lang="en-US" sz="1000" kern="1200" dirty="0">
                          <a:solidFill>
                            <a:schemeClr val="tx1"/>
                          </a:solidFill>
                          <a:latin typeface="Arial" panose="020B0604020202020204" pitchFamily="34" charset="0"/>
                          <a:ea typeface="+mn-ea"/>
                          <a:cs typeface="Arial" panose="020B0604020202020204" pitchFamily="34" charset="0"/>
                        </a:rPr>
                        <a:t> when two amounts are the same</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numerals 0-3.</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Count a set of objects using 1:1 correspondence.</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number names in rhymes and songs</a:t>
                      </a:r>
                    </a:p>
                    <a:p>
                      <a:pPr marL="171450" indent="-171450" algn="l">
                        <a:buFont typeface="Arial" panose="020B0604020202020204" pitchFamily="34" charset="0"/>
                        <a:buChar char="•"/>
                      </a:pPr>
                      <a:r>
                        <a:rPr lang="en-US" sz="1000" dirty="0" err="1">
                          <a:solidFill>
                            <a:schemeClr val="tx1"/>
                          </a:solidFill>
                          <a:latin typeface="Arial" panose="020B0604020202020204" pitchFamily="34" charset="0"/>
                          <a:cs typeface="Arial" panose="020B0604020202020204" pitchFamily="34" charset="0"/>
                        </a:rPr>
                        <a:t>Recognise</a:t>
                      </a:r>
                      <a:r>
                        <a:rPr lang="en-US" sz="1000" dirty="0">
                          <a:solidFill>
                            <a:schemeClr val="tx1"/>
                          </a:solidFill>
                          <a:latin typeface="Arial" panose="020B0604020202020204" pitchFamily="34" charset="0"/>
                          <a:cs typeface="Arial" panose="020B0604020202020204" pitchFamily="34" charset="0"/>
                        </a:rPr>
                        <a:t> similarities and difference between shapes.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Compare amounts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Know that amounts will change if things are added or taken away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Use number names to identify how many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solidFill>
                            <a:schemeClr val="tx1"/>
                          </a:solidFill>
                          <a:latin typeface="Arial" panose="020B0604020202020204" pitchFamily="34" charset="0"/>
                          <a:cs typeface="Arial" panose="020B0604020202020204" pitchFamily="34" charset="0"/>
                        </a:rPr>
                        <a:t>Subitise</a:t>
                      </a:r>
                      <a:r>
                        <a:rPr lang="en-US" sz="1000" dirty="0">
                          <a:solidFill>
                            <a:schemeClr val="tx1"/>
                          </a:solidFill>
                          <a:latin typeface="Arial" panose="020B0604020202020204" pitchFamily="34" charset="0"/>
                          <a:cs typeface="Arial" panose="020B0604020202020204" pitchFamily="34" charset="0"/>
                        </a:rPr>
                        <a:t> to 3</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Know that when I am counting, the last number I say is always the total.</a:t>
                      </a:r>
                    </a:p>
                    <a:p>
                      <a:pPr marL="171450" indent="-171450" algn="l">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Use shapes within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Continue a simple pattern</a:t>
                      </a:r>
                    </a:p>
                    <a:p>
                      <a:pPr marL="171450" indent="-171450" algn="l">
                        <a:buFont typeface="Arial" panose="020B0604020202020204" pitchFamily="34" charset="0"/>
                        <a:buChar char="•"/>
                      </a:pPr>
                      <a:r>
                        <a:rPr lang="en-US" sz="1000" kern="1200" dirty="0" err="1">
                          <a:solidFill>
                            <a:schemeClr val="tx1"/>
                          </a:solidFill>
                          <a:latin typeface="Arial" panose="020B0604020202020204" pitchFamily="34" charset="0"/>
                          <a:ea typeface="+mn-ea"/>
                          <a:cs typeface="Arial" panose="020B0604020202020204" pitchFamily="34" charset="0"/>
                        </a:rPr>
                        <a:t>recognise</a:t>
                      </a:r>
                      <a:r>
                        <a:rPr lang="en-US" sz="1000" kern="1200" dirty="0">
                          <a:solidFill>
                            <a:schemeClr val="tx1"/>
                          </a:solidFill>
                          <a:latin typeface="Arial" panose="020B0604020202020204" pitchFamily="34" charset="0"/>
                          <a:ea typeface="+mn-ea"/>
                          <a:cs typeface="Arial" panose="020B0604020202020204" pitchFamily="34" charset="0"/>
                        </a:rPr>
                        <a:t> when there is more or fewer in a group </a:t>
                      </a:r>
                      <a:r>
                        <a:rPr lang="en-US" sz="1000" kern="1200" dirty="0" err="1">
                          <a:solidFill>
                            <a:schemeClr val="tx1"/>
                          </a:solidFill>
                          <a:latin typeface="Arial" panose="020B0604020202020204" pitchFamily="34" charset="0"/>
                          <a:ea typeface="+mn-ea"/>
                          <a:cs typeface="Arial" panose="020B0604020202020204" pitchFamily="34" charset="0"/>
                        </a:rPr>
                        <a:t>recognise</a:t>
                      </a:r>
                      <a:r>
                        <a:rPr lang="en-US" sz="1000" kern="1200" dirty="0">
                          <a:solidFill>
                            <a:schemeClr val="tx1"/>
                          </a:solidFill>
                          <a:latin typeface="Arial" panose="020B0604020202020204" pitchFamily="34" charset="0"/>
                          <a:ea typeface="+mn-ea"/>
                          <a:cs typeface="Arial" panose="020B0604020202020204" pitchFamily="34" charset="0"/>
                        </a:rPr>
                        <a:t> 0-5.</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Count an </a:t>
                      </a:r>
                      <a:r>
                        <a:rPr lang="en-US" sz="1000" kern="1200" dirty="0" err="1">
                          <a:solidFill>
                            <a:schemeClr val="tx1"/>
                          </a:solidFill>
                          <a:latin typeface="Arial" panose="020B0604020202020204" pitchFamily="34" charset="0"/>
                          <a:ea typeface="+mn-ea"/>
                          <a:cs typeface="Arial" panose="020B0604020202020204" pitchFamily="34" charset="0"/>
                        </a:rPr>
                        <a:t>irreguar</a:t>
                      </a:r>
                      <a:r>
                        <a:rPr lang="en-US" sz="1000" kern="1200" dirty="0">
                          <a:solidFill>
                            <a:schemeClr val="tx1"/>
                          </a:solidFill>
                          <a:latin typeface="Arial" panose="020B0604020202020204" pitchFamily="34" charset="0"/>
                          <a:ea typeface="+mn-ea"/>
                          <a:cs typeface="Arial" panose="020B0604020202020204" pitchFamily="34" charset="0"/>
                        </a:rPr>
                        <a:t> arrangement of objects.</a:t>
                      </a:r>
                    </a:p>
                    <a:p>
                      <a:pPr marL="171450" indent="-171450" algn="l">
                        <a:buFont typeface="Arial" panose="020B0604020202020204" pitchFamily="34" charset="0"/>
                        <a:buChar char="•"/>
                      </a:pPr>
                      <a:r>
                        <a:rPr lang="en-US" sz="1000" kern="1200" dirty="0">
                          <a:solidFill>
                            <a:schemeClr val="tx1"/>
                          </a:solidFill>
                          <a:latin typeface="Arial" panose="020B0604020202020204" pitchFamily="34" charset="0"/>
                          <a:ea typeface="+mn-ea"/>
                          <a:cs typeface="Arial" panose="020B0604020202020204" pitchFamily="34" charset="0"/>
                        </a:rPr>
                        <a:t>Find the correct shape to complete a picture or structure e.g. circle for a face.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Count backwards</a:t>
                      </a:r>
                    </a:p>
                    <a:p>
                      <a:pPr marL="171450" indent="-171450" algn="l">
                        <a:buFont typeface="Arial" panose="020B0604020202020204" pitchFamily="34" charset="0"/>
                        <a:buChar char="•"/>
                      </a:pPr>
                      <a:r>
                        <a:rPr lang="en-US" sz="1000" b="0" i="0" kern="1200" dirty="0" err="1">
                          <a:solidFill>
                            <a:schemeClr val="tx1"/>
                          </a:solidFill>
                          <a:effectLst/>
                          <a:latin typeface="Arial" panose="020B0604020202020204" pitchFamily="34" charset="0"/>
                          <a:ea typeface="+mn-ea"/>
                          <a:cs typeface="Arial" panose="020B0604020202020204" pitchFamily="34" charset="0"/>
                        </a:rPr>
                        <a:t>Recognise</a:t>
                      </a:r>
                      <a:r>
                        <a:rPr lang="en-US" sz="1000" b="0" i="0" kern="1200" dirty="0">
                          <a:solidFill>
                            <a:schemeClr val="tx1"/>
                          </a:solidFill>
                          <a:effectLst/>
                          <a:latin typeface="Arial" panose="020B0604020202020204" pitchFamily="34" charset="0"/>
                          <a:ea typeface="+mn-ea"/>
                          <a:cs typeface="Arial" panose="020B0604020202020204" pitchFamily="34" charset="0"/>
                        </a:rPr>
                        <a:t> some numerals between 6-10.</a:t>
                      </a:r>
                    </a:p>
                    <a:p>
                      <a:pPr marL="171450" indent="-171450" algn="l">
                        <a:buFont typeface="Arial" panose="020B0604020202020204" pitchFamily="34" charset="0"/>
                        <a:buChar char="•"/>
                      </a:pPr>
                      <a:r>
                        <a:rPr lang="en-US" sz="1000" b="0" i="0" kern="1200" dirty="0" err="1">
                          <a:solidFill>
                            <a:schemeClr val="tx1"/>
                          </a:solidFill>
                          <a:effectLst/>
                          <a:latin typeface="Arial" panose="020B0604020202020204" pitchFamily="34" charset="0"/>
                          <a:ea typeface="+mn-ea"/>
                          <a:cs typeface="Arial" panose="020B0604020202020204" pitchFamily="34" charset="0"/>
                        </a:rPr>
                        <a:t>Subitise</a:t>
                      </a:r>
                      <a:r>
                        <a:rPr lang="en-US" sz="1000" b="0" i="0" kern="1200" dirty="0">
                          <a:solidFill>
                            <a:schemeClr val="tx1"/>
                          </a:solidFill>
                          <a:effectLst/>
                          <a:latin typeface="Arial" panose="020B0604020202020204" pitchFamily="34" charset="0"/>
                          <a:ea typeface="+mn-ea"/>
                          <a:cs typeface="Arial" panose="020B0604020202020204" pitchFamily="34" charset="0"/>
                        </a:rPr>
                        <a:t> to 5 using fingers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Recite numbers in order to 20.</a:t>
                      </a:r>
                      <a:r>
                        <a:rPr lang="en-US" sz="1000" dirty="0">
                          <a:solidFill>
                            <a:schemeClr val="tx1"/>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Arial" panose="020B0604020202020204" pitchFamily="34" charset="0"/>
                          <a:cs typeface="Arial" panose="020B0604020202020204" pitchFamily="34" charset="0"/>
                        </a:rPr>
                        <a:t>Name some 2D shapes.</a:t>
                      </a:r>
                    </a:p>
                    <a:p>
                      <a:pPr marL="171450" indent="-171450" algn="l">
                        <a:buFont typeface="Arial" panose="020B0604020202020204" pitchFamily="34" charset="0"/>
                        <a:buChar char="•"/>
                      </a:pPr>
                      <a:endParaRPr lang="en-US" sz="1000" b="0" i="0" kern="1200" dirty="0">
                        <a:solidFill>
                          <a:schemeClr val="tx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100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1000" b="0" i="0" kern="1200" dirty="0">
                          <a:solidFill>
                            <a:schemeClr val="tx1"/>
                          </a:solidFill>
                          <a:effectLst/>
                          <a:latin typeface="Arial" panose="020B0604020202020204" pitchFamily="34" charset="0"/>
                          <a:ea typeface="+mn-ea"/>
                          <a:cs typeface="Arial" panose="020B0604020202020204" pitchFamily="34" charset="0"/>
                        </a:rPr>
                        <a:t>Create a new pattern following an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Arial" panose="020B0604020202020204" pitchFamily="34" charset="0"/>
                          <a:ea typeface="+mn-ea"/>
                          <a:cs typeface="Arial" panose="020B0604020202020204" pitchFamily="34" charset="0"/>
                        </a:rPr>
                        <a:t>Order 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err="1">
                          <a:solidFill>
                            <a:schemeClr val="tx1"/>
                          </a:solidFill>
                          <a:effectLst/>
                          <a:latin typeface="Arial" panose="020B0604020202020204" pitchFamily="34" charset="0"/>
                          <a:ea typeface="+mn-ea"/>
                          <a:cs typeface="Arial" panose="020B0604020202020204" pitchFamily="34" charset="0"/>
                        </a:rPr>
                        <a:t>Recognise</a:t>
                      </a:r>
                      <a:r>
                        <a:rPr lang="en-US" sz="1000" b="0" i="0" kern="1200" dirty="0">
                          <a:solidFill>
                            <a:schemeClr val="tx1"/>
                          </a:solidFill>
                          <a:effectLst/>
                          <a:latin typeface="Arial" panose="020B0604020202020204" pitchFamily="34" charset="0"/>
                          <a:ea typeface="+mn-ea"/>
                          <a:cs typeface="Arial" panose="020B0604020202020204" pitchFamily="34" charset="0"/>
                        </a:rPr>
                        <a:t> that an amount stays the same no matter how it is displayed.</a:t>
                      </a:r>
                      <a:endParaRPr lang="en-US" sz="1000" b="0" i="0" kern="1200" dirty="0">
                        <a:solidFill>
                          <a:schemeClr val="dk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endParaRPr lang="en-US" sz="10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281977">
                <a:tc>
                  <a:txBody>
                    <a:bodyPr/>
                    <a:lstStyle/>
                    <a:p>
                      <a:pPr algn="ctr"/>
                      <a:r>
                        <a:rPr lang="en-US" sz="900" b="0" dirty="0">
                          <a:latin typeface="Arial" panose="020B0604020202020204" pitchFamily="34" charset="0"/>
                          <a:cs typeface="Arial" panose="020B0604020202020204" pitchFamily="34" charset="0"/>
                        </a:rPr>
                        <a:t>Statutory Framework for Mathematics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4718703" y="137134"/>
            <a:ext cx="291631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Mathematics</a:t>
            </a:r>
          </a:p>
        </p:txBody>
      </p:sp>
      <p:pic>
        <p:nvPicPr>
          <p:cNvPr id="6" name="Picture 5">
            <a:extLst>
              <a:ext uri="{FF2B5EF4-FFF2-40B4-BE49-F238E27FC236}">
                <a16:creationId xmlns:a16="http://schemas.microsoft.com/office/drawing/2014/main" id="{AA9E4691-7500-4024-A531-FEC1859618F3}"/>
              </a:ext>
            </a:extLst>
          </p:cNvPr>
          <p:cNvPicPr>
            <a:picLocks noChangeAspect="1"/>
          </p:cNvPicPr>
          <p:nvPr/>
        </p:nvPicPr>
        <p:blipFill>
          <a:blip r:embed="rId3"/>
          <a:stretch>
            <a:fillRect/>
          </a:stretch>
        </p:blipFill>
        <p:spPr>
          <a:xfrm>
            <a:off x="757980" y="6440836"/>
            <a:ext cx="1585097" cy="286537"/>
          </a:xfrm>
          <a:prstGeom prst="rect">
            <a:avLst/>
          </a:prstGeom>
        </p:spPr>
      </p:pic>
    </p:spTree>
    <p:extLst>
      <p:ext uri="{BB962C8B-B14F-4D97-AF65-F5344CB8AC3E}">
        <p14:creationId xmlns:p14="http://schemas.microsoft.com/office/powerpoint/2010/main" val="174441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FE212D-BFC9-4D6B-BB25-2170A4F1783E}"/>
              </a:ext>
            </a:extLst>
          </p:cNvPr>
          <p:cNvSpPr txBox="1">
            <a:spLocks/>
          </p:cNvSpPr>
          <p:nvPr/>
        </p:nvSpPr>
        <p:spPr>
          <a:xfrm>
            <a:off x="463767" y="-3836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38D29AA9-D707-4E56-A908-EF1928CE1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939" y="103749"/>
            <a:ext cx="1000126" cy="838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90222470"/>
              </p:ext>
            </p:extLst>
          </p:nvPr>
        </p:nvGraphicFramePr>
        <p:xfrm>
          <a:off x="643467" y="1178979"/>
          <a:ext cx="10905071" cy="5569307"/>
        </p:xfrm>
        <a:graphic>
          <a:graphicData uri="http://schemas.openxmlformats.org/drawingml/2006/table">
            <a:tbl>
              <a:tblPr firstRow="1" bandRow="1">
                <a:tableStyleId>{5C22544A-7EE6-4342-B048-85BDC9FD1C3A}</a:tableStyleId>
              </a:tblPr>
              <a:tblGrid>
                <a:gridCol w="1713906">
                  <a:extLst>
                    <a:ext uri="{9D8B030D-6E8A-4147-A177-3AD203B41FA5}">
                      <a16:colId xmlns:a16="http://schemas.microsoft.com/office/drawing/2014/main" val="385991600"/>
                    </a:ext>
                  </a:extLst>
                </a:gridCol>
                <a:gridCol w="1609628">
                  <a:extLst>
                    <a:ext uri="{9D8B030D-6E8A-4147-A177-3AD203B41FA5}">
                      <a16:colId xmlns:a16="http://schemas.microsoft.com/office/drawing/2014/main" val="2865123548"/>
                    </a:ext>
                  </a:extLst>
                </a:gridCol>
                <a:gridCol w="1510652">
                  <a:extLst>
                    <a:ext uri="{9D8B030D-6E8A-4147-A177-3AD203B41FA5}">
                      <a16:colId xmlns:a16="http://schemas.microsoft.com/office/drawing/2014/main" val="872926247"/>
                    </a:ext>
                  </a:extLst>
                </a:gridCol>
                <a:gridCol w="1530093">
                  <a:extLst>
                    <a:ext uri="{9D8B030D-6E8A-4147-A177-3AD203B41FA5}">
                      <a16:colId xmlns:a16="http://schemas.microsoft.com/office/drawing/2014/main" val="1315738151"/>
                    </a:ext>
                  </a:extLst>
                </a:gridCol>
                <a:gridCol w="1618465">
                  <a:extLst>
                    <a:ext uri="{9D8B030D-6E8A-4147-A177-3AD203B41FA5}">
                      <a16:colId xmlns:a16="http://schemas.microsoft.com/office/drawing/2014/main" val="2709165749"/>
                    </a:ext>
                  </a:extLst>
                </a:gridCol>
                <a:gridCol w="1461163">
                  <a:extLst>
                    <a:ext uri="{9D8B030D-6E8A-4147-A177-3AD203B41FA5}">
                      <a16:colId xmlns:a16="http://schemas.microsoft.com/office/drawing/2014/main" val="2335150482"/>
                    </a:ext>
                  </a:extLst>
                </a:gridCol>
                <a:gridCol w="1461164">
                  <a:extLst>
                    <a:ext uri="{9D8B030D-6E8A-4147-A177-3AD203B41FA5}">
                      <a16:colId xmlns:a16="http://schemas.microsoft.com/office/drawing/2014/main" val="4046203905"/>
                    </a:ext>
                  </a:extLst>
                </a:gridCol>
              </a:tblGrid>
              <a:tr h="765527">
                <a:tc>
                  <a:txBody>
                    <a:bodyPr/>
                    <a:lstStyle/>
                    <a:p>
                      <a:pPr algn="ctr"/>
                      <a:endParaRPr lang="en-GB" sz="1800">
                        <a:latin typeface="Arial" panose="020B0604020202020204" pitchFamily="34" charset="0"/>
                        <a:cs typeface="Arial" panose="020B0604020202020204" pitchFamily="34" charset="0"/>
                      </a:endParaRPr>
                    </a:p>
                  </a:txBody>
                  <a:tcPr marL="90595" marR="90595" marT="45297" marB="4529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Autumn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sng">
                          <a:solidFill>
                            <a:schemeClr val="tx1"/>
                          </a:solidFill>
                          <a:latin typeface="Arial" panose="020B0604020202020204" pitchFamily="34" charset="0"/>
                          <a:cs typeface="Arial" panose="020B0604020202020204" pitchFamily="34" charset="0"/>
                        </a:rPr>
                        <a:t>Autumn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Spring 2</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a:solidFill>
                            <a:schemeClr val="tx1"/>
                          </a:solidFill>
                          <a:latin typeface="Arial" panose="020B0604020202020204" pitchFamily="34" charset="0"/>
                          <a:cs typeface="Arial" panose="020B0604020202020204" pitchFamily="34" charset="0"/>
                        </a:rPr>
                        <a:t>Summer 1</a:t>
                      </a:r>
                      <a:endParaRPr lang="en-GB" sz="1800" b="0" u="sng">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u="sng" dirty="0">
                          <a:solidFill>
                            <a:schemeClr val="tx1"/>
                          </a:solidFill>
                          <a:latin typeface="Arial" panose="020B0604020202020204" pitchFamily="34" charset="0"/>
                          <a:cs typeface="Arial" panose="020B0604020202020204" pitchFamily="34" charset="0"/>
                        </a:rPr>
                        <a:t>Summer 2</a:t>
                      </a:r>
                      <a:endParaRPr lang="en-GB" sz="1800" b="0" u="sng"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285939"/>
                  </a:ext>
                </a:extLst>
              </a:tr>
              <a:tr h="795002">
                <a:tc>
                  <a:txBody>
                    <a:bodyPr/>
                    <a:lstStyle/>
                    <a:p>
                      <a:pPr algn="ctr"/>
                      <a:r>
                        <a:rPr lang="en-US" sz="1600" b="0" dirty="0">
                          <a:latin typeface="Arial" panose="020B0604020202020204" pitchFamily="34" charset="0"/>
                          <a:cs typeface="Arial" panose="020B0604020202020204" pitchFamily="34" charset="0"/>
                        </a:rPr>
                        <a:t>Overarching theme</a:t>
                      </a:r>
                      <a:endParaRPr lang="en-GB" sz="16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Arial" panose="020B0604020202020204" pitchFamily="34" charset="0"/>
                          <a:cs typeface="Arial" panose="020B0604020202020204" pitchFamily="34" charset="0"/>
                        </a:rPr>
                        <a:t>What makes me special?</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 people celebrate?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Once upon a time…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How does my garden grow?</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Let’s explore!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Let’s make plans!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150844">
                <a:tc>
                  <a:txBody>
                    <a:bodyPr/>
                    <a:lstStyle/>
                    <a:p>
                      <a:pPr algn="ctr"/>
                      <a:endParaRPr lang="en-US" sz="1050" b="1" dirty="0">
                        <a:latin typeface="Arial" panose="020B0604020202020204" pitchFamily="34" charset="0"/>
                        <a:cs typeface="Arial" panose="020B0604020202020204" pitchFamily="34" charset="0"/>
                      </a:endParaRPr>
                    </a:p>
                    <a:p>
                      <a:pPr algn="ctr"/>
                      <a:endParaRPr lang="en-US" sz="1050" b="1"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History</a:t>
                      </a:r>
                    </a:p>
                    <a:p>
                      <a:pPr algn="ctr"/>
                      <a:r>
                        <a:rPr lang="en-US" sz="1000" b="1" dirty="0">
                          <a:latin typeface="Arial" panose="020B0604020202020204" pitchFamily="34" charset="0"/>
                          <a:cs typeface="Arial" panose="020B0604020202020204" pitchFamily="34" charset="0"/>
                        </a:rPr>
                        <a:t>Geography</a:t>
                      </a:r>
                    </a:p>
                    <a:p>
                      <a:pPr algn="ctr"/>
                      <a:r>
                        <a:rPr lang="en-US" sz="1000" b="1" dirty="0">
                          <a:latin typeface="Arial" panose="020B0604020202020204" pitchFamily="34" charset="0"/>
                          <a:cs typeface="Arial" panose="020B0604020202020204" pitchFamily="34" charset="0"/>
                        </a:rPr>
                        <a:t>Science</a:t>
                      </a:r>
                    </a:p>
                    <a:p>
                      <a:pPr algn="ctr"/>
                      <a:r>
                        <a:rPr lang="en-US" sz="1000" b="1" dirty="0">
                          <a:latin typeface="Arial" panose="020B0604020202020204" pitchFamily="34" charset="0"/>
                          <a:cs typeface="Arial" panose="020B0604020202020204" pitchFamily="34" charset="0"/>
                        </a:rPr>
                        <a:t>RE</a:t>
                      </a:r>
                    </a:p>
                    <a:p>
                      <a:pPr algn="ctr"/>
                      <a:endParaRPr lang="en-US" sz="1000" b="0" dirty="0">
                        <a:latin typeface="Arial" panose="020B0604020202020204" pitchFamily="34" charset="0"/>
                        <a:cs typeface="Arial" panose="020B0604020202020204" pitchFamily="34" charset="0"/>
                      </a:endParaRPr>
                    </a:p>
                    <a:p>
                      <a:pPr algn="ctr"/>
                      <a:r>
                        <a:rPr lang="en-US" sz="1000" b="0" dirty="0">
                          <a:latin typeface="Arial" panose="020B0604020202020204" pitchFamily="34" charset="0"/>
                          <a:cs typeface="Arial" panose="020B0604020202020204" pitchFamily="34" charset="0"/>
                        </a:rPr>
                        <a:t>*</a:t>
                      </a:r>
                      <a:r>
                        <a:rPr lang="en-US" sz="900" b="0" dirty="0">
                          <a:latin typeface="Arial" panose="020B0604020202020204" pitchFamily="34" charset="0"/>
                          <a:cs typeface="Arial" panose="020B0604020202020204" pitchFamily="34" charset="0"/>
                        </a:rPr>
                        <a:t>objectives are taught throughout CP across the year.</a:t>
                      </a: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p>
                      <a:pPr algn="ctr"/>
                      <a:endParaRPr lang="en-US" sz="800" b="0" dirty="0">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myself and people that I know.</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Notice features of my immediate environment</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Say what makes me special.</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Use my senses to explore natural materials.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the jobs of people that I know.</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the features of my immediate environment.</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how people celebrate different traditions.</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Use my senses to explore living things</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Notice things in the natural world.</a:t>
                      </a:r>
                    </a:p>
                    <a:p>
                      <a:pPr marL="171450" indent="-171450" algn="l">
                        <a:buFont typeface="Arial" panose="020B0604020202020204" pitchFamily="34" charset="0"/>
                        <a:buChar char="•"/>
                      </a:pPr>
                      <a:r>
                        <a:rPr lang="en-US" sz="950" dirty="0">
                          <a:solidFill>
                            <a:schemeClr val="tx1"/>
                          </a:solidFill>
                          <a:latin typeface="Arial" panose="020B0604020202020204" pitchFamily="34" charset="0"/>
                          <a:cs typeface="Arial" panose="020B0604020202020204" pitchFamily="34" charset="0"/>
                        </a:rPr>
                        <a:t>Talk about the changes I notice.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past and present events that happened in my own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Use maps  of my immediate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Use non-fiction books to find out about where we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different religions and cultures.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how things look, feel, sound and smell.</a:t>
                      </a:r>
                    </a:p>
                    <a:p>
                      <a:pPr marL="171450" indent="-171450" algn="l">
                        <a:buFont typeface="Arial" panose="020B0604020202020204" pitchFamily="34" charset="0"/>
                        <a:buChar char="•"/>
                      </a:pPr>
                      <a:endParaRPr lang="en-US" sz="95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Talk about events in nursery that happened in the past.</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Use maps of my environment to identify landmarks.</a:t>
                      </a:r>
                    </a:p>
                    <a:p>
                      <a:pPr marL="171450" indent="-171450" algn="l">
                        <a:buFont typeface="Arial" panose="020B0604020202020204" pitchFamily="34" charset="0"/>
                        <a:buChar char="•"/>
                      </a:pPr>
                      <a:r>
                        <a:rPr lang="en-US" sz="950" kern="1200" dirty="0" err="1">
                          <a:solidFill>
                            <a:schemeClr val="tx1"/>
                          </a:solidFill>
                          <a:latin typeface="Arial" panose="020B0604020202020204" pitchFamily="34" charset="0"/>
                          <a:ea typeface="+mn-ea"/>
                          <a:cs typeface="Arial" panose="020B0604020202020204" pitchFamily="34" charset="0"/>
                        </a:rPr>
                        <a:t>Recognise</a:t>
                      </a:r>
                      <a:r>
                        <a:rPr lang="en-US" sz="950" kern="1200" dirty="0">
                          <a:solidFill>
                            <a:schemeClr val="tx1"/>
                          </a:solidFill>
                          <a:latin typeface="Arial" panose="020B0604020202020204" pitchFamily="34" charset="0"/>
                          <a:ea typeface="+mn-ea"/>
                          <a:cs typeface="Arial" panose="020B0604020202020204" pitchFamily="34" charset="0"/>
                        </a:rPr>
                        <a:t> that some people celebrate particular festivals.</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Ask questions and make comments about the world around me.</a:t>
                      </a:r>
                    </a:p>
                    <a:p>
                      <a:pPr marL="171450" indent="-171450" algn="l">
                        <a:buFont typeface="Arial" panose="020B0604020202020204" pitchFamily="34" charset="0"/>
                        <a:buChar char="•"/>
                      </a:pPr>
                      <a:r>
                        <a:rPr lang="en-US" sz="950" kern="1200" dirty="0">
                          <a:solidFill>
                            <a:schemeClr val="tx1"/>
                          </a:solidFill>
                          <a:latin typeface="Arial" panose="020B0604020202020204" pitchFamily="34" charset="0"/>
                          <a:ea typeface="+mn-ea"/>
                          <a:cs typeface="Arial" panose="020B0604020202020204" pitchFamily="34" charset="0"/>
                        </a:rPr>
                        <a:t>Talk about how things grow and change.</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myself as a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Compare myself as a baby to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past events in the lives of familiar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the features of where we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Talk about different religions and cultures.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solidFill>
                            <a:schemeClr val="tx1"/>
                          </a:solidFill>
                          <a:latin typeface="Arial" panose="020B0604020202020204" pitchFamily="34" charset="0"/>
                          <a:cs typeface="Arial" panose="020B0604020202020204" pitchFamily="34" charset="0"/>
                        </a:rPr>
                        <a:t>Take care of living things.</a:t>
                      </a:r>
                    </a:p>
                    <a:p>
                      <a:pPr marL="171450" indent="-171450" algn="l">
                        <a:buFont typeface="Arial" panose="020B0604020202020204" pitchFamily="34" charset="0"/>
                        <a:buChar char="•"/>
                      </a:pPr>
                      <a:endParaRPr lang="en-US" sz="95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lang="en-US" sz="950" dirty="0">
                          <a:solidFill>
                            <a:schemeClr val="tx1"/>
                          </a:solidFill>
                          <a:latin typeface="Arial" panose="020B0604020202020204" pitchFamily="34" charset="0"/>
                          <a:cs typeface="Arial" panose="020B0604020202020204" pitchFamily="34" charset="0"/>
                        </a:rPr>
                        <a:t>I am learning to:</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Talk about people that I come across and the jobs that they do</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Talk about how I have changed since I started nursery.</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Use maps and non-fiction books to talk about different countries.</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Talk about ways that people we know are different and unique.</a:t>
                      </a:r>
                    </a:p>
                    <a:p>
                      <a:pPr marL="171450" indent="-171450" algn="l">
                        <a:buFont typeface="Arial" panose="020B0604020202020204" pitchFamily="34" charset="0"/>
                        <a:buChar char="•"/>
                      </a:pPr>
                      <a:r>
                        <a:rPr lang="en-US" sz="950" b="0" i="0" kern="1200" dirty="0">
                          <a:solidFill>
                            <a:schemeClr val="dk1"/>
                          </a:solidFill>
                          <a:effectLst/>
                          <a:latin typeface="Arial" panose="020B0604020202020204" pitchFamily="34" charset="0"/>
                          <a:ea typeface="+mn-ea"/>
                          <a:cs typeface="Arial" panose="020B0604020202020204" pitchFamily="34" charset="0"/>
                        </a:rPr>
                        <a:t>Talk about different weather and seasons.</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662612"/>
                  </a:ext>
                </a:extLst>
              </a:tr>
              <a:tr h="1312144">
                <a:tc>
                  <a:txBody>
                    <a:bodyPr/>
                    <a:lstStyle/>
                    <a:p>
                      <a:pPr algn="ctr"/>
                      <a:r>
                        <a:rPr lang="en-US" sz="900" b="0" dirty="0">
                          <a:latin typeface="Arial" panose="020B0604020202020204" pitchFamily="34" charset="0"/>
                          <a:cs typeface="Arial" panose="020B0604020202020204" pitchFamily="34" charset="0"/>
                        </a:rPr>
                        <a:t>Statutory Framework for Understanding the World</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50" dirty="0">
                          <a:latin typeface="Arial" panose="020B0604020202020204" pitchFamily="34" charset="0"/>
                          <a:cs typeface="Arial" panose="020B0604020202020204" pitchFamily="34" charset="0"/>
                        </a:rPr>
                        <a:t>Understanding the world involves guiding children to make sense of their physical world and their community.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Arial" panose="020B0604020202020204" pitchFamily="34" charset="0"/>
                        <a:ea typeface="+mn-ea"/>
                        <a:cs typeface="Arial" panose="020B0604020202020204" pitchFamily="34" charset="0"/>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j-lt"/>
                        <a:ea typeface="+mn-ea"/>
                        <a:cs typeface="+mn-cs"/>
                      </a:endParaRPr>
                    </a:p>
                  </a:txBody>
                  <a:tcPr marL="90595" marR="90595"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102111"/>
                  </a:ext>
                </a:extLst>
              </a:tr>
            </a:tbl>
          </a:graphicData>
        </a:graphic>
      </p:graphicFrame>
      <p:sp>
        <p:nvSpPr>
          <p:cNvPr id="2" name="Rectangle 1">
            <a:extLst>
              <a:ext uri="{FF2B5EF4-FFF2-40B4-BE49-F238E27FC236}">
                <a16:creationId xmlns:a16="http://schemas.microsoft.com/office/drawing/2014/main" id="{9BBE880A-4D6A-47F8-B767-CAF7DCD69059}"/>
              </a:ext>
            </a:extLst>
          </p:cNvPr>
          <p:cNvSpPr/>
          <p:nvPr/>
        </p:nvSpPr>
        <p:spPr>
          <a:xfrm>
            <a:off x="3452752" y="137134"/>
            <a:ext cx="544822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Understanding the Worl</a:t>
            </a:r>
            <a:r>
              <a:rPr lang="en-US" sz="4000" dirty="0">
                <a:ln w="0"/>
                <a:effectLst>
                  <a:outerShdw blurRad="38100" dist="19050" dir="2700000" algn="tl" rotWithShape="0">
                    <a:schemeClr val="dk1">
                      <a:alpha val="40000"/>
                    </a:schemeClr>
                  </a:outerShdw>
                </a:effectLst>
              </a:rPr>
              <a:t>d</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83F89D6F-1D4D-4889-B42B-C9E060CC9261}"/>
              </a:ext>
            </a:extLst>
          </p:cNvPr>
          <p:cNvPicPr>
            <a:picLocks noChangeAspect="1"/>
          </p:cNvPicPr>
          <p:nvPr/>
        </p:nvPicPr>
        <p:blipFill>
          <a:blip r:embed="rId3"/>
          <a:stretch>
            <a:fillRect/>
          </a:stretch>
        </p:blipFill>
        <p:spPr>
          <a:xfrm>
            <a:off x="744905" y="6343481"/>
            <a:ext cx="1585097" cy="286537"/>
          </a:xfrm>
          <a:prstGeom prst="rect">
            <a:avLst/>
          </a:prstGeom>
        </p:spPr>
      </p:pic>
    </p:spTree>
    <p:extLst>
      <p:ext uri="{BB962C8B-B14F-4D97-AF65-F5344CB8AC3E}">
        <p14:creationId xmlns:p14="http://schemas.microsoft.com/office/powerpoint/2010/main" val="173379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6746</TotalTime>
  <Words>4052</Words>
  <Application>Microsoft Office PowerPoint</Application>
  <PresentationFormat>Widescreen</PresentationFormat>
  <Paragraphs>625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Acumin Pro</vt:lpstr>
      <vt:lpstr>Lucida Calligraphy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Chloe L. Smith</cp:lastModifiedBy>
  <cp:revision>269</cp:revision>
  <cp:lastPrinted>2021-07-16T10:36:20Z</cp:lastPrinted>
  <dcterms:created xsi:type="dcterms:W3CDTF">2021-06-03T07:59:39Z</dcterms:created>
  <dcterms:modified xsi:type="dcterms:W3CDTF">2022-08-03T10:27:42Z</dcterms:modified>
</cp:coreProperties>
</file>