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5"/>
  </p:notesMasterIdLst>
  <p:sldIdLst>
    <p:sldId id="261" r:id="rId5"/>
    <p:sldId id="257" r:id="rId6"/>
    <p:sldId id="274" r:id="rId7"/>
    <p:sldId id="273" r:id="rId8"/>
    <p:sldId id="272" r:id="rId9"/>
    <p:sldId id="276" r:id="rId10"/>
    <p:sldId id="277" r:id="rId11"/>
    <p:sldId id="278" r:id="rId12"/>
    <p:sldId id="279" r:id="rId13"/>
    <p:sldId id="280"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loe L. Smith" initials="CLS" lastIdx="1" clrIdx="0">
    <p:extLst>
      <p:ext uri="{19B8F6BF-5375-455C-9EA6-DF929625EA0E}">
        <p15:presenceInfo xmlns:p15="http://schemas.microsoft.com/office/powerpoint/2012/main" userId="S::chloe.smith@sthelens.org.uk::a3a4d916-cc03-458a-b94f-2d9ebd674b6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E6E5FB"/>
    <a:srgbClr val="CCFFFF"/>
    <a:srgbClr val="FFCCFF"/>
    <a:srgbClr val="CC66FF"/>
    <a:srgbClr val="E1FFFF"/>
    <a:srgbClr val="FFE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28C2B1-4CE6-08EC-B9A6-5E471DA1968D}" v="235" dt="2026-07-14T20:14:40.6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29" autoAdjust="0"/>
  </p:normalViewPr>
  <p:slideViewPr>
    <p:cSldViewPr snapToGrid="0">
      <p:cViewPr varScale="1">
        <p:scale>
          <a:sx n="88" d="100"/>
          <a:sy n="88" d="100"/>
        </p:scale>
        <p:origin x="46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8-03T20:17:45.852"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976DE5F-DF04-4F27-A344-93FB2E432C72}" type="datetimeFigureOut">
              <a:rPr lang="en-GB" smtClean="0"/>
              <a:t>14/07/2026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FEE44C5-FA99-4680-9B86-B28965A57CB9}" type="slidenum">
              <a:rPr lang="en-GB" smtClean="0"/>
              <a:t>‹#›</a:t>
            </a:fld>
            <a:endParaRPr lang="en-GB"/>
          </a:p>
        </p:txBody>
      </p:sp>
    </p:spTree>
    <p:extLst>
      <p:ext uri="{BB962C8B-B14F-4D97-AF65-F5344CB8AC3E}">
        <p14:creationId xmlns:p14="http://schemas.microsoft.com/office/powerpoint/2010/main" val="63777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FEE44C5-FA99-4680-9B86-B28965A57CB9}" type="slidenum">
              <a:rPr lang="en-GB" smtClean="0"/>
              <a:t>2</a:t>
            </a:fld>
            <a:endParaRPr lang="en-GB"/>
          </a:p>
        </p:txBody>
      </p:sp>
    </p:spTree>
    <p:extLst>
      <p:ext uri="{BB962C8B-B14F-4D97-AF65-F5344CB8AC3E}">
        <p14:creationId xmlns:p14="http://schemas.microsoft.com/office/powerpoint/2010/main" val="3159169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10</a:t>
            </a:fld>
            <a:endParaRPr lang="en-GB"/>
          </a:p>
        </p:txBody>
      </p:sp>
    </p:spTree>
    <p:extLst>
      <p:ext uri="{BB962C8B-B14F-4D97-AF65-F5344CB8AC3E}">
        <p14:creationId xmlns:p14="http://schemas.microsoft.com/office/powerpoint/2010/main" val="2631320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2F32-7798-4564-8282-CAE11DB41B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07FADDA-4B94-4A2E-88D3-B6613E9EC8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D899993-D5C4-4B50-B5A5-730EB644A32E}"/>
              </a:ext>
            </a:extLst>
          </p:cNvPr>
          <p:cNvSpPr>
            <a:spLocks noGrp="1"/>
          </p:cNvSpPr>
          <p:nvPr>
            <p:ph type="dt" sz="half" idx="10"/>
          </p:nvPr>
        </p:nvSpPr>
        <p:spPr/>
        <p:txBody>
          <a:bodyPr/>
          <a:lstStyle/>
          <a:p>
            <a:fld id="{B0D6409B-E98A-43B6-A14E-0476DBB1F864}" type="datetime1">
              <a:rPr lang="en-GB" smtClean="0"/>
              <a:t>14/07/2026</a:t>
            </a:fld>
            <a:endParaRPr lang="en-GB"/>
          </a:p>
        </p:txBody>
      </p:sp>
      <p:sp>
        <p:nvSpPr>
          <p:cNvPr id="5" name="Footer Placeholder 4">
            <a:extLst>
              <a:ext uri="{FF2B5EF4-FFF2-40B4-BE49-F238E27FC236}">
                <a16:creationId xmlns:a16="http://schemas.microsoft.com/office/drawing/2014/main" id="{B9F30A0B-5D12-454A-BA41-C1BF4AAFC2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165155-854B-4718-BE7A-D5248F348195}"/>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549440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71855-7101-46C1-9608-C11FD928FEB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DF746A-1AB9-44D6-91C2-4E1D3687A8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0BE011-5903-490B-A6BB-4B7649794106}"/>
              </a:ext>
            </a:extLst>
          </p:cNvPr>
          <p:cNvSpPr>
            <a:spLocks noGrp="1"/>
          </p:cNvSpPr>
          <p:nvPr>
            <p:ph type="dt" sz="half" idx="10"/>
          </p:nvPr>
        </p:nvSpPr>
        <p:spPr/>
        <p:txBody>
          <a:bodyPr/>
          <a:lstStyle/>
          <a:p>
            <a:fld id="{FB0561D8-4F65-4B62-A03D-C6B15E0DF092}" type="datetime1">
              <a:rPr lang="en-GB" smtClean="0"/>
              <a:t>14/07/2026</a:t>
            </a:fld>
            <a:endParaRPr lang="en-GB"/>
          </a:p>
        </p:txBody>
      </p:sp>
      <p:sp>
        <p:nvSpPr>
          <p:cNvPr id="5" name="Footer Placeholder 4">
            <a:extLst>
              <a:ext uri="{FF2B5EF4-FFF2-40B4-BE49-F238E27FC236}">
                <a16:creationId xmlns:a16="http://schemas.microsoft.com/office/drawing/2014/main" id="{9512082B-37B0-4E5A-9D06-029444C706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C7AA1B-FE0D-4371-B5E5-C3DF0BDB8421}"/>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113352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8D34B2-98C7-49C8-89D4-2CFFA92890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3B59C2-E893-4D04-BE77-20443A9249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C2D4FD-8342-49A1-8FF9-E2EB2145CE83}"/>
              </a:ext>
            </a:extLst>
          </p:cNvPr>
          <p:cNvSpPr>
            <a:spLocks noGrp="1"/>
          </p:cNvSpPr>
          <p:nvPr>
            <p:ph type="dt" sz="half" idx="10"/>
          </p:nvPr>
        </p:nvSpPr>
        <p:spPr/>
        <p:txBody>
          <a:bodyPr/>
          <a:lstStyle/>
          <a:p>
            <a:fld id="{775218E3-96C5-4A3E-BECB-53B9B12019AC}" type="datetime1">
              <a:rPr lang="en-GB" smtClean="0"/>
              <a:t>14/07/2026</a:t>
            </a:fld>
            <a:endParaRPr lang="en-GB"/>
          </a:p>
        </p:txBody>
      </p:sp>
      <p:sp>
        <p:nvSpPr>
          <p:cNvPr id="5" name="Footer Placeholder 4">
            <a:extLst>
              <a:ext uri="{FF2B5EF4-FFF2-40B4-BE49-F238E27FC236}">
                <a16:creationId xmlns:a16="http://schemas.microsoft.com/office/drawing/2014/main" id="{41B038CE-C8C9-4860-8A69-E940531365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2ED7DD-8F41-4D1D-9D69-BF631CEA6AC0}"/>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69009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DE126-D9F1-414E-A524-ABCDBD2918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E0B3AB-A0C1-476D-A37A-35CFFDD164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652B75-FE02-4D01-BAAE-DA345F51DA44}"/>
              </a:ext>
            </a:extLst>
          </p:cNvPr>
          <p:cNvSpPr>
            <a:spLocks noGrp="1"/>
          </p:cNvSpPr>
          <p:nvPr>
            <p:ph type="dt" sz="half" idx="10"/>
          </p:nvPr>
        </p:nvSpPr>
        <p:spPr/>
        <p:txBody>
          <a:bodyPr/>
          <a:lstStyle/>
          <a:p>
            <a:fld id="{4AF532C4-3A90-4063-BA2D-D08683FD4C71}" type="datetime1">
              <a:rPr lang="en-GB" smtClean="0"/>
              <a:t>14/07/2026</a:t>
            </a:fld>
            <a:endParaRPr lang="en-GB"/>
          </a:p>
        </p:txBody>
      </p:sp>
      <p:sp>
        <p:nvSpPr>
          <p:cNvPr id="5" name="Footer Placeholder 4">
            <a:extLst>
              <a:ext uri="{FF2B5EF4-FFF2-40B4-BE49-F238E27FC236}">
                <a16:creationId xmlns:a16="http://schemas.microsoft.com/office/drawing/2014/main" id="{B59F2088-0B61-49AD-8AEF-34A45B4AC5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C3F0FC-BDDB-4AE2-A261-3FC192508922}"/>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00192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D398B-46A2-4C16-8E6B-3FCAD4E686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77762F7-FA5F-4E83-9E1A-482AE2657F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B532D0-13FB-4D1F-834C-C4E5B5C94855}"/>
              </a:ext>
            </a:extLst>
          </p:cNvPr>
          <p:cNvSpPr>
            <a:spLocks noGrp="1"/>
          </p:cNvSpPr>
          <p:nvPr>
            <p:ph type="dt" sz="half" idx="10"/>
          </p:nvPr>
        </p:nvSpPr>
        <p:spPr/>
        <p:txBody>
          <a:bodyPr/>
          <a:lstStyle/>
          <a:p>
            <a:fld id="{9A3999EA-593F-4197-98F2-D068AB32D1C0}" type="datetime1">
              <a:rPr lang="en-GB" smtClean="0"/>
              <a:t>14/07/2026</a:t>
            </a:fld>
            <a:endParaRPr lang="en-GB"/>
          </a:p>
        </p:txBody>
      </p:sp>
      <p:sp>
        <p:nvSpPr>
          <p:cNvPr id="5" name="Footer Placeholder 4">
            <a:extLst>
              <a:ext uri="{FF2B5EF4-FFF2-40B4-BE49-F238E27FC236}">
                <a16:creationId xmlns:a16="http://schemas.microsoft.com/office/drawing/2014/main" id="{4F19A6C8-0BB6-4E19-A634-62B3449DCF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61B6A6-140B-4F75-8410-CE1F5EBDA32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79156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6127A-B3F6-45DF-B6A9-93108D4406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8957FE-B6C1-4774-BFC8-D389935FFA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FDE26C5-36C2-409F-B5D1-6422B0F02C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F1E25DC-CAE7-4F04-9FB3-9AC40781257D}"/>
              </a:ext>
            </a:extLst>
          </p:cNvPr>
          <p:cNvSpPr>
            <a:spLocks noGrp="1"/>
          </p:cNvSpPr>
          <p:nvPr>
            <p:ph type="dt" sz="half" idx="10"/>
          </p:nvPr>
        </p:nvSpPr>
        <p:spPr/>
        <p:txBody>
          <a:bodyPr/>
          <a:lstStyle/>
          <a:p>
            <a:fld id="{FAEBADDC-2067-4E5C-B912-D0B1DFC08623}" type="datetime1">
              <a:rPr lang="en-GB" smtClean="0"/>
              <a:t>14/07/2026</a:t>
            </a:fld>
            <a:endParaRPr lang="en-GB"/>
          </a:p>
        </p:txBody>
      </p:sp>
      <p:sp>
        <p:nvSpPr>
          <p:cNvPr id="6" name="Footer Placeholder 5">
            <a:extLst>
              <a:ext uri="{FF2B5EF4-FFF2-40B4-BE49-F238E27FC236}">
                <a16:creationId xmlns:a16="http://schemas.microsoft.com/office/drawing/2014/main" id="{2DC6E613-CFD3-4890-B8D3-320F51689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0F7CA2-861E-4933-A1AD-07BBE319520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07613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D187-1F7F-4953-BE9D-AB85015AA53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29CF6E-BAB7-464D-8A88-2314BC18E7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EF2B6E-D889-4256-B447-2C5B5E8CDB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412A75A-DDDC-489C-917E-3349A73886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0BD1E8-501E-44B9-BF08-9A5F01F9AC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9B7424F-EADF-428D-A783-A628D2E60555}"/>
              </a:ext>
            </a:extLst>
          </p:cNvPr>
          <p:cNvSpPr>
            <a:spLocks noGrp="1"/>
          </p:cNvSpPr>
          <p:nvPr>
            <p:ph type="dt" sz="half" idx="10"/>
          </p:nvPr>
        </p:nvSpPr>
        <p:spPr/>
        <p:txBody>
          <a:bodyPr/>
          <a:lstStyle/>
          <a:p>
            <a:fld id="{74BAA81B-A2CA-413C-9627-19FB71A84DDF}" type="datetime1">
              <a:rPr lang="en-GB" smtClean="0"/>
              <a:t>14/07/2026</a:t>
            </a:fld>
            <a:endParaRPr lang="en-GB"/>
          </a:p>
        </p:txBody>
      </p:sp>
      <p:sp>
        <p:nvSpPr>
          <p:cNvPr id="8" name="Footer Placeholder 7">
            <a:extLst>
              <a:ext uri="{FF2B5EF4-FFF2-40B4-BE49-F238E27FC236}">
                <a16:creationId xmlns:a16="http://schemas.microsoft.com/office/drawing/2014/main" id="{A29B5C68-FA0E-4128-B07C-54C96E28EE7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C4496B9-4598-4794-9016-8BDFC6BA0F66}"/>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96433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D3793-06C6-4B90-ABCF-779B174050D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B08F566-D2E1-4886-B215-095A4D1979E8}"/>
              </a:ext>
            </a:extLst>
          </p:cNvPr>
          <p:cNvSpPr>
            <a:spLocks noGrp="1"/>
          </p:cNvSpPr>
          <p:nvPr>
            <p:ph type="dt" sz="half" idx="10"/>
          </p:nvPr>
        </p:nvSpPr>
        <p:spPr/>
        <p:txBody>
          <a:bodyPr/>
          <a:lstStyle/>
          <a:p>
            <a:fld id="{A0DA102C-3206-4468-9A4B-13E556B2A47C}" type="datetime1">
              <a:rPr lang="en-GB" smtClean="0"/>
              <a:t>14/07/2026</a:t>
            </a:fld>
            <a:endParaRPr lang="en-GB"/>
          </a:p>
        </p:txBody>
      </p:sp>
      <p:sp>
        <p:nvSpPr>
          <p:cNvPr id="4" name="Footer Placeholder 3">
            <a:extLst>
              <a:ext uri="{FF2B5EF4-FFF2-40B4-BE49-F238E27FC236}">
                <a16:creationId xmlns:a16="http://schemas.microsoft.com/office/drawing/2014/main" id="{8810A379-04BE-4DC4-ABFC-A59A8BFBB7F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DECCF29-89B7-40E4-B623-82A21A34D64F}"/>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180223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4CE185-F1AC-41D0-BF69-66ADCC0C2E51}"/>
              </a:ext>
            </a:extLst>
          </p:cNvPr>
          <p:cNvSpPr>
            <a:spLocks noGrp="1"/>
          </p:cNvSpPr>
          <p:nvPr>
            <p:ph type="dt" sz="half" idx="10"/>
          </p:nvPr>
        </p:nvSpPr>
        <p:spPr/>
        <p:txBody>
          <a:bodyPr/>
          <a:lstStyle/>
          <a:p>
            <a:fld id="{2227552B-A988-485A-B35B-C4A727847D5E}" type="datetime1">
              <a:rPr lang="en-GB" smtClean="0"/>
              <a:t>14/07/2026</a:t>
            </a:fld>
            <a:endParaRPr lang="en-GB"/>
          </a:p>
        </p:txBody>
      </p:sp>
      <p:sp>
        <p:nvSpPr>
          <p:cNvPr id="3" name="Footer Placeholder 2">
            <a:extLst>
              <a:ext uri="{FF2B5EF4-FFF2-40B4-BE49-F238E27FC236}">
                <a16:creationId xmlns:a16="http://schemas.microsoft.com/office/drawing/2014/main" id="{3006861C-BBFA-473E-83CD-C2233D5901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B8C15F4-34EC-47C8-913F-6039A82C855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96149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197E3-D5BE-484A-BD27-CA1374AB16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2EA664-8C45-4A31-9788-2451EFADBB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04B2003-15C2-4980-A916-9ABD2CE448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314548-D2BF-40DD-BA45-E212ACDA14FD}"/>
              </a:ext>
            </a:extLst>
          </p:cNvPr>
          <p:cNvSpPr>
            <a:spLocks noGrp="1"/>
          </p:cNvSpPr>
          <p:nvPr>
            <p:ph type="dt" sz="half" idx="10"/>
          </p:nvPr>
        </p:nvSpPr>
        <p:spPr/>
        <p:txBody>
          <a:bodyPr/>
          <a:lstStyle/>
          <a:p>
            <a:fld id="{43DF65B7-4DAC-4B1C-916D-5265896A4E7A}" type="datetime1">
              <a:rPr lang="en-GB" smtClean="0"/>
              <a:t>14/07/2026</a:t>
            </a:fld>
            <a:endParaRPr lang="en-GB"/>
          </a:p>
        </p:txBody>
      </p:sp>
      <p:sp>
        <p:nvSpPr>
          <p:cNvPr id="6" name="Footer Placeholder 5">
            <a:extLst>
              <a:ext uri="{FF2B5EF4-FFF2-40B4-BE49-F238E27FC236}">
                <a16:creationId xmlns:a16="http://schemas.microsoft.com/office/drawing/2014/main" id="{F1B764E1-94CC-42BD-8D0C-1CC02C56B3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11CDF1-17F6-4A79-9851-851A95D76B6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530275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3B49-50C4-4073-BA14-A1326DC535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887FDE0-B490-49A2-B142-ED137E8845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E506A47-D125-47BC-A712-F4BDEAC214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AF8B02-0071-49C3-9832-BEC185F78F47}"/>
              </a:ext>
            </a:extLst>
          </p:cNvPr>
          <p:cNvSpPr>
            <a:spLocks noGrp="1"/>
          </p:cNvSpPr>
          <p:nvPr>
            <p:ph type="dt" sz="half" idx="10"/>
          </p:nvPr>
        </p:nvSpPr>
        <p:spPr/>
        <p:txBody>
          <a:bodyPr/>
          <a:lstStyle/>
          <a:p>
            <a:fld id="{F2703E84-25D3-459D-9A66-937A3A806CC3}" type="datetime1">
              <a:rPr lang="en-GB" smtClean="0"/>
              <a:t>14/07/2026</a:t>
            </a:fld>
            <a:endParaRPr lang="en-GB"/>
          </a:p>
        </p:txBody>
      </p:sp>
      <p:sp>
        <p:nvSpPr>
          <p:cNvPr id="6" name="Footer Placeholder 5">
            <a:extLst>
              <a:ext uri="{FF2B5EF4-FFF2-40B4-BE49-F238E27FC236}">
                <a16:creationId xmlns:a16="http://schemas.microsoft.com/office/drawing/2014/main" id="{1F4E4F1B-2ED6-4021-9074-0CDAC1C185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F18865-2331-42D4-9583-FC687C77FB23}"/>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775241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6298A6-0EC2-43B7-AB67-33EA504CBB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9D6075-F7C7-4CA2-874F-9183FC42B5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2C6367-BED6-41DC-89F6-C2AB3128A9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2AA70-05DC-404C-8941-7790A849D162}" type="datetime1">
              <a:rPr lang="en-GB" smtClean="0"/>
              <a:t>14/07/2026</a:t>
            </a:fld>
            <a:endParaRPr lang="en-GB"/>
          </a:p>
        </p:txBody>
      </p:sp>
      <p:sp>
        <p:nvSpPr>
          <p:cNvPr id="5" name="Footer Placeholder 4">
            <a:extLst>
              <a:ext uri="{FF2B5EF4-FFF2-40B4-BE49-F238E27FC236}">
                <a16:creationId xmlns:a16="http://schemas.microsoft.com/office/drawing/2014/main" id="{9A01189D-DEFD-4D06-83E8-FAE720313A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6F245F4-DE9A-4E43-879E-EAABD86BA7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094630-06F6-4001-8D85-14896106F147}" type="slidenum">
              <a:rPr lang="en-GB" smtClean="0"/>
              <a:t>‹#›</a:t>
            </a:fld>
            <a:endParaRPr lang="en-GB"/>
          </a:p>
        </p:txBody>
      </p:sp>
    </p:spTree>
    <p:extLst>
      <p:ext uri="{BB962C8B-B14F-4D97-AF65-F5344CB8AC3E}">
        <p14:creationId xmlns:p14="http://schemas.microsoft.com/office/powerpoint/2010/main" val="1075080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jpeg"/><Relationship Id="rId9" Type="http://schemas.openxmlformats.org/officeDocument/2006/relationships/image" Target="../media/image9.png"/><Relationship Id="rId1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416567" cy="1183758"/>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683356B3-764E-4F8E-A344-9A80B5C3E918}"/>
              </a:ext>
            </a:extLst>
          </p:cNvPr>
          <p:cNvSpPr/>
          <p:nvPr/>
        </p:nvSpPr>
        <p:spPr>
          <a:xfrm>
            <a:off x="463768" y="1454708"/>
            <a:ext cx="4933856" cy="4647426"/>
          </a:xfrm>
          <a:prstGeom prst="rect">
            <a:avLst/>
          </a:prstGeom>
        </p:spPr>
        <p:txBody>
          <a:bodyPr wrap="square" lIns="91440" tIns="45720" rIns="91440" bIns="45720" anchor="t">
            <a:spAutoFit/>
          </a:bodyPr>
          <a:lstStyle/>
          <a:p>
            <a:pPr algn="just"/>
            <a:r>
              <a:rPr lang="en-US" sz="1200" dirty="0">
                <a:latin typeface="Calibri Light"/>
                <a:ea typeface="Calibri Light"/>
                <a:cs typeface="Calibri Light"/>
              </a:rPr>
              <a:t>At Rivington Primary School, we are committed to providing a caring and stimulating environment in which every child is valued and can thrive.</a:t>
            </a:r>
            <a:endParaRPr lang="en-GB" sz="1200" dirty="0">
              <a:latin typeface="Calibri Light"/>
              <a:ea typeface="Calibri Light"/>
              <a:cs typeface="Calibri Light"/>
            </a:endParaRPr>
          </a:p>
          <a:p>
            <a:pPr algn="just"/>
            <a:r>
              <a:rPr lang="en-US" sz="1200" dirty="0">
                <a:latin typeface="Calibri Light"/>
                <a:ea typeface="Calibri Light"/>
                <a:cs typeface="Calibri Light"/>
              </a:rPr>
              <a:t>Our philosophy is to nurture every child as an individual, </a:t>
            </a:r>
            <a:r>
              <a:rPr lang="en-US" sz="1200" dirty="0" err="1">
                <a:latin typeface="Calibri Light"/>
                <a:ea typeface="Calibri Light"/>
                <a:cs typeface="Calibri Light"/>
              </a:rPr>
              <a:t>recognising</a:t>
            </a:r>
            <a:r>
              <a:rPr lang="en-US" sz="1200" dirty="0">
                <a:latin typeface="Calibri Light"/>
                <a:ea typeface="Calibri Light"/>
                <a:cs typeface="Calibri Light"/>
              </a:rPr>
              <a:t> and valuing their unique qualities and abilities, in order to support their learning and exploration at this wonderful stage.</a:t>
            </a:r>
            <a:endParaRPr lang="en-GB" sz="1200" dirty="0">
              <a:latin typeface="Calibri Light"/>
              <a:ea typeface="Calibri Light"/>
              <a:cs typeface="Calibri Light"/>
            </a:endParaRPr>
          </a:p>
          <a:p>
            <a:pPr algn="just"/>
            <a:endParaRPr lang="en-GB" sz="1200" dirty="0">
              <a:latin typeface="Calibri Light"/>
              <a:ea typeface="Calibri Light"/>
              <a:cs typeface="Calibri Light"/>
            </a:endParaRPr>
          </a:p>
          <a:p>
            <a:pPr algn="just"/>
            <a:r>
              <a:rPr lang="en-GB" sz="1200" b="1" u="sng" dirty="0">
                <a:latin typeface="Calibri Light"/>
                <a:ea typeface="Calibri Light"/>
                <a:cs typeface="Calibri Light"/>
              </a:rPr>
              <a:t>INTENT</a:t>
            </a:r>
            <a:endParaRPr lang="en-GB" sz="1200" dirty="0">
              <a:latin typeface="Calibri Light"/>
              <a:ea typeface="Calibri Light"/>
              <a:cs typeface="Calibri Light"/>
            </a:endParaRPr>
          </a:p>
          <a:p>
            <a:pPr algn="just"/>
            <a:r>
              <a:rPr lang="en-GB" sz="1200" b="1" dirty="0">
                <a:latin typeface="Calibri Light"/>
                <a:ea typeface="Calibri Light"/>
                <a:cs typeface="Calibri Light"/>
              </a:rPr>
              <a:t>The intent for our children is to feel safe, happy and eager to learn. </a:t>
            </a:r>
          </a:p>
          <a:p>
            <a:pPr algn="just"/>
            <a:r>
              <a:rPr lang="en-GB" sz="1200" dirty="0">
                <a:latin typeface="Calibri Light"/>
                <a:ea typeface="Calibri Light"/>
                <a:cs typeface="Calibri Light"/>
              </a:rPr>
              <a:t>COMMUNICATION – we strive for children to be able to communicate effectively and express themselves with confidence, sharing their thoughts, ideas and feelings with the knowledge that they will be listened to and understood.</a:t>
            </a:r>
          </a:p>
          <a:p>
            <a:pPr algn="just"/>
            <a:r>
              <a:rPr lang="en-GB" sz="1200" dirty="0">
                <a:latin typeface="Calibri Light"/>
                <a:ea typeface="Calibri Light"/>
                <a:cs typeface="Calibri Light"/>
              </a:rPr>
              <a:t>ASPIRATION – developmentally appropriate and ambitious planning, responsive to individuals and group dynamics, and an approach which inspires and challenges children’s inquisitive minds is taken by all adults.</a:t>
            </a:r>
          </a:p>
          <a:p>
            <a:pPr algn="just"/>
            <a:r>
              <a:rPr lang="en-GB" sz="1200" dirty="0">
                <a:latin typeface="Calibri Light"/>
                <a:ea typeface="Calibri Light"/>
                <a:cs typeface="Calibri Light"/>
              </a:rPr>
              <a:t>REFLECT – we reflect on our own practice, as well as the children’s learning, in order to offer the best opportunities and environment. We teach the children how to be skilful learners, developing independence, resilience, problem solving skills and how to collaborate. </a:t>
            </a:r>
          </a:p>
          <a:p>
            <a:pPr algn="just"/>
            <a:r>
              <a:rPr lang="en-GB" sz="1200" dirty="0">
                <a:latin typeface="Calibri Light"/>
                <a:ea typeface="Calibri Light"/>
                <a:cs typeface="Calibri Light"/>
              </a:rPr>
              <a:t>EXPERIENCES – we aim for children to gain first-hand experiences to ignite their curiosity and embed their learning. We encourage children to independently access resources, develop their own play and ask for help, confident in the knowledge that they can co-construct their own learning environment and opportunities. </a:t>
            </a:r>
          </a:p>
          <a:p>
            <a:pPr fontAlgn="t"/>
            <a:endParaRPr lang="en-GB" sz="800" dirty="0">
              <a:latin typeface="Acumin Pro"/>
            </a:endParaRPr>
          </a:p>
        </p:txBody>
      </p:sp>
      <p:sp>
        <p:nvSpPr>
          <p:cNvPr id="31" name="Rectangle 3">
            <a:extLst>
              <a:ext uri="{FF2B5EF4-FFF2-40B4-BE49-F238E27FC236}">
                <a16:creationId xmlns:a16="http://schemas.microsoft.com/office/drawing/2014/main" id="{1BCC36B7-4D15-42BA-BB1D-2232D298B967}"/>
              </a:ext>
            </a:extLst>
          </p:cNvPr>
          <p:cNvSpPr>
            <a:spLocks noChangeArrowheads="1"/>
          </p:cNvSpPr>
          <p:nvPr/>
        </p:nvSpPr>
        <p:spPr bwMode="auto">
          <a:xfrm>
            <a:off x="4617884" y="274619"/>
            <a:ext cx="341426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effectLst/>
                <a:latin typeface="Calibri"/>
                <a:ea typeface="Calibri"/>
                <a:cs typeface="Calibri"/>
              </a:rPr>
              <a:t>Rivington Primary School</a:t>
            </a:r>
            <a:endParaRPr lang="en-US" altLang="en-US" sz="2400" b="0" i="0" u="none" strike="noStrike" cap="none" normalizeH="0" baseline="0">
              <a:ln>
                <a:noFill/>
              </a:ln>
              <a:effectLst/>
              <a:latin typeface="Calibri"/>
              <a:ea typeface="Calibri"/>
              <a:cs typeface="Calibri"/>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a:latin typeface="Calibri"/>
                <a:ea typeface="Calibri"/>
                <a:cs typeface="Calibri"/>
              </a:rPr>
              <a:t>Reception Long Term Plan</a:t>
            </a:r>
            <a:endParaRPr kumimoji="0" lang="en-GB" altLang="en-US" sz="800" b="0" i="0" u="none" strike="noStrike" cap="none" normalizeH="0" baseline="0">
              <a:ln>
                <a:noFill/>
              </a:ln>
              <a:solidFill>
                <a:schemeClr val="tx1"/>
              </a:solidFill>
              <a:effectLst/>
              <a:latin typeface="Calibri"/>
              <a:ea typeface="Calibri"/>
              <a:cs typeface="Calibri"/>
            </a:endParaRPr>
          </a:p>
        </p:txBody>
      </p:sp>
      <p:pic>
        <p:nvPicPr>
          <p:cNvPr id="1026" name="Picture 2" descr="Early Years Foundation Stage (EYFS) Reforms 2021: Seven features of ...">
            <a:extLst>
              <a:ext uri="{FF2B5EF4-FFF2-40B4-BE49-F238E27FC236}">
                <a16:creationId xmlns:a16="http://schemas.microsoft.com/office/drawing/2014/main" id="{B91A1475-6FF8-7C44-FFCC-EC0A85FC4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8292" y="4139582"/>
            <a:ext cx="2976520" cy="234003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EYFS---7-Areas">
            <a:extLst>
              <a:ext uri="{FF2B5EF4-FFF2-40B4-BE49-F238E27FC236}">
                <a16:creationId xmlns:a16="http://schemas.microsoft.com/office/drawing/2014/main" id="{FFEF2F6F-E53F-A216-0E5B-725E0603A2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2152" y="685193"/>
            <a:ext cx="3814968" cy="3800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966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BBE880A-4D6A-47F8-B767-CAF7DCD69059}"/>
              </a:ext>
            </a:extLst>
          </p:cNvPr>
          <p:cNvSpPr/>
          <p:nvPr/>
        </p:nvSpPr>
        <p:spPr>
          <a:xfrm>
            <a:off x="3985659" y="137134"/>
            <a:ext cx="4382417" cy="1015663"/>
          </a:xfrm>
          <a:prstGeom prst="rect">
            <a:avLst/>
          </a:prstGeom>
          <a:noFill/>
        </p:spPr>
        <p:txBody>
          <a:bodyPr wrap="none" lIns="91440" tIns="45720" rIns="91440" bIns="45720">
            <a:spAutoFit/>
          </a:bodyPr>
          <a:lstStyle/>
          <a:p>
            <a:pPr algn="ctr"/>
            <a:r>
              <a:rPr lang="en-US" sz="4000" b="0" cap="none" spc="0">
                <a:ln w="0"/>
                <a:solidFill>
                  <a:schemeClr val="tx1"/>
                </a:solidFill>
                <a:effectLst>
                  <a:outerShdw blurRad="38100" dist="19050" dir="2700000" algn="tl" rotWithShape="0">
                    <a:schemeClr val="dk1">
                      <a:alpha val="40000"/>
                    </a:schemeClr>
                  </a:outerShdw>
                </a:effectLst>
              </a:rPr>
              <a:t>Early Learning </a:t>
            </a:r>
            <a:r>
              <a:rPr lang="en-US" sz="4000">
                <a:ln w="0"/>
                <a:effectLst>
                  <a:outerShdw blurRad="38100" dist="19050" dir="2700000" algn="tl" rotWithShape="0">
                    <a:schemeClr val="dk1">
                      <a:alpha val="40000"/>
                    </a:schemeClr>
                  </a:outerShdw>
                </a:effectLst>
              </a:rPr>
              <a:t>Goals</a:t>
            </a:r>
          </a:p>
          <a:p>
            <a:pPr algn="ctr"/>
            <a:r>
              <a:rPr lang="en-US" sz="2000">
                <a:ln w="0"/>
                <a:effectLst>
                  <a:outerShdw blurRad="38100" dist="19050" dir="2700000" algn="tl" rotWithShape="0">
                    <a:schemeClr val="dk1">
                      <a:alpha val="40000"/>
                    </a:schemeClr>
                  </a:outerShdw>
                </a:effectLst>
              </a:rPr>
              <a:t>End of Reception Assessment</a:t>
            </a:r>
            <a:endParaRPr lang="en-US" sz="2000" b="0" cap="none" spc="0">
              <a:ln w="0"/>
              <a:solidFill>
                <a:schemeClr val="tx1"/>
              </a:solidFill>
              <a:effectLst>
                <a:outerShdw blurRad="38100" dist="19050" dir="2700000" algn="tl" rotWithShape="0">
                  <a:schemeClr val="dk1">
                    <a:alpha val="40000"/>
                  </a:schemeClr>
                </a:outerShdw>
              </a:effectLst>
            </a:endParaRPr>
          </a:p>
        </p:txBody>
      </p:sp>
      <p:pic>
        <p:nvPicPr>
          <p:cNvPr id="3" name="Picture 2">
            <a:extLst>
              <a:ext uri="{FF2B5EF4-FFF2-40B4-BE49-F238E27FC236}">
                <a16:creationId xmlns:a16="http://schemas.microsoft.com/office/drawing/2014/main" id="{BD02E92B-A922-7512-5EDC-BB1BF189B256}"/>
              </a:ext>
            </a:extLst>
          </p:cNvPr>
          <p:cNvPicPr>
            <a:picLocks noChangeAspect="1"/>
          </p:cNvPicPr>
          <p:nvPr/>
        </p:nvPicPr>
        <p:blipFill>
          <a:blip r:embed="rId4"/>
          <a:srcRect t="6504"/>
          <a:stretch>
            <a:fillRect/>
          </a:stretch>
        </p:blipFill>
        <p:spPr>
          <a:xfrm>
            <a:off x="2266014" y="1366553"/>
            <a:ext cx="8237889" cy="4917769"/>
          </a:xfrm>
          <a:prstGeom prst="rect">
            <a:avLst/>
          </a:prstGeom>
        </p:spPr>
      </p:pic>
    </p:spTree>
    <p:extLst>
      <p:ext uri="{BB962C8B-B14F-4D97-AF65-F5344CB8AC3E}">
        <p14:creationId xmlns:p14="http://schemas.microsoft.com/office/powerpoint/2010/main" val="2557496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1356620647"/>
              </p:ext>
            </p:extLst>
          </p:nvPr>
        </p:nvGraphicFramePr>
        <p:xfrm>
          <a:off x="133491" y="737578"/>
          <a:ext cx="11925018" cy="5772781"/>
        </p:xfrm>
        <a:graphic>
          <a:graphicData uri="http://schemas.openxmlformats.org/drawingml/2006/table">
            <a:tbl>
              <a:tblPr firstRow="1" bandRow="1">
                <a:tableStyleId>{5C22544A-7EE6-4342-B048-85BDC9FD1C3A}</a:tableStyleId>
              </a:tblPr>
              <a:tblGrid>
                <a:gridCol w="1561959">
                  <a:extLst>
                    <a:ext uri="{9D8B030D-6E8A-4147-A177-3AD203B41FA5}">
                      <a16:colId xmlns:a16="http://schemas.microsoft.com/office/drawing/2014/main" val="385991600"/>
                    </a:ext>
                  </a:extLst>
                </a:gridCol>
                <a:gridCol w="1784597">
                  <a:extLst>
                    <a:ext uri="{9D8B030D-6E8A-4147-A177-3AD203B41FA5}">
                      <a16:colId xmlns:a16="http://schemas.microsoft.com/office/drawing/2014/main" val="2865123548"/>
                    </a:ext>
                  </a:extLst>
                </a:gridCol>
                <a:gridCol w="1899821">
                  <a:extLst>
                    <a:ext uri="{9D8B030D-6E8A-4147-A177-3AD203B41FA5}">
                      <a16:colId xmlns:a16="http://schemas.microsoft.com/office/drawing/2014/main" val="872926247"/>
                    </a:ext>
                  </a:extLst>
                </a:gridCol>
                <a:gridCol w="1687682">
                  <a:extLst>
                    <a:ext uri="{9D8B030D-6E8A-4147-A177-3AD203B41FA5}">
                      <a16:colId xmlns:a16="http://schemas.microsoft.com/office/drawing/2014/main" val="1315738151"/>
                    </a:ext>
                  </a:extLst>
                </a:gridCol>
                <a:gridCol w="1668077">
                  <a:extLst>
                    <a:ext uri="{9D8B030D-6E8A-4147-A177-3AD203B41FA5}">
                      <a16:colId xmlns:a16="http://schemas.microsoft.com/office/drawing/2014/main" val="2709165749"/>
                    </a:ext>
                  </a:extLst>
                </a:gridCol>
                <a:gridCol w="1651247">
                  <a:extLst>
                    <a:ext uri="{9D8B030D-6E8A-4147-A177-3AD203B41FA5}">
                      <a16:colId xmlns:a16="http://schemas.microsoft.com/office/drawing/2014/main" val="2335150482"/>
                    </a:ext>
                  </a:extLst>
                </a:gridCol>
                <a:gridCol w="1671635">
                  <a:extLst>
                    <a:ext uri="{9D8B030D-6E8A-4147-A177-3AD203B41FA5}">
                      <a16:colId xmlns:a16="http://schemas.microsoft.com/office/drawing/2014/main" val="4046203905"/>
                    </a:ext>
                  </a:extLst>
                </a:gridCol>
              </a:tblGrid>
              <a:tr h="326071">
                <a:tc>
                  <a:txBody>
                    <a:bodyPr/>
                    <a:lstStyle/>
                    <a:p>
                      <a:pPr algn="ctr"/>
                      <a:endParaRPr lang="en-GB" sz="16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0" u="sng" dirty="0">
                          <a:solidFill>
                            <a:schemeClr val="tx1"/>
                          </a:solidFill>
                          <a:latin typeface="Arial" panose="020B0604020202020204" pitchFamily="34" charset="0"/>
                          <a:cs typeface="Arial" panose="020B0604020202020204" pitchFamily="34" charset="0"/>
                        </a:rPr>
                        <a:t>Autumn 1</a:t>
                      </a:r>
                      <a:endParaRPr lang="en-GB" sz="1600" b="0" u="sng"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u="sng">
                          <a:solidFill>
                            <a:schemeClr val="tx1"/>
                          </a:solidFill>
                          <a:latin typeface="Arial" panose="020B0604020202020204" pitchFamily="34" charset="0"/>
                          <a:cs typeface="Arial" panose="020B0604020202020204" pitchFamily="34" charset="0"/>
                        </a:rPr>
                        <a:t>Autumn 2</a:t>
                      </a:r>
                      <a:endParaRPr lang="en-GB" sz="1600" b="0" u="sng">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1</a:t>
                      </a:r>
                      <a:endParaRPr lang="en-GB" sz="1600" b="0" u="sng">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2</a:t>
                      </a:r>
                      <a:endParaRPr lang="en-GB" sz="1600" b="0" u="sng">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1</a:t>
                      </a:r>
                      <a:endParaRPr lang="en-GB" sz="1600" b="0" u="sng">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2</a:t>
                      </a:r>
                      <a:endParaRPr lang="en-GB" sz="1600" b="0" u="sng">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1302151">
                <a:tc>
                  <a:txBody>
                    <a:bodyPr/>
                    <a:lstStyle/>
                    <a:p>
                      <a:pPr algn="ctr"/>
                      <a:r>
                        <a:rPr lang="en-US" sz="1200" b="1" dirty="0">
                          <a:latin typeface="Arial"/>
                          <a:cs typeface="Arial"/>
                        </a:rPr>
                        <a:t>General Themes </a:t>
                      </a:r>
                    </a:p>
                    <a:p>
                      <a:pPr algn="ctr"/>
                      <a:endParaRPr lang="en-US" sz="1100" b="0" dirty="0">
                        <a:latin typeface="Arial"/>
                        <a:cs typeface="Arial"/>
                      </a:endParaRPr>
                    </a:p>
                    <a:p>
                      <a:pPr algn="ctr"/>
                      <a:r>
                        <a:rPr lang="en-US" sz="1100" b="0" dirty="0">
                          <a:latin typeface="Arial"/>
                          <a:cs typeface="Arial"/>
                        </a:rPr>
                        <a:t>Our plans are flexible to enable us to follow the interests of the children.</a:t>
                      </a:r>
                      <a:endParaRPr lang="en-US" sz="1100" b="0" i="1" dirty="0">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a:solidFill>
                            <a:schemeClr val="tx1"/>
                          </a:solidFill>
                          <a:latin typeface="Arial" panose="020B0604020202020204" pitchFamily="34" charset="0"/>
                          <a:cs typeface="Arial" panose="020B0604020202020204" pitchFamily="34" charset="0"/>
                        </a:rPr>
                        <a:t>WHAT MAKES ME SPECIAL?</a:t>
                      </a:r>
                    </a:p>
                    <a:p>
                      <a:pPr algn="ctr"/>
                      <a:endParaRPr lang="en-US" sz="900">
                        <a:solidFill>
                          <a:schemeClr val="tx1"/>
                        </a:solidFill>
                        <a:latin typeface="Arial" panose="020B0604020202020204" pitchFamily="34" charset="0"/>
                        <a:cs typeface="Arial" panose="020B0604020202020204" pitchFamily="34" charset="0"/>
                      </a:endParaRPr>
                    </a:p>
                    <a:p>
                      <a:pPr algn="ctr"/>
                      <a:r>
                        <a:rPr lang="en-US" sz="900">
                          <a:solidFill>
                            <a:schemeClr val="tx1"/>
                          </a:solidFill>
                          <a:latin typeface="Arial" panose="020B0604020202020204" pitchFamily="34" charset="0"/>
                          <a:cs typeface="Arial" panose="020B0604020202020204" pitchFamily="34" charset="0"/>
                        </a:rPr>
                        <a:t>Starting school</a:t>
                      </a:r>
                    </a:p>
                    <a:p>
                      <a:pPr algn="ctr"/>
                      <a:r>
                        <a:rPr lang="en-US" sz="900">
                          <a:solidFill>
                            <a:schemeClr val="tx1"/>
                          </a:solidFill>
                          <a:latin typeface="Arial" panose="020B0604020202020204" pitchFamily="34" charset="0"/>
                          <a:cs typeface="Arial" panose="020B0604020202020204" pitchFamily="34" charset="0"/>
                        </a:rPr>
                        <a:t>All about me</a:t>
                      </a:r>
                    </a:p>
                    <a:p>
                      <a:pPr algn="ctr"/>
                      <a:r>
                        <a:rPr lang="en-US" sz="900">
                          <a:solidFill>
                            <a:schemeClr val="tx1"/>
                          </a:solidFill>
                          <a:latin typeface="Arial" panose="020B0604020202020204" pitchFamily="34" charset="0"/>
                          <a:cs typeface="Arial" panose="020B0604020202020204" pitchFamily="34" charset="0"/>
                        </a:rPr>
                        <a:t>Families</a:t>
                      </a:r>
                      <a:endParaRPr lang="en-GB" sz="90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solidFill>
                            <a:schemeClr val="tx1"/>
                          </a:solidFill>
                          <a:latin typeface="Arial" panose="020B0604020202020204" pitchFamily="34" charset="0"/>
                          <a:cs typeface="Arial" panose="020B0604020202020204" pitchFamily="34" charset="0"/>
                        </a:rPr>
                        <a:t>Emotions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Diwali</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Autumn</a:t>
                      </a:r>
                    </a:p>
                    <a:p>
                      <a:pPr algn="ctr"/>
                      <a:endParaRPr lang="en-GB" sz="9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HOW DO PEOPLE CELEBRATE?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Bonfire</a:t>
                      </a:r>
                      <a:r>
                        <a:rPr lang="en-US" sz="900" baseline="0">
                          <a:solidFill>
                            <a:schemeClr val="tx1"/>
                          </a:solidFill>
                          <a:latin typeface="Arial" panose="020B0604020202020204" pitchFamily="34" charset="0"/>
                          <a:cs typeface="Arial" panose="020B0604020202020204" pitchFamily="34" charset="0"/>
                        </a:rPr>
                        <a:t> night celebrations</a:t>
                      </a:r>
                      <a:endParaRPr lang="en-US" sz="90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Harvest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Hannukah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The Nativity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Christmas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WHO LIKES THE COLD?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dirty="0">
                        <a:solidFill>
                          <a:schemeClr val="tx1"/>
                        </a:solidFill>
                        <a:latin typeface="Arial" panose="020B0604020202020204" pitchFamily="34" charset="0"/>
                        <a:cs typeface="Arial" panose="020B0604020202020204" pitchFamily="34" charset="0"/>
                      </a:endParaRPr>
                    </a:p>
                    <a:p>
                      <a:pPr marL="0" marR="0" lvl="0" indent="0" algn="ctr" rtl="0" eaLnBrk="1" fontAlgn="auto" latinLnBrk="0" hangingPunct="1">
                        <a:lnSpc>
                          <a:spcPct val="100000"/>
                        </a:lnSpc>
                        <a:spcBef>
                          <a:spcPts val="0"/>
                        </a:spcBef>
                        <a:spcAft>
                          <a:spcPts val="0"/>
                        </a:spcAft>
                        <a:buClrTx/>
                        <a:buSzTx/>
                        <a:buFontTx/>
                        <a:buNone/>
                      </a:pPr>
                      <a:r>
                        <a:rPr lang="en-US" sz="900" dirty="0">
                          <a:solidFill>
                            <a:schemeClr val="tx1"/>
                          </a:solidFill>
                          <a:latin typeface="Arial"/>
                          <a:cs typeface="Arial"/>
                        </a:rPr>
                        <a:t>Lunar New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Pancake 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Winter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Cold countries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Maps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Arctic animals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dirty="0">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LET’S EXPLORE!</a:t>
                      </a:r>
                    </a:p>
                    <a:p>
                      <a:pPr marL="0" marR="0" indent="0" algn="ctr" defTabSz="914400" rtl="0" eaLnBrk="1" fontAlgn="auto" latinLnBrk="0" hangingPunct="1">
                        <a:lnSpc>
                          <a:spcPct val="100000"/>
                        </a:lnSpc>
                        <a:spcBef>
                          <a:spcPts val="0"/>
                        </a:spcBef>
                        <a:spcAft>
                          <a:spcPts val="0"/>
                        </a:spcAft>
                        <a:buClrTx/>
                        <a:buSzTx/>
                        <a:buFontTx/>
                        <a:buNone/>
                        <a:tabLst/>
                        <a:defRPr/>
                      </a:pPr>
                      <a:endParaRPr lang="en-US" sz="900" dirty="0">
                        <a:solidFill>
                          <a:schemeClr val="tx1"/>
                        </a:solidFill>
                        <a:latin typeface="Arial" panose="020B0604020202020204" pitchFamily="34" charset="0"/>
                        <a:cs typeface="Arial" panose="020B0604020202020204" pitchFamily="34" charset="0"/>
                      </a:endParaRPr>
                    </a:p>
                    <a:p>
                      <a:pPr algn="ctr"/>
                      <a:r>
                        <a:rPr lang="en-US" sz="900" dirty="0">
                          <a:solidFill>
                            <a:schemeClr val="tx1"/>
                          </a:solidFill>
                          <a:latin typeface="Arial" panose="020B0604020202020204" pitchFamily="34" charset="0"/>
                          <a:cs typeface="Arial" panose="020B0604020202020204" pitchFamily="34" charset="0"/>
                        </a:rPr>
                        <a:t>Plants &amp; Flowers </a:t>
                      </a:r>
                    </a:p>
                    <a:p>
                      <a:pPr algn="ctr"/>
                      <a:r>
                        <a:rPr lang="en-US" sz="900" dirty="0">
                          <a:solidFill>
                            <a:schemeClr val="tx1"/>
                          </a:solidFill>
                          <a:latin typeface="Arial" panose="020B0604020202020204" pitchFamily="34" charset="0"/>
                          <a:cs typeface="Arial" panose="020B0604020202020204" pitchFamily="34" charset="0"/>
                        </a:rPr>
                        <a:t>Space and stars</a:t>
                      </a:r>
                    </a:p>
                    <a:p>
                      <a:pPr algn="ctr"/>
                      <a:r>
                        <a:rPr lang="en-US" sz="900" dirty="0">
                          <a:solidFill>
                            <a:schemeClr val="tx1"/>
                          </a:solidFill>
                          <a:latin typeface="Arial" panose="020B0604020202020204" pitchFamily="34" charset="0"/>
                          <a:cs typeface="Arial" panose="020B0604020202020204" pitchFamily="34" charset="0"/>
                        </a:rPr>
                        <a:t>Spring </a:t>
                      </a:r>
                    </a:p>
                    <a:p>
                      <a:pPr algn="ctr"/>
                      <a:r>
                        <a:rPr lang="en-US" sz="900" dirty="0">
                          <a:solidFill>
                            <a:schemeClr val="tx1"/>
                          </a:solidFill>
                          <a:latin typeface="Arial" panose="020B0604020202020204" pitchFamily="34" charset="0"/>
                          <a:cs typeface="Arial" panose="020B0604020202020204" pitchFamily="34" charset="0"/>
                        </a:rPr>
                        <a:t>Planting </a:t>
                      </a:r>
                    </a:p>
                    <a:p>
                      <a:pPr algn="ctr"/>
                      <a:r>
                        <a:rPr lang="en-US" sz="900" dirty="0">
                          <a:solidFill>
                            <a:schemeClr val="tx1"/>
                          </a:solidFill>
                          <a:latin typeface="Arial" panose="020B0604020202020204" pitchFamily="34" charset="0"/>
                          <a:cs typeface="Arial" panose="020B0604020202020204" pitchFamily="34" charset="0"/>
                        </a:rPr>
                        <a:t>Easter</a:t>
                      </a:r>
                    </a:p>
                    <a:p>
                      <a:pPr algn="ctr"/>
                      <a:r>
                        <a:rPr lang="en-US" sz="900" dirty="0">
                          <a:solidFill>
                            <a:schemeClr val="tx1"/>
                          </a:solidFill>
                          <a:latin typeface="Arial" panose="020B0604020202020204" pitchFamily="34" charset="0"/>
                          <a:cs typeface="Arial" panose="020B0604020202020204" pitchFamily="34" charset="0"/>
                        </a:rPr>
                        <a:t>Birdwatch Week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dirty="0">
                          <a:solidFill>
                            <a:schemeClr val="tx1"/>
                          </a:solidFill>
                          <a:latin typeface="Arial" panose="020B0604020202020204" pitchFamily="34" charset="0"/>
                          <a:cs typeface="Arial" panose="020B0604020202020204" pitchFamily="34" charset="0"/>
                        </a:rPr>
                        <a:t>ONCE UPON A TIME…</a:t>
                      </a:r>
                    </a:p>
                    <a:p>
                      <a:pPr algn="ctr"/>
                      <a:endParaRPr lang="en-US" sz="900" dirty="0">
                        <a:solidFill>
                          <a:schemeClr val="tx1"/>
                        </a:solidFill>
                        <a:latin typeface="Arial" panose="020B0604020202020204" pitchFamily="34" charset="0"/>
                        <a:cs typeface="Arial" panose="020B0604020202020204" pitchFamily="34" charset="0"/>
                      </a:endParaRPr>
                    </a:p>
                    <a:p>
                      <a:pPr algn="ctr"/>
                      <a:r>
                        <a:rPr lang="en-US" sz="900" dirty="0">
                          <a:solidFill>
                            <a:schemeClr val="tx1"/>
                          </a:solidFill>
                          <a:latin typeface="Arial" panose="020B0604020202020204" pitchFamily="34" charset="0"/>
                          <a:cs typeface="Arial" panose="020B0604020202020204" pitchFamily="34" charset="0"/>
                        </a:rPr>
                        <a:t>Traditional tales</a:t>
                      </a:r>
                    </a:p>
                    <a:p>
                      <a:pPr algn="ctr"/>
                      <a:r>
                        <a:rPr lang="en-US" sz="900" dirty="0">
                          <a:solidFill>
                            <a:schemeClr val="tx1"/>
                          </a:solidFill>
                          <a:latin typeface="Arial" panose="020B0604020202020204" pitchFamily="34" charset="0"/>
                          <a:cs typeface="Arial" panose="020B0604020202020204" pitchFamily="34" charset="0"/>
                        </a:rPr>
                        <a:t>Storytelling </a:t>
                      </a:r>
                    </a:p>
                    <a:p>
                      <a:pPr algn="ctr"/>
                      <a:r>
                        <a:rPr lang="en-US" sz="900" baseline="0" dirty="0">
                          <a:solidFill>
                            <a:schemeClr val="tx1"/>
                          </a:solidFill>
                          <a:latin typeface="Arial" panose="020B0604020202020204" pitchFamily="34" charset="0"/>
                          <a:cs typeface="Arial" panose="020B0604020202020204" pitchFamily="34" charset="0"/>
                        </a:rPr>
                        <a:t>Life cycles</a:t>
                      </a:r>
                    </a:p>
                    <a:p>
                      <a:pPr algn="ctr"/>
                      <a:r>
                        <a:rPr lang="en-US" sz="900" baseline="0" dirty="0">
                          <a:solidFill>
                            <a:schemeClr val="tx1"/>
                          </a:solidFill>
                          <a:latin typeface="Arial" panose="020B0604020202020204" pitchFamily="34" charset="0"/>
                          <a:cs typeface="Arial" panose="020B0604020202020204" pitchFamily="34" charset="0"/>
                        </a:rPr>
                        <a:t>Summer</a:t>
                      </a:r>
                    </a:p>
                    <a:p>
                      <a:pPr algn="ctr"/>
                      <a:endParaRPr lang="en-US" sz="900" baseline="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a:cs typeface="Arial"/>
                        </a:rPr>
                        <a:t>WHAT’S MY TALENT?</a:t>
                      </a:r>
                    </a:p>
                    <a:p>
                      <a:pPr marL="0" marR="0" lvl="0" indent="0" algn="ctr">
                        <a:lnSpc>
                          <a:spcPct val="100000"/>
                        </a:lnSpc>
                        <a:spcBef>
                          <a:spcPts val="0"/>
                        </a:spcBef>
                        <a:spcAft>
                          <a:spcPts val="0"/>
                        </a:spcAft>
                        <a:buClrTx/>
                        <a:buSzTx/>
                        <a:buFontTx/>
                        <a:buNone/>
                      </a:pPr>
                      <a:endParaRPr lang="en-US" sz="900" dirty="0">
                        <a:solidFill>
                          <a:schemeClr val="tx1"/>
                        </a:solidFill>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Holidays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Comparing locations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Local area</a:t>
                      </a:r>
                    </a:p>
                    <a:p>
                      <a:pPr marL="0" marR="0" lvl="0" indent="0" algn="ctr">
                        <a:lnSpc>
                          <a:spcPct val="100000"/>
                        </a:lnSpc>
                        <a:spcBef>
                          <a:spcPts val="0"/>
                        </a:spcBef>
                        <a:spcAft>
                          <a:spcPts val="0"/>
                        </a:spcAft>
                        <a:buClrTx/>
                        <a:buSzTx/>
                        <a:buFontTx/>
                        <a:buNone/>
                      </a:pPr>
                      <a:r>
                        <a:rPr lang="en-US" sz="900">
                          <a:solidFill>
                            <a:schemeClr val="tx1"/>
                          </a:solidFill>
                          <a:latin typeface="Arial"/>
                          <a:cs typeface="Arial"/>
                        </a:rPr>
                        <a:t>Dinosaurs</a:t>
                      </a:r>
                      <a:endParaRPr lang="en-US" sz="900" dirty="0">
                        <a:solidFill>
                          <a:schemeClr val="tx1"/>
                        </a:solidFill>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Talents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Transition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2033691"/>
                  </a:ext>
                </a:extLst>
              </a:tr>
              <a:tr h="1594227">
                <a:tc>
                  <a:txBody>
                    <a:bodyPr/>
                    <a:lstStyle/>
                    <a:p>
                      <a:pPr algn="ctr"/>
                      <a:r>
                        <a:rPr lang="en-US" sz="1400" b="1" dirty="0">
                          <a:latin typeface="Arial" panose="020B0604020202020204" pitchFamily="34" charset="0"/>
                          <a:cs typeface="Arial" panose="020B0604020202020204" pitchFamily="34" charset="0"/>
                        </a:rPr>
                        <a:t>High</a:t>
                      </a:r>
                      <a:r>
                        <a:rPr lang="en-US" sz="1400" b="1" baseline="0" dirty="0">
                          <a:latin typeface="Arial" panose="020B0604020202020204" pitchFamily="34" charset="0"/>
                          <a:cs typeface="Arial" panose="020B0604020202020204" pitchFamily="34" charset="0"/>
                        </a:rPr>
                        <a:t> quality </a:t>
                      </a:r>
                      <a:r>
                        <a:rPr lang="en-US" sz="1400" b="1" dirty="0">
                          <a:latin typeface="Arial" panose="020B0604020202020204" pitchFamily="34" charset="0"/>
                          <a:cs typeface="Arial" panose="020B0604020202020204" pitchFamily="34" charset="0"/>
                        </a:rPr>
                        <a:t>Texts</a:t>
                      </a:r>
                    </a:p>
                    <a:p>
                      <a:pPr algn="ctr"/>
                      <a:endParaRPr lang="en-GB" sz="16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9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900" kern="1200" dirty="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en-GB" sz="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en-GB" sz="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en-GB" sz="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en-GB" sz="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7345316"/>
                  </a:ext>
                </a:extLst>
              </a:tr>
              <a:tr h="231494">
                <a:tc>
                  <a:txBody>
                    <a:bodyPr/>
                    <a:lstStyle/>
                    <a:p>
                      <a:pPr algn="ctr"/>
                      <a:r>
                        <a:rPr lang="en-GB" sz="1200" b="1" dirty="0">
                          <a:latin typeface="Arial"/>
                          <a:cs typeface="Arial"/>
                        </a:rPr>
                        <a:t>Non-Fiction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900">
                          <a:solidFill>
                            <a:schemeClr val="tx1"/>
                          </a:solidFill>
                          <a:latin typeface="Arial"/>
                          <a:cs typeface="Arial"/>
                        </a:rPr>
                        <a:t>All are Welcome </a:t>
                      </a:r>
                      <a:endParaRPr lang="en-GB" sz="900" dirty="0">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900" kern="1200">
                          <a:solidFill>
                            <a:schemeClr val="dk1"/>
                          </a:solidFill>
                          <a:effectLst/>
                          <a:latin typeface="Arial"/>
                          <a:ea typeface="+mn-ea"/>
                          <a:cs typeface="Arial"/>
                        </a:rPr>
                        <a:t>Festivals</a:t>
                      </a:r>
                      <a:endParaRPr lang="en-GB" sz="900" kern="1200" dirty="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900">
                          <a:effectLst/>
                          <a:latin typeface="Arial"/>
                          <a:ea typeface="Calibri"/>
                          <a:cs typeface="Arial"/>
                        </a:rPr>
                        <a:t>One day on our Blue Planet</a:t>
                      </a:r>
                      <a:endParaRPr lang="en-GB" sz="900" dirty="0">
                        <a:effectLst/>
                        <a:latin typeface="Arial"/>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900" dirty="0">
                          <a:effectLst/>
                          <a:latin typeface="Arial"/>
                          <a:ea typeface="Calibri"/>
                          <a:cs typeface="Arial"/>
                        </a:rPr>
                        <a:t>Little People </a:t>
                      </a:r>
                      <a:r>
                        <a:rPr lang="en-GB" sz="900">
                          <a:effectLst/>
                          <a:latin typeface="Arial"/>
                          <a:ea typeface="Calibri"/>
                          <a:cs typeface="Arial"/>
                        </a:rPr>
                        <a:t>Big Dreams Mae Jemison</a:t>
                      </a:r>
                      <a:endParaRPr lang="en-GB" sz="900" dirty="0">
                        <a:effectLst/>
                        <a:latin typeface="Arial"/>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900" dirty="0">
                          <a:effectLst/>
                          <a:latin typeface="Arial" panose="020B0604020202020204" pitchFamily="34" charset="0"/>
                          <a:ea typeface="Calibri" panose="020F0502020204030204" pitchFamily="34" charset="0"/>
                          <a:cs typeface="Arial" panose="020B0604020202020204" pitchFamily="34" charset="0"/>
                        </a:rPr>
                        <a:t>The Big Book of Minibeasts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900">
                          <a:effectLst/>
                          <a:latin typeface="Arial"/>
                          <a:ea typeface="Calibri"/>
                          <a:cs typeface="Arial"/>
                        </a:rPr>
                        <a:t>Lifesize Dinosaurs</a:t>
                      </a:r>
                      <a:endParaRPr lang="en-GB" sz="900" dirty="0">
                        <a:effectLst/>
                        <a:latin typeface="Arial"/>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1821499"/>
                  </a:ext>
                </a:extLst>
              </a:tr>
              <a:tr h="0">
                <a:tc>
                  <a:txBody>
                    <a:bodyPr/>
                    <a:lstStyle/>
                    <a:p>
                      <a:pPr algn="ctr"/>
                      <a:r>
                        <a:rPr lang="en-GB" sz="1200" b="1" dirty="0">
                          <a:latin typeface="Arial"/>
                          <a:cs typeface="Arial"/>
                        </a:rPr>
                        <a:t>Songs/Poems</a:t>
                      </a:r>
                    </a:p>
                    <a:p>
                      <a:pPr algn="ctr"/>
                      <a:r>
                        <a:rPr lang="en-GB" sz="1200" b="0" dirty="0">
                          <a:latin typeface="Arial"/>
                          <a:cs typeface="Arial"/>
                        </a:rPr>
                        <a:t>*</a:t>
                      </a:r>
                      <a:r>
                        <a:rPr lang="en-GB" sz="1100" b="0" dirty="0">
                          <a:latin typeface="Arial"/>
                          <a:cs typeface="Arial"/>
                        </a:rPr>
                        <a:t>Poetry Basket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900" dirty="0">
                          <a:solidFill>
                            <a:schemeClr val="tx1"/>
                          </a:solidFill>
                          <a:latin typeface="Arial"/>
                          <a:cs typeface="Arial"/>
                        </a:rPr>
                        <a:t>Chop  </a:t>
                      </a:r>
                      <a:r>
                        <a:rPr lang="en-GB" sz="900" dirty="0" err="1">
                          <a:solidFill>
                            <a:schemeClr val="tx1"/>
                          </a:solidFill>
                          <a:latin typeface="Arial"/>
                          <a:cs typeface="Arial"/>
                        </a:rPr>
                        <a:t>Chop</a:t>
                      </a:r>
                      <a:endParaRPr lang="en-GB" sz="900" dirty="0">
                        <a:solidFill>
                          <a:schemeClr val="tx1"/>
                        </a:solidFill>
                        <a:latin typeface="Arial" panose="020B0604020202020204" pitchFamily="34" charset="0"/>
                        <a:cs typeface="Arial" panose="020B0604020202020204" pitchFamily="34" charset="0"/>
                      </a:endParaRPr>
                    </a:p>
                    <a:p>
                      <a:pPr algn="ctr"/>
                      <a:r>
                        <a:rPr lang="en-GB" sz="900" dirty="0">
                          <a:solidFill>
                            <a:schemeClr val="tx1"/>
                          </a:solidFill>
                          <a:latin typeface="Arial"/>
                          <a:cs typeface="Arial"/>
                        </a:rPr>
                        <a:t>Leaves are Falling</a:t>
                      </a:r>
                    </a:p>
                    <a:p>
                      <a:pPr algn="ctr"/>
                      <a:endParaRPr lang="en-GB" sz="900" dirty="0">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900" kern="1200" dirty="0">
                          <a:solidFill>
                            <a:schemeClr val="dk1"/>
                          </a:solidFill>
                          <a:effectLst/>
                          <a:latin typeface="Arial"/>
                          <a:ea typeface="+mn-ea"/>
                          <a:cs typeface="Arial"/>
                        </a:rPr>
                        <a:t>Five Little Pumpkins</a:t>
                      </a:r>
                    </a:p>
                    <a:p>
                      <a:pPr algn="ctr"/>
                      <a:r>
                        <a:rPr lang="en-GB" sz="900" kern="1200" dirty="0">
                          <a:solidFill>
                            <a:schemeClr val="dk1"/>
                          </a:solidFill>
                          <a:effectLst/>
                          <a:latin typeface="Arial" panose="020B0604020202020204" pitchFamily="34" charset="0"/>
                          <a:ea typeface="+mn-ea"/>
                          <a:cs typeface="Arial" panose="020B0604020202020204" pitchFamily="34" charset="0"/>
                        </a:rPr>
                        <a:t>Breezy Weather</a:t>
                      </a:r>
                    </a:p>
                    <a:p>
                      <a:pPr algn="ctr"/>
                      <a:endParaRPr lang="en-GB" sz="900" kern="1200" dirty="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900" dirty="0">
                          <a:effectLst/>
                          <a:latin typeface="Arial" panose="020B0604020202020204" pitchFamily="34" charset="0"/>
                          <a:ea typeface="Calibri" panose="020F0502020204030204" pitchFamily="34" charset="0"/>
                          <a:cs typeface="Arial" panose="020B0604020202020204" pitchFamily="34" charset="0"/>
                        </a:rPr>
                        <a:t>A Little House</a:t>
                      </a:r>
                    </a:p>
                    <a:p>
                      <a:pPr marL="0" marR="0" lvl="0" indent="0" algn="ctr" defTabSz="914400" rtl="0" eaLnBrk="1" fontAlgn="auto" latinLnBrk="0" hangingPunct="1">
                        <a:lnSpc>
                          <a:spcPct val="115000"/>
                        </a:lnSpc>
                        <a:spcBef>
                          <a:spcPts val="0"/>
                        </a:spcBef>
                        <a:spcAft>
                          <a:spcPts val="0"/>
                        </a:spcAft>
                        <a:buClrTx/>
                        <a:buSzTx/>
                        <a:buFontTx/>
                        <a:buNone/>
                        <a:tabLst/>
                        <a:defRPr/>
                      </a:pPr>
                      <a:r>
                        <a:rPr lang="en-GB" sz="900" dirty="0">
                          <a:effectLst/>
                          <a:latin typeface="Arial"/>
                          <a:ea typeface="Calibri"/>
                          <a:cs typeface="Arial"/>
                        </a:rPr>
                        <a:t>Pancakes</a:t>
                      </a:r>
                    </a:p>
                    <a:p>
                      <a:pPr marL="0" marR="0" lvl="0" indent="0" algn="ctr" defTabSz="914400" rtl="0" eaLnBrk="1" fontAlgn="auto" latinLnBrk="0" hangingPunct="1">
                        <a:lnSpc>
                          <a:spcPct val="115000"/>
                        </a:lnSpc>
                        <a:spcBef>
                          <a:spcPts val="0"/>
                        </a:spcBef>
                        <a:spcAft>
                          <a:spcPts val="0"/>
                        </a:spcAft>
                        <a:buClrTx/>
                        <a:buSzTx/>
                        <a:buFontTx/>
                        <a:buNone/>
                        <a:tabLst/>
                        <a:defRPr/>
                      </a:pPr>
                      <a:endParaRPr lang="en-GB" sz="900" dirty="0">
                        <a:effectLst/>
                        <a:latin typeface="Arial"/>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900" dirty="0">
                          <a:effectLst/>
                          <a:latin typeface="Arial" panose="020B0604020202020204" pitchFamily="34" charset="0"/>
                          <a:ea typeface="Calibri" panose="020F0502020204030204" pitchFamily="34" charset="0"/>
                          <a:cs typeface="Arial" panose="020B0604020202020204" pitchFamily="34" charset="0"/>
                        </a:rPr>
                        <a:t>Spring Wind</a:t>
                      </a:r>
                    </a:p>
                    <a:p>
                      <a:pPr algn="ctr">
                        <a:lnSpc>
                          <a:spcPct val="115000"/>
                        </a:lnSpc>
                        <a:spcAft>
                          <a:spcPts val="0"/>
                        </a:spcAft>
                      </a:pPr>
                      <a:r>
                        <a:rPr lang="en-GB" sz="900" dirty="0">
                          <a:effectLst/>
                          <a:latin typeface="Arial"/>
                          <a:ea typeface="Calibri"/>
                          <a:cs typeface="Arial"/>
                        </a:rPr>
                        <a:t>Hungry Birdies</a:t>
                      </a:r>
                    </a:p>
                    <a:p>
                      <a:pPr algn="ctr" defTabSz="914400">
                        <a:lnSpc>
                          <a:spcPct val="115000"/>
                        </a:lnSpc>
                        <a:spcAft>
                          <a:spcPts val="0"/>
                        </a:spcAft>
                        <a:tabLst/>
                        <a:defRPr/>
                      </a:pPr>
                      <a:endParaRPr lang="en-GB" sz="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900" dirty="0">
                          <a:effectLst/>
                          <a:latin typeface="Arial"/>
                          <a:ea typeface="Calibri"/>
                          <a:cs typeface="Arial"/>
                        </a:rPr>
                        <a:t>I Have a Little Frog</a:t>
                      </a:r>
                    </a:p>
                    <a:p>
                      <a:pPr algn="ctr">
                        <a:lnSpc>
                          <a:spcPct val="115000"/>
                        </a:lnSpc>
                        <a:spcAft>
                          <a:spcPts val="0"/>
                        </a:spcAft>
                      </a:pPr>
                      <a:r>
                        <a:rPr lang="en-GB" sz="900" dirty="0">
                          <a:effectLst/>
                          <a:latin typeface="Arial" panose="020B0604020202020204" pitchFamily="34" charset="0"/>
                          <a:ea typeface="Calibri" panose="020F0502020204030204" pitchFamily="34" charset="0"/>
                          <a:cs typeface="Arial" panose="020B0604020202020204" pitchFamily="34" charset="0"/>
                        </a:rPr>
                        <a:t>Monkey Babies</a:t>
                      </a:r>
                    </a:p>
                    <a:p>
                      <a:pPr algn="ctr">
                        <a:lnSpc>
                          <a:spcPct val="115000"/>
                        </a:lnSpc>
                        <a:spcAft>
                          <a:spcPts val="0"/>
                        </a:spcAft>
                      </a:pPr>
                      <a:endParaRPr lang="en-GB" sz="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900">
                          <a:effectLst/>
                          <a:latin typeface="Arial" panose="020B0604020202020204" pitchFamily="34" charset="0"/>
                          <a:ea typeface="Calibri" panose="020F0502020204030204" pitchFamily="34" charset="0"/>
                          <a:cs typeface="Arial" panose="020B0604020202020204" pitchFamily="34" charset="0"/>
                        </a:rPr>
                        <a:t>Dance</a:t>
                      </a:r>
                    </a:p>
                    <a:p>
                      <a:pPr algn="ctr">
                        <a:lnSpc>
                          <a:spcPct val="115000"/>
                        </a:lnSpc>
                        <a:spcAft>
                          <a:spcPts val="0"/>
                        </a:spcAft>
                      </a:pPr>
                      <a:r>
                        <a:rPr lang="en-GB" sz="900">
                          <a:effectLst/>
                          <a:latin typeface="Arial"/>
                          <a:ea typeface="Calibri"/>
                          <a:cs typeface="Arial"/>
                        </a:rPr>
                        <a:t>A Little Shell</a:t>
                      </a:r>
                    </a:p>
                    <a:p>
                      <a:pPr algn="ctr">
                        <a:lnSpc>
                          <a:spcPct val="115000"/>
                        </a:lnSpc>
                        <a:spcAft>
                          <a:spcPts val="0"/>
                        </a:spcAft>
                      </a:pPr>
                      <a:endParaRPr lang="en-GB" sz="900" dirty="0">
                        <a:effectLst/>
                        <a:latin typeface="Arial"/>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292403"/>
                  </a:ext>
                </a:extLst>
              </a:tr>
              <a:tr h="1026052">
                <a:tc>
                  <a:txBody>
                    <a:bodyPr/>
                    <a:lstStyle/>
                    <a:p>
                      <a:pPr algn="ctr"/>
                      <a:r>
                        <a:rPr lang="en-US" sz="1400" b="1">
                          <a:solidFill>
                            <a:schemeClr val="tx1"/>
                          </a:solidFill>
                          <a:latin typeface="Arial"/>
                          <a:cs typeface="Arial"/>
                        </a:rPr>
                        <a:t>Opportunities and</a:t>
                      </a:r>
                      <a:endParaRPr lang="en-US"/>
                    </a:p>
                    <a:p>
                      <a:pPr algn="ctr"/>
                      <a:r>
                        <a:rPr lang="en-US" sz="1400" b="1" i="1">
                          <a:solidFill>
                            <a:schemeClr val="tx1"/>
                          </a:solidFill>
                          <a:latin typeface="Arial"/>
                          <a:cs typeface="Arial"/>
                        </a:rPr>
                        <a:t>Parental involvement </a:t>
                      </a:r>
                      <a:endParaRPr lang="en-GB" sz="1400" b="1" i="1">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900" kern="1200">
                          <a:solidFill>
                            <a:schemeClr val="dk1"/>
                          </a:solidFill>
                          <a:effectLst/>
                          <a:latin typeface="Arial"/>
                          <a:ea typeface="+mn-ea"/>
                          <a:cs typeface="Arial"/>
                        </a:rPr>
                        <a:t>Diwali</a:t>
                      </a:r>
                      <a:endParaRPr lang="en-US" sz="900">
                        <a:solidFill>
                          <a:schemeClr val="tx1"/>
                        </a:solidFill>
                        <a:latin typeface="Arial"/>
                        <a:cs typeface="Arial"/>
                      </a:endParaRPr>
                    </a:p>
                    <a:p>
                      <a:pPr algn="ctr"/>
                      <a:r>
                        <a:rPr lang="en-GB" sz="900" kern="1200">
                          <a:solidFill>
                            <a:schemeClr val="dk1"/>
                          </a:solidFill>
                          <a:effectLst/>
                          <a:latin typeface="Arial"/>
                          <a:ea typeface="+mn-ea"/>
                          <a:cs typeface="Arial"/>
                        </a:rPr>
                        <a:t>National Poetry 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a:solidFill>
                            <a:schemeClr val="tx1"/>
                          </a:solidFill>
                          <a:latin typeface="Arial" panose="020B0604020202020204" pitchFamily="34" charset="0"/>
                          <a:cs typeface="Arial" panose="020B0604020202020204" pitchFamily="34" charset="0"/>
                        </a:rPr>
                        <a:t>Stay and Learn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a:solidFill>
                            <a:schemeClr val="tx1"/>
                          </a:solidFill>
                          <a:latin typeface="Arial" panose="020B0604020202020204" pitchFamily="34" charset="0"/>
                          <a:cs typeface="Arial" panose="020B0604020202020204" pitchFamily="34" charset="0"/>
                        </a:rPr>
                        <a:t>Class Dojo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a:cs typeface="Arial"/>
                        </a:rPr>
                        <a:t>Bonfire/sparklers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World nursery rhyme week</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 Remembrance day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a:cs typeface="Arial"/>
                        </a:rPr>
                        <a:t>Hannukah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a:cs typeface="Arial"/>
                        </a:rPr>
                        <a:t>Christmas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dirty="0">
                          <a:solidFill>
                            <a:schemeClr val="tx1"/>
                          </a:solidFill>
                          <a:latin typeface="Arial" panose="020B0604020202020204" pitchFamily="34" charset="0"/>
                          <a:cs typeface="Arial" panose="020B0604020202020204" pitchFamily="34" charset="0"/>
                        </a:rPr>
                        <a:t>Nativity performance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dirty="0">
                          <a:solidFill>
                            <a:schemeClr val="tx1"/>
                          </a:solidFill>
                          <a:latin typeface="Arial" panose="020B0604020202020204" pitchFamily="34" charset="0"/>
                          <a:cs typeface="Arial" panose="020B0604020202020204" pitchFamily="34" charset="0"/>
                        </a:rPr>
                        <a:t>Class Dojo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900" dirty="0">
                          <a:effectLst/>
                          <a:latin typeface="Arial" panose="020B0604020202020204" pitchFamily="34" charset="0"/>
                          <a:ea typeface="Calibri" panose="020F0502020204030204" pitchFamily="34" charset="0"/>
                          <a:cs typeface="Arial" panose="020B0604020202020204" pitchFamily="34" charset="0"/>
                        </a:rPr>
                        <a:t>Valentines</a:t>
                      </a:r>
                      <a:r>
                        <a:rPr lang="en-GB" sz="900" baseline="0" dirty="0">
                          <a:effectLst/>
                          <a:latin typeface="Arial" panose="020B0604020202020204" pitchFamily="34" charset="0"/>
                          <a:ea typeface="Calibri" panose="020F0502020204030204" pitchFamily="34" charset="0"/>
                          <a:cs typeface="Arial" panose="020B0604020202020204" pitchFamily="34" charset="0"/>
                        </a:rPr>
                        <a:t> day</a:t>
                      </a:r>
                    </a:p>
                    <a:p>
                      <a:pPr algn="ctr">
                        <a:lnSpc>
                          <a:spcPct val="115000"/>
                        </a:lnSpc>
                        <a:spcAft>
                          <a:spcPts val="0"/>
                        </a:spcAft>
                      </a:pPr>
                      <a:r>
                        <a:rPr lang="en-GB" sz="900" dirty="0">
                          <a:effectLst/>
                          <a:latin typeface="Arial"/>
                          <a:ea typeface="Calibri"/>
                          <a:cs typeface="Arial"/>
                        </a:rPr>
                        <a:t>Lunar New Year</a:t>
                      </a:r>
                    </a:p>
                    <a:p>
                      <a:pPr algn="ctr">
                        <a:lnSpc>
                          <a:spcPct val="115000"/>
                        </a:lnSpc>
                        <a:spcAft>
                          <a:spcPts val="0"/>
                        </a:spcAft>
                      </a:pPr>
                      <a:r>
                        <a:rPr lang="en-GB" sz="900" dirty="0">
                          <a:effectLst/>
                          <a:latin typeface="Arial" panose="020B0604020202020204" pitchFamily="34" charset="0"/>
                          <a:ea typeface="Calibri" panose="020F0502020204030204" pitchFamily="34" charset="0"/>
                          <a:cs typeface="Arial" panose="020B0604020202020204" pitchFamily="34" charset="0"/>
                        </a:rPr>
                        <a:t>National Storytelling week Pancake day</a:t>
                      </a:r>
                    </a:p>
                    <a:p>
                      <a:pPr marL="0" marR="0" lvl="0" indent="0" algn="ctr" defTabSz="914400" rtl="0" eaLnBrk="1" fontAlgn="auto" latinLnBrk="0" hangingPunct="1">
                        <a:lnSpc>
                          <a:spcPct val="115000"/>
                        </a:lnSpc>
                        <a:spcBef>
                          <a:spcPts val="0"/>
                        </a:spcBef>
                        <a:spcAft>
                          <a:spcPts val="0"/>
                        </a:spcAft>
                        <a:buClrTx/>
                        <a:buSzTx/>
                        <a:buFontTx/>
                        <a:buNone/>
                        <a:tabLst/>
                        <a:defRPr/>
                      </a:pPr>
                      <a:r>
                        <a:rPr lang="en-GB" sz="900" kern="1200" dirty="0">
                          <a:solidFill>
                            <a:schemeClr val="dk1"/>
                          </a:solidFill>
                          <a:effectLst/>
                          <a:latin typeface="Arial"/>
                          <a:ea typeface="+mn-ea"/>
                          <a:cs typeface="Arial"/>
                        </a:rPr>
                        <a:t>Whole school assembly</a:t>
                      </a:r>
                      <a:endParaRPr lang="en-GB" sz="900" dirty="0">
                        <a:effectLst/>
                        <a:latin typeface="Arial"/>
                        <a:ea typeface="Calibri" panose="020F0502020204030204" pitchFamily="34" charset="0"/>
                        <a:cs typeface="Arial"/>
                      </a:endParaRPr>
                    </a:p>
                    <a:p>
                      <a:pPr algn="ctr">
                        <a:lnSpc>
                          <a:spcPct val="115000"/>
                        </a:lnSpc>
                        <a:spcAft>
                          <a:spcPts val="0"/>
                        </a:spcAft>
                      </a:pPr>
                      <a:r>
                        <a:rPr lang="en-GB" sz="900" i="1" dirty="0">
                          <a:effectLst/>
                          <a:latin typeface="Arial"/>
                          <a:ea typeface="Calibri"/>
                          <a:cs typeface="Arial"/>
                        </a:rPr>
                        <a:t>Phonics Stay and Learn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dirty="0">
                          <a:solidFill>
                            <a:schemeClr val="tx1"/>
                          </a:solidFill>
                          <a:latin typeface="Arial" panose="020B0604020202020204" pitchFamily="34" charset="0"/>
                          <a:cs typeface="Arial" panose="020B0604020202020204" pitchFamily="34" charset="0"/>
                        </a:rPr>
                        <a:t>Class Dojo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a:cs typeface="Arial"/>
                        </a:rPr>
                        <a:t>Eid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Mother’s Day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World Book Day</a:t>
                      </a:r>
                    </a:p>
                    <a:p>
                      <a:pPr algn="ctr">
                        <a:lnSpc>
                          <a:spcPct val="115000"/>
                        </a:lnSpc>
                        <a:spcAft>
                          <a:spcPts val="1000"/>
                        </a:spcAft>
                      </a:pPr>
                      <a:r>
                        <a:rPr lang="en-GB" sz="900">
                          <a:effectLst/>
                          <a:latin typeface="Arial"/>
                          <a:ea typeface="Calibri"/>
                          <a:cs typeface="Arial"/>
                        </a:rPr>
                        <a:t>Easter celebrations </a:t>
                      </a:r>
                    </a:p>
                    <a:p>
                      <a:pPr lvl="0" algn="ctr">
                        <a:lnSpc>
                          <a:spcPct val="114999"/>
                        </a:lnSpc>
                        <a:spcAft>
                          <a:spcPts val="1000"/>
                        </a:spcAft>
                        <a:buNone/>
                      </a:pPr>
                      <a:r>
                        <a:rPr lang="en-GB" sz="900" i="1" dirty="0">
                          <a:effectLst/>
                          <a:latin typeface="Arial"/>
                          <a:ea typeface="Calibri"/>
                          <a:cs typeface="Arial"/>
                        </a:rPr>
                        <a:t> </a:t>
                      </a:r>
                      <a:r>
                        <a:rPr lang="en-US" sz="900" i="1">
                          <a:solidFill>
                            <a:schemeClr val="tx1"/>
                          </a:solidFill>
                          <a:latin typeface="Arial"/>
                          <a:cs typeface="Arial"/>
                        </a:rPr>
                        <a:t>Class Dojo</a:t>
                      </a:r>
                      <a:endParaRPr lang="en-GB">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i="1">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a:solidFill>
                            <a:schemeClr val="tx1"/>
                          </a:solidFill>
                          <a:latin typeface="Arial" panose="020B0604020202020204" pitchFamily="34" charset="0"/>
                          <a:cs typeface="Arial" panose="020B0604020202020204" pitchFamily="34" charset="0"/>
                        </a:rPr>
                        <a:t> Father’s Day</a:t>
                      </a:r>
                    </a:p>
                    <a:p>
                      <a:pPr algn="ctr"/>
                      <a:r>
                        <a:rPr lang="en-US" sz="900">
                          <a:solidFill>
                            <a:schemeClr val="tx1"/>
                          </a:solidFill>
                          <a:latin typeface="Arial"/>
                          <a:cs typeface="Arial"/>
                        </a:rPr>
                        <a:t>Caterpillars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a:solidFill>
                            <a:schemeClr val="tx1"/>
                          </a:solidFill>
                          <a:latin typeface="Arial" panose="020B0604020202020204" pitchFamily="34" charset="0"/>
                          <a:cs typeface="Arial" panose="020B0604020202020204" pitchFamily="34" charset="0"/>
                        </a:rPr>
                        <a:t>Class Dojo</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900" i="1">
                          <a:effectLst/>
                          <a:latin typeface="Arial" panose="020B0604020202020204" pitchFamily="34" charset="0"/>
                          <a:ea typeface="Calibri" panose="020F0502020204030204" pitchFamily="34" charset="0"/>
                          <a:cs typeface="Arial" panose="020B0604020202020204" pitchFamily="34" charset="0"/>
                        </a:rPr>
                        <a:t>Sport’s Day </a:t>
                      </a:r>
                      <a:endParaRPr lang="en-US" sz="900" i="1">
                        <a:solidFill>
                          <a:schemeClr val="tx1"/>
                        </a:solidFill>
                        <a:latin typeface="Arial" panose="020B0604020202020204" pitchFamily="34" charset="0"/>
                        <a:cs typeface="Arial" panose="020B0604020202020204" pitchFamily="34" charset="0"/>
                      </a:endParaRPr>
                    </a:p>
                    <a:p>
                      <a:pPr algn="ctr"/>
                      <a:endParaRPr lang="en-US" sz="900" i="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900" dirty="0">
                          <a:solidFill>
                            <a:schemeClr val="tx1"/>
                          </a:solidFill>
                          <a:latin typeface="Arial" panose="020B0604020202020204" pitchFamily="34" charset="0"/>
                          <a:cs typeface="Arial" panose="020B0604020202020204" pitchFamily="34" charset="0"/>
                        </a:rPr>
                        <a:t>Talent show</a:t>
                      </a:r>
                    </a:p>
                    <a:p>
                      <a:pPr algn="ctr"/>
                      <a:r>
                        <a:rPr lang="en-GB" sz="900" dirty="0">
                          <a:solidFill>
                            <a:schemeClr val="tx1"/>
                          </a:solidFill>
                          <a:latin typeface="Arial"/>
                          <a:cs typeface="Arial"/>
                        </a:rPr>
                        <a:t>Walk to the park</a:t>
                      </a:r>
                    </a:p>
                    <a:p>
                      <a:pPr algn="ctr"/>
                      <a:r>
                        <a:rPr lang="en-GB" sz="900" dirty="0">
                          <a:solidFill>
                            <a:schemeClr val="tx1"/>
                          </a:solidFill>
                          <a:latin typeface="Arial"/>
                          <a:cs typeface="Arial"/>
                        </a:rPr>
                        <a:t>Class trip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dirty="0">
                          <a:solidFill>
                            <a:schemeClr val="tx1"/>
                          </a:solidFill>
                          <a:latin typeface="Arial" panose="020B0604020202020204" pitchFamily="34" charset="0"/>
                          <a:cs typeface="Arial" panose="020B0604020202020204" pitchFamily="34" charset="0"/>
                        </a:rPr>
                        <a:t>Class Dojo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502296">
                <a:tc>
                  <a:txBody>
                    <a:bodyPr/>
                    <a:lstStyle/>
                    <a:p>
                      <a:pPr lvl="0" algn="ctr">
                        <a:buNone/>
                      </a:pPr>
                      <a:r>
                        <a:rPr lang="en-US" sz="1200" b="1" i="0" u="none" strike="noStrike" noProof="0" dirty="0">
                          <a:solidFill>
                            <a:srgbClr val="000000"/>
                          </a:solidFill>
                          <a:latin typeface="Arial"/>
                          <a:cs typeface="Arial"/>
                        </a:rPr>
                        <a:t>British Values</a:t>
                      </a:r>
                    </a:p>
                    <a:p>
                      <a:pPr lvl="0" algn="ctr">
                        <a:buNone/>
                      </a:pPr>
                      <a:endParaRPr lang="en-US" sz="1200" b="1" i="0" u="none" strike="noStrike" noProof="0" dirty="0">
                        <a:solidFill>
                          <a:srgbClr val="000000"/>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marL="0" lvl="0" indent="0" algn="ctr" defTabSz="914400">
                        <a:lnSpc>
                          <a:spcPct val="100000"/>
                        </a:lnSpc>
                        <a:spcBef>
                          <a:spcPts val="0"/>
                        </a:spcBef>
                        <a:spcAft>
                          <a:spcPts val="0"/>
                        </a:spcAft>
                        <a:buNone/>
                        <a:tabLst/>
                        <a:defRPr/>
                      </a:pPr>
                      <a:r>
                        <a:rPr lang="en-GB" sz="1100" b="0" i="0" u="none" strike="noStrike" noProof="0" dirty="0">
                          <a:solidFill>
                            <a:srgbClr val="000000"/>
                          </a:solidFill>
                          <a:latin typeface="Arial"/>
                          <a:cs typeface="Arial"/>
                        </a:rPr>
                        <a:t>Respect</a:t>
                      </a:r>
                      <a:endParaRPr lang="en-US" dirty="0"/>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lvl="0" indent="0" algn="ctr">
                        <a:lnSpc>
                          <a:spcPct val="100000"/>
                        </a:lnSpc>
                        <a:spcBef>
                          <a:spcPts val="0"/>
                        </a:spcBef>
                        <a:spcAft>
                          <a:spcPts val="0"/>
                        </a:spcAft>
                        <a:buNone/>
                      </a:pPr>
                      <a:r>
                        <a:rPr lang="en-GB" sz="900" b="0" i="0" u="none" strike="noStrike" noProof="0" dirty="0">
                          <a:solidFill>
                            <a:srgbClr val="000000"/>
                          </a:solidFill>
                          <a:latin typeface="Arial"/>
                          <a:cs typeface="Arial"/>
                        </a:rPr>
                        <a:t>Tolerance of other faiths and beliefs</a:t>
                      </a:r>
                      <a:endParaRPr lang="en-US" dirty="0"/>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lvl="0" indent="0" algn="ctr">
                        <a:lnSpc>
                          <a:spcPct val="100000"/>
                        </a:lnSpc>
                        <a:spcBef>
                          <a:spcPts val="0"/>
                        </a:spcBef>
                        <a:spcAft>
                          <a:spcPts val="0"/>
                        </a:spcAft>
                        <a:buNone/>
                      </a:pPr>
                      <a:r>
                        <a:rPr lang="en-US" sz="900" b="0" i="0" u="none" strike="noStrike" noProof="0" dirty="0">
                          <a:solidFill>
                            <a:schemeClr val="dk1"/>
                          </a:solidFill>
                          <a:latin typeface="Arial"/>
                          <a:cs typeface="Arial"/>
                        </a:rPr>
                        <a:t>Rule of Law</a:t>
                      </a:r>
                      <a:endParaRPr lang="en-US" dirty="0"/>
                    </a:p>
                  </a:txBody>
                  <a:tcPr marL="68580" marR="68580" marT="0" marB="0">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lvl="0" indent="0" algn="ctr" defTabSz="914400">
                        <a:lnSpc>
                          <a:spcPct val="100000"/>
                        </a:lnSpc>
                        <a:spcBef>
                          <a:spcPts val="0"/>
                        </a:spcBef>
                        <a:spcAft>
                          <a:spcPts val="0"/>
                        </a:spcAft>
                        <a:buNone/>
                        <a:tabLst/>
                        <a:defRPr/>
                      </a:pPr>
                      <a:r>
                        <a:rPr lang="en-US" sz="900" b="0" i="0" u="none" strike="noStrike" noProof="0" dirty="0">
                          <a:solidFill>
                            <a:schemeClr val="tx1"/>
                          </a:solidFill>
                          <a:latin typeface="Arial"/>
                          <a:cs typeface="Arial"/>
                        </a:rPr>
                        <a:t>Democracy</a:t>
                      </a:r>
                      <a:endParaRPr lang="en-US" dirty="0"/>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lgn="ctr">
                        <a:buNone/>
                      </a:pPr>
                      <a:r>
                        <a:rPr lang="en-US" sz="900" b="0" i="0" u="none" strike="noStrike" noProof="0" dirty="0">
                          <a:solidFill>
                            <a:schemeClr val="dk1"/>
                          </a:solidFill>
                          <a:latin typeface="Arial"/>
                          <a:cs typeface="Arial"/>
                        </a:rPr>
                        <a:t>Respect</a:t>
                      </a:r>
                      <a:endParaRPr lang="en-US" dirty="0"/>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marR="0" lvl="0" indent="0" algn="ctr">
                        <a:lnSpc>
                          <a:spcPct val="100000"/>
                        </a:lnSpc>
                        <a:spcBef>
                          <a:spcPts val="0"/>
                        </a:spcBef>
                        <a:spcAft>
                          <a:spcPts val="0"/>
                        </a:spcAft>
                        <a:buNone/>
                      </a:pPr>
                      <a:r>
                        <a:rPr lang="en-US" sz="900" b="0" i="0" u="none" strike="noStrike" noProof="0" dirty="0">
                          <a:solidFill>
                            <a:schemeClr val="dk1"/>
                          </a:solidFill>
                          <a:latin typeface="Arial"/>
                          <a:cs typeface="Arial"/>
                        </a:rPr>
                        <a:t>Individual Liberty</a:t>
                      </a:r>
                    </a:p>
                    <a:p>
                      <a:pPr marL="0" marR="0" lvl="0" indent="0" algn="ctr">
                        <a:lnSpc>
                          <a:spcPct val="100000"/>
                        </a:lnSpc>
                        <a:spcBef>
                          <a:spcPts val="0"/>
                        </a:spcBef>
                        <a:spcAft>
                          <a:spcPts val="0"/>
                        </a:spcAft>
                        <a:buNone/>
                      </a:pPr>
                      <a:endParaRPr lang="en-US" sz="900" b="0" i="0" u="none" strike="noStrike" noProof="0" dirty="0">
                        <a:solidFill>
                          <a:srgbClr val="000000"/>
                        </a:solidFill>
                        <a:latin typeface="Arial"/>
                        <a:cs typeface="Arial"/>
                      </a:endParaRPr>
                    </a:p>
                    <a:p>
                      <a:pPr marL="0" lvl="0" indent="0" algn="ctr" defTabSz="914400">
                        <a:lnSpc>
                          <a:spcPct val="100000"/>
                        </a:lnSpc>
                        <a:spcBef>
                          <a:spcPts val="0"/>
                        </a:spcBef>
                        <a:spcAft>
                          <a:spcPts val="0"/>
                        </a:spcAft>
                        <a:buNone/>
                        <a:tabLst/>
                        <a:defRPr/>
                      </a:pPr>
                      <a:endParaRPr lang="en-US" sz="900" i="1" dirty="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783771070"/>
                  </a:ext>
                </a:extLst>
              </a:tr>
            </a:tbl>
          </a:graphicData>
        </a:graphic>
      </p:graphicFrame>
      <p:pic>
        <p:nvPicPr>
          <p:cNvPr id="18" name="Picture 1">
            <a:extLst>
              <a:ext uri="{FF2B5EF4-FFF2-40B4-BE49-F238E27FC236}">
                <a16:creationId xmlns:a16="http://schemas.microsoft.com/office/drawing/2014/main" id="{65C0B668-6078-4FA9-8E79-A779CE255B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169" y="103841"/>
            <a:ext cx="1000126" cy="83820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92969534-0F4D-4541-B8C2-B4168A6CDEE5}"/>
              </a:ext>
            </a:extLst>
          </p:cNvPr>
          <p:cNvSpPr/>
          <p:nvPr/>
        </p:nvSpPr>
        <p:spPr>
          <a:xfrm>
            <a:off x="5253205" y="0"/>
            <a:ext cx="1959960" cy="646331"/>
          </a:xfrm>
          <a:prstGeom prst="rect">
            <a:avLst/>
          </a:prstGeom>
          <a:noFill/>
        </p:spPr>
        <p:txBody>
          <a:bodyPr wrap="none" lIns="91440" tIns="45720" rIns="91440" bIns="45720">
            <a:spAutoFit/>
          </a:bodyPr>
          <a:lstStyle/>
          <a:p>
            <a:pPr algn="ctr"/>
            <a:r>
              <a:rPr lang="en-US" sz="3600">
                <a:ln w="0"/>
                <a:effectLst>
                  <a:outerShdw blurRad="38100" dist="19050" dir="2700000" algn="tl" rotWithShape="0">
                    <a:schemeClr val="dk1">
                      <a:alpha val="40000"/>
                    </a:schemeClr>
                  </a:outerShdw>
                </a:effectLst>
              </a:rPr>
              <a:t>Overview</a:t>
            </a:r>
            <a:endParaRPr lang="en-US" sz="3600" b="0" cap="none" spc="0">
              <a:ln w="0"/>
              <a:solidFill>
                <a:schemeClr val="tx1"/>
              </a:solidFill>
              <a:effectLst>
                <a:outerShdw blurRad="38100" dist="19050" dir="2700000" algn="tl" rotWithShape="0">
                  <a:schemeClr val="dk1">
                    <a:alpha val="40000"/>
                  </a:schemeClr>
                </a:outerShdw>
              </a:effectLst>
            </a:endParaRPr>
          </a:p>
        </p:txBody>
      </p:sp>
      <p:pic>
        <p:nvPicPr>
          <p:cNvPr id="1026" name="Picture 2" descr="See the source image">
            <a:extLst>
              <a:ext uri="{FF2B5EF4-FFF2-40B4-BE49-F238E27FC236}">
                <a16:creationId xmlns:a16="http://schemas.microsoft.com/office/drawing/2014/main" id="{1C0CB0A1-2CF5-4F69-BC5F-2F321E92C8C2}"/>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4712719" y="3253144"/>
            <a:ext cx="643748" cy="744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6" name="Picture 5">
            <a:extLst>
              <a:ext uri="{FF2B5EF4-FFF2-40B4-BE49-F238E27FC236}">
                <a16:creationId xmlns:a16="http://schemas.microsoft.com/office/drawing/2014/main" id="{1E667A24-CFAB-4046-BB6D-3720A2B87A88}"/>
              </a:ext>
            </a:extLst>
          </p:cNvPr>
          <p:cNvPicPr>
            <a:picLocks noChangeAspect="1"/>
          </p:cNvPicPr>
          <p:nvPr/>
        </p:nvPicPr>
        <p:blipFill>
          <a:blip r:embed="rId5"/>
          <a:stretch>
            <a:fillRect/>
          </a:stretch>
        </p:blipFill>
        <p:spPr>
          <a:xfrm>
            <a:off x="2678236" y="2420939"/>
            <a:ext cx="734409" cy="794979"/>
          </a:xfrm>
          <a:prstGeom prst="rect">
            <a:avLst/>
          </a:prstGeom>
        </p:spPr>
      </p:pic>
      <p:pic>
        <p:nvPicPr>
          <p:cNvPr id="32" name="Picture 31">
            <a:extLst>
              <a:ext uri="{FF2B5EF4-FFF2-40B4-BE49-F238E27FC236}">
                <a16:creationId xmlns:a16="http://schemas.microsoft.com/office/drawing/2014/main" id="{9D534668-817E-479C-87A8-9C58FF6B140E}"/>
              </a:ext>
            </a:extLst>
          </p:cNvPr>
          <p:cNvPicPr>
            <a:picLocks noChangeAspect="1"/>
          </p:cNvPicPr>
          <p:nvPr/>
        </p:nvPicPr>
        <p:blipFill>
          <a:blip r:embed="rId6"/>
          <a:stretch>
            <a:fillRect/>
          </a:stretch>
        </p:blipFill>
        <p:spPr>
          <a:xfrm>
            <a:off x="7865730" y="3254990"/>
            <a:ext cx="875609" cy="717842"/>
          </a:xfrm>
          <a:prstGeom prst="rect">
            <a:avLst/>
          </a:prstGeom>
        </p:spPr>
      </p:pic>
      <p:pic>
        <p:nvPicPr>
          <p:cNvPr id="34" name="Picture 33">
            <a:extLst>
              <a:ext uri="{FF2B5EF4-FFF2-40B4-BE49-F238E27FC236}">
                <a16:creationId xmlns:a16="http://schemas.microsoft.com/office/drawing/2014/main" id="{9F1A6996-6B34-4AE3-ABD5-D35FCDCF37F1}"/>
              </a:ext>
            </a:extLst>
          </p:cNvPr>
          <p:cNvPicPr>
            <a:picLocks noChangeAspect="1"/>
          </p:cNvPicPr>
          <p:nvPr/>
        </p:nvPicPr>
        <p:blipFill>
          <a:blip r:embed="rId7"/>
          <a:stretch>
            <a:fillRect/>
          </a:stretch>
        </p:blipFill>
        <p:spPr>
          <a:xfrm>
            <a:off x="8741339" y="2443181"/>
            <a:ext cx="717422" cy="802986"/>
          </a:xfrm>
          <a:prstGeom prst="rect">
            <a:avLst/>
          </a:prstGeom>
        </p:spPr>
      </p:pic>
      <p:pic>
        <p:nvPicPr>
          <p:cNvPr id="40" name="Picture 39">
            <a:extLst>
              <a:ext uri="{FF2B5EF4-FFF2-40B4-BE49-F238E27FC236}">
                <a16:creationId xmlns:a16="http://schemas.microsoft.com/office/drawing/2014/main" id="{97FBFBCC-A78B-496B-A3BD-F727E76B93B6}"/>
              </a:ext>
            </a:extLst>
          </p:cNvPr>
          <p:cNvPicPr>
            <a:picLocks noChangeAspect="1"/>
          </p:cNvPicPr>
          <p:nvPr/>
        </p:nvPicPr>
        <p:blipFill>
          <a:blip r:embed="rId8"/>
          <a:stretch>
            <a:fillRect/>
          </a:stretch>
        </p:blipFill>
        <p:spPr>
          <a:xfrm>
            <a:off x="11257506" y="3191469"/>
            <a:ext cx="801002" cy="801002"/>
          </a:xfrm>
          <a:prstGeom prst="rect">
            <a:avLst/>
          </a:prstGeom>
        </p:spPr>
      </p:pic>
      <p:pic>
        <p:nvPicPr>
          <p:cNvPr id="10" name="Picture 9">
            <a:extLst>
              <a:ext uri="{FF2B5EF4-FFF2-40B4-BE49-F238E27FC236}">
                <a16:creationId xmlns:a16="http://schemas.microsoft.com/office/drawing/2014/main" id="{3489A2E9-4FD8-2254-F29C-DB09B3FC84AC}"/>
              </a:ext>
            </a:extLst>
          </p:cNvPr>
          <p:cNvPicPr>
            <a:picLocks noChangeAspect="1"/>
          </p:cNvPicPr>
          <p:nvPr/>
        </p:nvPicPr>
        <p:blipFill>
          <a:blip r:embed="rId9"/>
          <a:stretch>
            <a:fillRect/>
          </a:stretch>
        </p:blipFill>
        <p:spPr>
          <a:xfrm>
            <a:off x="2138056" y="3182300"/>
            <a:ext cx="706319" cy="794979"/>
          </a:xfrm>
          <a:prstGeom prst="rect">
            <a:avLst/>
          </a:prstGeom>
        </p:spPr>
      </p:pic>
      <p:pic>
        <p:nvPicPr>
          <p:cNvPr id="13" name="Picture 12">
            <a:extLst>
              <a:ext uri="{FF2B5EF4-FFF2-40B4-BE49-F238E27FC236}">
                <a16:creationId xmlns:a16="http://schemas.microsoft.com/office/drawing/2014/main" id="{D0F9A6EE-E2F1-6F6D-4278-A118338EED19}"/>
              </a:ext>
            </a:extLst>
          </p:cNvPr>
          <p:cNvPicPr>
            <a:picLocks noChangeAspect="1"/>
          </p:cNvPicPr>
          <p:nvPr/>
        </p:nvPicPr>
        <p:blipFill>
          <a:blip r:embed="rId10"/>
          <a:stretch>
            <a:fillRect/>
          </a:stretch>
        </p:blipFill>
        <p:spPr>
          <a:xfrm>
            <a:off x="3501506" y="3241044"/>
            <a:ext cx="763069" cy="760017"/>
          </a:xfrm>
          <a:prstGeom prst="rect">
            <a:avLst/>
          </a:prstGeom>
        </p:spPr>
      </p:pic>
      <p:pic>
        <p:nvPicPr>
          <p:cNvPr id="15" name="Picture 14">
            <a:extLst>
              <a:ext uri="{FF2B5EF4-FFF2-40B4-BE49-F238E27FC236}">
                <a16:creationId xmlns:a16="http://schemas.microsoft.com/office/drawing/2014/main" id="{1A678757-1E01-6D11-0C47-2F8FF2E58D52}"/>
              </a:ext>
            </a:extLst>
          </p:cNvPr>
          <p:cNvPicPr>
            <a:picLocks noChangeAspect="1"/>
          </p:cNvPicPr>
          <p:nvPr/>
        </p:nvPicPr>
        <p:blipFill>
          <a:blip r:embed="rId11"/>
          <a:stretch>
            <a:fillRect/>
          </a:stretch>
        </p:blipFill>
        <p:spPr>
          <a:xfrm>
            <a:off x="3993657" y="2410431"/>
            <a:ext cx="872020" cy="872020"/>
          </a:xfrm>
          <a:prstGeom prst="rect">
            <a:avLst/>
          </a:prstGeom>
        </p:spPr>
      </p:pic>
      <p:pic>
        <p:nvPicPr>
          <p:cNvPr id="19" name="Picture 18">
            <a:extLst>
              <a:ext uri="{FF2B5EF4-FFF2-40B4-BE49-F238E27FC236}">
                <a16:creationId xmlns:a16="http://schemas.microsoft.com/office/drawing/2014/main" id="{8FA88D85-FE26-6B92-CA0E-207AEE4EDFCB}"/>
              </a:ext>
            </a:extLst>
          </p:cNvPr>
          <p:cNvPicPr>
            <a:picLocks noChangeAspect="1"/>
          </p:cNvPicPr>
          <p:nvPr/>
        </p:nvPicPr>
        <p:blipFill>
          <a:blip r:embed="rId12"/>
          <a:stretch>
            <a:fillRect/>
          </a:stretch>
        </p:blipFill>
        <p:spPr>
          <a:xfrm>
            <a:off x="5401866" y="2421637"/>
            <a:ext cx="686497" cy="802986"/>
          </a:xfrm>
          <a:prstGeom prst="rect">
            <a:avLst/>
          </a:prstGeom>
        </p:spPr>
      </p:pic>
      <p:pic>
        <p:nvPicPr>
          <p:cNvPr id="22" name="Picture 21">
            <a:extLst>
              <a:ext uri="{FF2B5EF4-FFF2-40B4-BE49-F238E27FC236}">
                <a16:creationId xmlns:a16="http://schemas.microsoft.com/office/drawing/2014/main" id="{825ADF46-6301-6B53-2B1D-20640418CD27}"/>
              </a:ext>
            </a:extLst>
          </p:cNvPr>
          <p:cNvPicPr>
            <a:picLocks noChangeAspect="1"/>
          </p:cNvPicPr>
          <p:nvPr/>
        </p:nvPicPr>
        <p:blipFill>
          <a:blip r:embed="rId13"/>
          <a:stretch>
            <a:fillRect/>
          </a:stretch>
        </p:blipFill>
        <p:spPr>
          <a:xfrm>
            <a:off x="5841788" y="3283152"/>
            <a:ext cx="755054" cy="700149"/>
          </a:xfrm>
          <a:prstGeom prst="rect">
            <a:avLst/>
          </a:prstGeom>
        </p:spPr>
      </p:pic>
      <p:pic>
        <p:nvPicPr>
          <p:cNvPr id="24" name="Picture 23">
            <a:extLst>
              <a:ext uri="{FF2B5EF4-FFF2-40B4-BE49-F238E27FC236}">
                <a16:creationId xmlns:a16="http://schemas.microsoft.com/office/drawing/2014/main" id="{8F0C5711-C865-5EFE-5279-F0911535FD9B}"/>
              </a:ext>
            </a:extLst>
          </p:cNvPr>
          <p:cNvPicPr>
            <a:picLocks noChangeAspect="1"/>
          </p:cNvPicPr>
          <p:nvPr/>
        </p:nvPicPr>
        <p:blipFill>
          <a:blip r:embed="rId14"/>
          <a:stretch>
            <a:fillRect/>
          </a:stretch>
        </p:blipFill>
        <p:spPr>
          <a:xfrm>
            <a:off x="7054303" y="3182300"/>
            <a:ext cx="777356" cy="790532"/>
          </a:xfrm>
          <a:prstGeom prst="rect">
            <a:avLst/>
          </a:prstGeom>
        </p:spPr>
      </p:pic>
      <p:pic>
        <p:nvPicPr>
          <p:cNvPr id="26" name="Picture 25">
            <a:extLst>
              <a:ext uri="{FF2B5EF4-FFF2-40B4-BE49-F238E27FC236}">
                <a16:creationId xmlns:a16="http://schemas.microsoft.com/office/drawing/2014/main" id="{EEFC7B01-4BC5-8F11-D68B-E4610EEFBBCA}"/>
              </a:ext>
            </a:extLst>
          </p:cNvPr>
          <p:cNvPicPr>
            <a:picLocks noChangeAspect="1"/>
          </p:cNvPicPr>
          <p:nvPr/>
        </p:nvPicPr>
        <p:blipFill>
          <a:blip r:embed="rId15"/>
          <a:stretch>
            <a:fillRect/>
          </a:stretch>
        </p:blipFill>
        <p:spPr>
          <a:xfrm>
            <a:off x="7455701" y="2405209"/>
            <a:ext cx="782974" cy="832951"/>
          </a:xfrm>
          <a:prstGeom prst="rect">
            <a:avLst/>
          </a:prstGeom>
        </p:spPr>
      </p:pic>
      <p:pic>
        <p:nvPicPr>
          <p:cNvPr id="29" name="Picture 28">
            <a:extLst>
              <a:ext uri="{FF2B5EF4-FFF2-40B4-BE49-F238E27FC236}">
                <a16:creationId xmlns:a16="http://schemas.microsoft.com/office/drawing/2014/main" id="{264517C4-A83C-C908-35F9-2AC28EFF3CA2}"/>
              </a:ext>
            </a:extLst>
          </p:cNvPr>
          <p:cNvPicPr>
            <a:picLocks noChangeAspect="1"/>
          </p:cNvPicPr>
          <p:nvPr/>
        </p:nvPicPr>
        <p:blipFill>
          <a:blip r:embed="rId16"/>
          <a:stretch>
            <a:fillRect/>
          </a:stretch>
        </p:blipFill>
        <p:spPr>
          <a:xfrm>
            <a:off x="9582300" y="2444480"/>
            <a:ext cx="758249" cy="752386"/>
          </a:xfrm>
          <a:prstGeom prst="rect">
            <a:avLst/>
          </a:prstGeom>
        </p:spPr>
      </p:pic>
      <p:pic>
        <p:nvPicPr>
          <p:cNvPr id="31" name="Picture 30">
            <a:extLst>
              <a:ext uri="{FF2B5EF4-FFF2-40B4-BE49-F238E27FC236}">
                <a16:creationId xmlns:a16="http://schemas.microsoft.com/office/drawing/2014/main" id="{D1467F20-4648-AF9B-B501-640DC556175B}"/>
              </a:ext>
            </a:extLst>
          </p:cNvPr>
          <p:cNvPicPr>
            <a:picLocks noChangeAspect="1"/>
          </p:cNvPicPr>
          <p:nvPr/>
        </p:nvPicPr>
        <p:blipFill>
          <a:blip r:embed="rId17"/>
          <a:stretch>
            <a:fillRect/>
          </a:stretch>
        </p:blipFill>
        <p:spPr>
          <a:xfrm>
            <a:off x="9150354" y="3240143"/>
            <a:ext cx="755399" cy="760150"/>
          </a:xfrm>
          <a:prstGeom prst="rect">
            <a:avLst/>
          </a:prstGeom>
        </p:spPr>
      </p:pic>
      <p:pic>
        <p:nvPicPr>
          <p:cNvPr id="2" name="Picture 1" descr="A book cover of a dinosaur next door&#10;&#10;AI-generated content may be incorrect.">
            <a:extLst>
              <a:ext uri="{FF2B5EF4-FFF2-40B4-BE49-F238E27FC236}">
                <a16:creationId xmlns:a16="http://schemas.microsoft.com/office/drawing/2014/main" id="{38E9A013-6A54-30A7-7012-CA6324F29215}"/>
              </a:ext>
            </a:extLst>
          </p:cNvPr>
          <p:cNvPicPr>
            <a:picLocks noChangeAspect="1"/>
          </p:cNvPicPr>
          <p:nvPr/>
        </p:nvPicPr>
        <p:blipFill>
          <a:blip r:embed="rId18"/>
          <a:stretch>
            <a:fillRect/>
          </a:stretch>
        </p:blipFill>
        <p:spPr>
          <a:xfrm>
            <a:off x="10445562" y="3193956"/>
            <a:ext cx="612964" cy="783851"/>
          </a:xfrm>
          <a:prstGeom prst="rect">
            <a:avLst/>
          </a:prstGeom>
        </p:spPr>
      </p:pic>
      <p:pic>
        <p:nvPicPr>
          <p:cNvPr id="5" name="Picture 4" descr="A book cover of a book&#10;&#10;AI-generated content may be incorrect.">
            <a:extLst>
              <a:ext uri="{FF2B5EF4-FFF2-40B4-BE49-F238E27FC236}">
                <a16:creationId xmlns:a16="http://schemas.microsoft.com/office/drawing/2014/main" id="{5AA58E6A-AD26-24EE-F74F-A485E066BCAD}"/>
              </a:ext>
            </a:extLst>
          </p:cNvPr>
          <p:cNvPicPr>
            <a:picLocks noChangeAspect="1"/>
          </p:cNvPicPr>
          <p:nvPr/>
        </p:nvPicPr>
        <p:blipFill>
          <a:blip r:embed="rId19"/>
          <a:stretch>
            <a:fillRect/>
          </a:stretch>
        </p:blipFill>
        <p:spPr>
          <a:xfrm>
            <a:off x="10823201" y="2438679"/>
            <a:ext cx="574863" cy="770406"/>
          </a:xfrm>
          <a:prstGeom prst="rect">
            <a:avLst/>
          </a:prstGeom>
        </p:spPr>
      </p:pic>
      <p:pic>
        <p:nvPicPr>
          <p:cNvPr id="8" name="Picture 7" descr="A child reading a map&#10;&#10;AI-generated content may be incorrect.">
            <a:extLst>
              <a:ext uri="{FF2B5EF4-FFF2-40B4-BE49-F238E27FC236}">
                <a16:creationId xmlns:a16="http://schemas.microsoft.com/office/drawing/2014/main" id="{082E708E-5A02-BEEE-026D-DC4FA31BF6C7}"/>
              </a:ext>
            </a:extLst>
          </p:cNvPr>
          <p:cNvPicPr>
            <a:picLocks noChangeAspect="1"/>
          </p:cNvPicPr>
          <p:nvPr/>
        </p:nvPicPr>
        <p:blipFill>
          <a:blip r:embed="rId20"/>
          <a:stretch>
            <a:fillRect/>
          </a:stretch>
        </p:blipFill>
        <p:spPr>
          <a:xfrm>
            <a:off x="6366622" y="2443163"/>
            <a:ext cx="680198" cy="761440"/>
          </a:xfrm>
          <a:prstGeom prst="rect">
            <a:avLst/>
          </a:prstGeom>
        </p:spPr>
      </p:pic>
      <p:pic>
        <p:nvPicPr>
          <p:cNvPr id="9" name="Picture 8" descr="A group of children riding bicycles&#10;&#10;AI-generated content may be incorrect.">
            <a:extLst>
              <a:ext uri="{FF2B5EF4-FFF2-40B4-BE49-F238E27FC236}">
                <a16:creationId xmlns:a16="http://schemas.microsoft.com/office/drawing/2014/main" id="{FF88DD31-EC14-B316-3970-570D4368D98A}"/>
              </a:ext>
            </a:extLst>
          </p:cNvPr>
          <p:cNvPicPr>
            <a:picLocks noChangeAspect="1"/>
          </p:cNvPicPr>
          <p:nvPr/>
        </p:nvPicPr>
        <p:blipFill>
          <a:blip r:embed="rId21"/>
          <a:stretch>
            <a:fillRect/>
          </a:stretch>
        </p:blipFill>
        <p:spPr>
          <a:xfrm>
            <a:off x="1735231" y="2448484"/>
            <a:ext cx="798981" cy="762002"/>
          </a:xfrm>
          <a:prstGeom prst="rect">
            <a:avLst/>
          </a:prstGeom>
        </p:spPr>
      </p:pic>
    </p:spTree>
    <p:extLst>
      <p:ext uri="{BB962C8B-B14F-4D97-AF65-F5344CB8AC3E}">
        <p14:creationId xmlns:p14="http://schemas.microsoft.com/office/powerpoint/2010/main" val="3793943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328009346"/>
              </p:ext>
            </p:extLst>
          </p:nvPr>
        </p:nvGraphicFramePr>
        <p:xfrm>
          <a:off x="615698" y="1054682"/>
          <a:ext cx="10962297" cy="5429065"/>
        </p:xfrm>
        <a:graphic>
          <a:graphicData uri="http://schemas.openxmlformats.org/drawingml/2006/table">
            <a:tbl>
              <a:tblPr firstRow="1" bandRow="1">
                <a:tableStyleId>{5C22544A-7EE6-4342-B048-85BDC9FD1C3A}</a:tableStyleId>
              </a:tblPr>
              <a:tblGrid>
                <a:gridCol w="1722900">
                  <a:extLst>
                    <a:ext uri="{9D8B030D-6E8A-4147-A177-3AD203B41FA5}">
                      <a16:colId xmlns:a16="http://schemas.microsoft.com/office/drawing/2014/main" val="385991600"/>
                    </a:ext>
                  </a:extLst>
                </a:gridCol>
                <a:gridCol w="1618075">
                  <a:extLst>
                    <a:ext uri="{9D8B030D-6E8A-4147-A177-3AD203B41FA5}">
                      <a16:colId xmlns:a16="http://schemas.microsoft.com/office/drawing/2014/main" val="2865123548"/>
                    </a:ext>
                  </a:extLst>
                </a:gridCol>
                <a:gridCol w="1518579">
                  <a:extLst>
                    <a:ext uri="{9D8B030D-6E8A-4147-A177-3AD203B41FA5}">
                      <a16:colId xmlns:a16="http://schemas.microsoft.com/office/drawing/2014/main" val="872926247"/>
                    </a:ext>
                  </a:extLst>
                </a:gridCol>
                <a:gridCol w="1538122">
                  <a:extLst>
                    <a:ext uri="{9D8B030D-6E8A-4147-A177-3AD203B41FA5}">
                      <a16:colId xmlns:a16="http://schemas.microsoft.com/office/drawing/2014/main" val="1315738151"/>
                    </a:ext>
                  </a:extLst>
                </a:gridCol>
                <a:gridCol w="1626958">
                  <a:extLst>
                    <a:ext uri="{9D8B030D-6E8A-4147-A177-3AD203B41FA5}">
                      <a16:colId xmlns:a16="http://schemas.microsoft.com/office/drawing/2014/main" val="2709165749"/>
                    </a:ext>
                  </a:extLst>
                </a:gridCol>
                <a:gridCol w="1468831">
                  <a:extLst>
                    <a:ext uri="{9D8B030D-6E8A-4147-A177-3AD203B41FA5}">
                      <a16:colId xmlns:a16="http://schemas.microsoft.com/office/drawing/2014/main" val="2335150482"/>
                    </a:ext>
                  </a:extLst>
                </a:gridCol>
                <a:gridCol w="1468832">
                  <a:extLst>
                    <a:ext uri="{9D8B030D-6E8A-4147-A177-3AD203B41FA5}">
                      <a16:colId xmlns:a16="http://schemas.microsoft.com/office/drawing/2014/main" val="4046203905"/>
                    </a:ext>
                  </a:extLst>
                </a:gridCol>
              </a:tblGrid>
              <a:tr h="686315">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Autumn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u="sng">
                          <a:solidFill>
                            <a:schemeClr val="tx1"/>
                          </a:solidFill>
                          <a:latin typeface="Arial" panose="020B0604020202020204" pitchFamily="34" charset="0"/>
                          <a:cs typeface="Arial" panose="020B0604020202020204" pitchFamily="34" charset="0"/>
                        </a:rPr>
                        <a:t>Autumn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3493039">
                <a:tc>
                  <a:txBody>
                    <a:bodyPr/>
                    <a:lstStyle/>
                    <a:p>
                      <a:pPr algn="ctr"/>
                      <a:endParaRPr lang="en-US" sz="900" b="1">
                        <a:latin typeface="Arial" panose="020B0604020202020204" pitchFamily="34" charset="0"/>
                        <a:cs typeface="Arial" panose="020B0604020202020204" pitchFamily="34" charset="0"/>
                      </a:endParaRPr>
                    </a:p>
                    <a:p>
                      <a:pPr algn="ctr"/>
                      <a:endParaRPr lang="en-US" sz="900" b="1">
                        <a:latin typeface="Arial" panose="020B0604020202020204" pitchFamily="34" charset="0"/>
                        <a:cs typeface="Arial" panose="020B0604020202020204" pitchFamily="34" charset="0"/>
                      </a:endParaRPr>
                    </a:p>
                    <a:p>
                      <a:pPr algn="ctr"/>
                      <a:endParaRPr lang="en-US" sz="900" b="1">
                        <a:latin typeface="Arial" panose="020B0604020202020204" pitchFamily="34" charset="0"/>
                        <a:cs typeface="Arial" panose="020B0604020202020204" pitchFamily="34" charset="0"/>
                      </a:endParaRPr>
                    </a:p>
                    <a:p>
                      <a:pPr algn="ctr"/>
                      <a:r>
                        <a:rPr lang="en-GB" sz="1000" b="1">
                          <a:latin typeface="Arial" panose="020B0604020202020204" pitchFamily="34" charset="0"/>
                          <a:cs typeface="Arial" panose="020B0604020202020204" pitchFamily="34" charset="0"/>
                        </a:rPr>
                        <a:t>Listening, attention and understanding</a:t>
                      </a:r>
                    </a:p>
                    <a:p>
                      <a:pPr algn="ctr"/>
                      <a:r>
                        <a:rPr lang="en-GB" sz="1000" b="1">
                          <a:latin typeface="Arial" panose="020B0604020202020204" pitchFamily="34" charset="0"/>
                          <a:cs typeface="Arial" panose="020B0604020202020204" pitchFamily="34" charset="0"/>
                        </a:rPr>
                        <a:t>Speaking </a:t>
                      </a:r>
                    </a:p>
                    <a:p>
                      <a:pPr algn="ctr"/>
                      <a:endParaRPr lang="en-US" sz="800" b="0">
                        <a:latin typeface="Arial" panose="020B0604020202020204" pitchFamily="34" charset="0"/>
                        <a:cs typeface="Arial" panose="020B0604020202020204" pitchFamily="34" charset="0"/>
                      </a:endParaRPr>
                    </a:p>
                    <a:p>
                      <a:pPr algn="ctr"/>
                      <a:endParaRPr lang="en-US" sz="800" b="0">
                        <a:latin typeface="Arial"/>
                        <a:cs typeface="Arial"/>
                      </a:endParaRPr>
                    </a:p>
                    <a:p>
                      <a:pPr algn="ctr"/>
                      <a:endParaRPr lang="en-US" sz="300" b="0">
                        <a:latin typeface="Arial" panose="020B0604020202020204" pitchFamily="34" charset="0"/>
                        <a:cs typeface="Arial" panose="020B0604020202020204" pitchFamily="34" charset="0"/>
                      </a:endParaRPr>
                    </a:p>
                    <a:p>
                      <a:pPr algn="ctr"/>
                      <a:endParaRPr lang="en-US" sz="300" b="0">
                        <a:latin typeface="Arial" panose="020B0604020202020204" pitchFamily="34" charset="0"/>
                        <a:cs typeface="Arial" panose="020B0604020202020204" pitchFamily="34" charset="0"/>
                      </a:endParaRPr>
                    </a:p>
                    <a:p>
                      <a:pPr algn="ctr"/>
                      <a:endParaRPr lang="en-US" sz="300" b="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Font typeface="Arial" panose="020B0604020202020204" pitchFamily="34" charset="0"/>
                        <a:buNone/>
                      </a:pPr>
                      <a:r>
                        <a:rPr lang="en-US" sz="1000" dirty="0">
                          <a:solidFill>
                            <a:schemeClr val="tx1"/>
                          </a:solidFill>
                          <a:latin typeface="Arial"/>
                          <a:cs typeface="Arial"/>
                        </a:rPr>
                        <a:t>Begins to show the physical attributes of a good listener (sit, look, listen, simple comprehension and memory). Begins to show physical attributes of a good speaker, </a:t>
                      </a:r>
                      <a:r>
                        <a:rPr lang="en-US" sz="1000" dirty="0" err="1">
                          <a:solidFill>
                            <a:schemeClr val="tx1"/>
                          </a:solidFill>
                          <a:latin typeface="Arial"/>
                          <a:cs typeface="Arial"/>
                        </a:rPr>
                        <a:t>e.g</a:t>
                      </a:r>
                      <a:r>
                        <a:rPr lang="en-US" sz="1000" dirty="0">
                          <a:solidFill>
                            <a:schemeClr val="tx1"/>
                          </a:solidFill>
                          <a:latin typeface="Arial"/>
                          <a:cs typeface="Arial"/>
                        </a:rPr>
                        <a:t> face the person they are communicating with etc.</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Font typeface="Arial" panose="020B0604020202020204" pitchFamily="34" charset="0"/>
                        <a:buNone/>
                      </a:pPr>
                      <a:r>
                        <a:rPr lang="en-US" sz="1000" dirty="0">
                          <a:solidFill>
                            <a:schemeClr val="tx1"/>
                          </a:solidFill>
                          <a:latin typeface="Arial"/>
                          <a:cs typeface="Arial"/>
                        </a:rPr>
                        <a:t>Demonstrates good listening through increased </a:t>
                      </a:r>
                      <a:r>
                        <a:rPr lang="en-US" sz="1000">
                          <a:solidFill>
                            <a:schemeClr val="tx1"/>
                          </a:solidFill>
                          <a:latin typeface="Arial"/>
                          <a:cs typeface="Arial"/>
                        </a:rPr>
                        <a:t>interaction. Starts to interact with more confidence.</a:t>
                      </a:r>
                      <a:endParaRPr lang="en-US" sz="1000" dirty="0">
                        <a:solidFill>
                          <a:schemeClr val="tx1"/>
                        </a:solidFill>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Font typeface="Arial" panose="020B0604020202020204" pitchFamily="34" charset="0"/>
                        <a:buNone/>
                      </a:pPr>
                      <a:r>
                        <a:rPr lang="en-US" sz="1000" dirty="0">
                          <a:solidFill>
                            <a:schemeClr val="tx1"/>
                          </a:solidFill>
                          <a:latin typeface="Arial"/>
                          <a:cs typeface="Arial"/>
                        </a:rPr>
                        <a:t>Shows an understanding of a broader vocabulary. Starts to use more appropriateness, structure and vocabulary.</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Font typeface="Arial" panose="020B0604020202020204" pitchFamily="34" charset="0"/>
                        <a:buNone/>
                      </a:pPr>
                      <a:r>
                        <a:rPr lang="en-US" sz="1000" dirty="0">
                          <a:solidFill>
                            <a:schemeClr val="tx1"/>
                          </a:solidFill>
                          <a:latin typeface="Arial"/>
                          <a:cs typeface="Arial"/>
                        </a:rPr>
                        <a:t>Initiates interactions and shows </a:t>
                      </a:r>
                      <a:r>
                        <a:rPr lang="en-US" sz="1000">
                          <a:solidFill>
                            <a:schemeClr val="tx1"/>
                          </a:solidFill>
                          <a:latin typeface="Arial"/>
                          <a:cs typeface="Arial"/>
                        </a:rPr>
                        <a:t>an understanding of more-complex questions. Uses more complex vocabulary.</a:t>
                      </a:r>
                      <a:endParaRPr lang="en-US" sz="1000" dirty="0">
                        <a:solidFill>
                          <a:schemeClr val="tx1"/>
                        </a:solidFill>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Font typeface="Arial" panose="020B0604020202020204" pitchFamily="34" charset="0"/>
                        <a:buNone/>
                      </a:pPr>
                      <a:r>
                        <a:rPr lang="en-US" sz="1000" dirty="0">
                          <a:solidFill>
                            <a:schemeClr val="tx1"/>
                          </a:solidFill>
                          <a:latin typeface="Arial"/>
                          <a:cs typeface="Arial"/>
                        </a:rPr>
                        <a:t>Begins to express own opinions and justify them. Begins to articulate their own thought and ideas. Uses talk for a range of purpo</a:t>
                      </a:r>
                      <a:r>
                        <a:rPr lang="en-US" sz="1000">
                          <a:solidFill>
                            <a:schemeClr val="tx1"/>
                          </a:solidFill>
                          <a:latin typeface="Arial"/>
                          <a:cs typeface="Arial"/>
                        </a:rPr>
                        <a:t>ses.</a:t>
                      </a:r>
                      <a:endParaRPr lang="en-US" sz="1000" dirty="0">
                        <a:solidFill>
                          <a:schemeClr val="tx1"/>
                        </a:solidFill>
                        <a:latin typeface="Arial"/>
                        <a:cs typeface="Arial"/>
                      </a:endParaRPr>
                    </a:p>
                    <a:p>
                      <a:pPr marL="0" lvl="0" indent="0" algn="l">
                        <a:buNone/>
                      </a:pPr>
                      <a:r>
                        <a:rPr lang="en-US" sz="1000" b="0" i="0" u="none" strike="noStrike" noProof="0">
                          <a:solidFill>
                            <a:srgbClr val="000000"/>
                          </a:solidFill>
                          <a:highlight>
                            <a:srgbClr val="FFFFFF"/>
                          </a:highlight>
                          <a:latin typeface="Arial"/>
                          <a:cs typeface="Arial"/>
                        </a:rPr>
                        <a:t>Performs a range of rhymes, poems and songs off-by-heart (from memory).</a:t>
                      </a:r>
                      <a:endParaRPr lang="en-US" sz="1000"/>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700" b="0" i="0" u="none" strike="noStrike" noProof="0">
                          <a:solidFill>
                            <a:srgbClr val="000000"/>
                          </a:solidFill>
                          <a:highlight>
                            <a:srgbClr val="FFFFFF"/>
                          </a:highlight>
                          <a:latin typeface="Arial"/>
                          <a:ea typeface="Calibri"/>
                          <a:cs typeface="Arial"/>
                        </a:rPr>
                        <a:t>Listens attentively and </a:t>
                      </a:r>
                      <a:r>
                        <a:rPr lang="en-US" sz="700" b="0" i="0" u="none" strike="noStrike" noProof="0" dirty="0">
                          <a:solidFill>
                            <a:srgbClr val="000000"/>
                          </a:solidFill>
                          <a:highlight>
                            <a:srgbClr val="FFFFFF"/>
                          </a:highlight>
                          <a:latin typeface="Arial"/>
                          <a:ea typeface="Calibri"/>
                          <a:cs typeface="Arial"/>
                        </a:rPr>
                        <a:t>responds to what they hear with relevant questions, comments and actions when being read to and during whole-class discussions and small group interaction. Holds conversation when engaged in back-and-forth exchanges with their teacher </a:t>
                      </a:r>
                      <a:r>
                        <a:rPr lang="en-US" sz="700" b="0" i="0" u="none" strike="noStrike" noProof="0">
                          <a:solidFill>
                            <a:srgbClr val="000000"/>
                          </a:solidFill>
                          <a:highlight>
                            <a:srgbClr val="FFFFFF"/>
                          </a:highlight>
                          <a:latin typeface="Arial"/>
                          <a:ea typeface="Calibri"/>
                          <a:cs typeface="Arial"/>
                        </a:rPr>
                        <a:t>and peers. </a:t>
                      </a:r>
                      <a:r>
                        <a:rPr lang="en-US" sz="700" b="0" i="0" u="none" strike="noStrike" noProof="0" dirty="0">
                          <a:solidFill>
                            <a:srgbClr val="000000"/>
                          </a:solidFill>
                          <a:highlight>
                            <a:srgbClr val="FFFFFF"/>
                          </a:highlight>
                          <a:latin typeface="Arial"/>
                          <a:ea typeface="Calibri"/>
                          <a:cs typeface="Arial"/>
                        </a:rPr>
                        <a:t> Make comments about what they have heard and ask questions to clarify their understanding. Participates in small group, class and one-to-one discussions, offering their own ideas, using recently introduced vocabulary. Offers explanations for why things might happen, making use of recently introduced vocabulary from stories, non-fiction, rhymes and poems when appropriate. Expresses their ideas and feeling about their experiences using full sentences including use of past, present and future tenses and making use of conjunctions, with modelling and support from their teacher. </a:t>
                      </a:r>
                      <a:endParaRPr lang="en-US" sz="800" b="0" i="0" u="none" strike="noStrike" noProof="0" dirty="0">
                        <a:solidFill>
                          <a:srgbClr val="000000"/>
                        </a:solidFill>
                        <a:highlight>
                          <a:srgbClr val="FFFFFF"/>
                        </a:highlight>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249711">
                <a:tc>
                  <a:txBody>
                    <a:bodyPr/>
                    <a:lstStyle/>
                    <a:p>
                      <a:pPr algn="ctr"/>
                      <a:r>
                        <a:rPr lang="en-US" sz="800" b="0">
                          <a:latin typeface="Arial" panose="020B0604020202020204" pitchFamily="34" charset="0"/>
                          <a:cs typeface="Arial" panose="020B0604020202020204" pitchFamily="34" charset="0"/>
                        </a:rPr>
                        <a:t>Statutory Framework for  CL</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dirty="0"/>
                        <a:t>The development of children’s spoken language underpins all seven areas of learning and development. Children’s back-and-forth interactions from an early age form the foundations for language and cognitive development. The number and quality of the conversations they have with adults and peers throughout the day in a language-rich environment is crucial. By commenting on what children are interested in or doing, and echoing back what they say with new vocabulary added, practitioners will build children's language effectively. Reading frequently to children, and engaging them actively in stories, non-fiction, rhymes and poems, and then providing them with extensive opportunities to use and embed new words in a range of contexts, will give children the opportunity to thrive. Through conversation, storytelling and role play, where children share their ideas with support and modelling from their teacher, and sensitive questioning that invites them to elaborate, children become comfortable using a rich range of vocabulary and language structures. </a:t>
                      </a:r>
                      <a:endParaRPr lang="en-GB" sz="1000" dirty="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171450" indent="-171450" algn="l">
                        <a:buFont typeface="Arial" panose="020B0604020202020204" pitchFamily="34" charset="0"/>
                        <a:buChar char="•"/>
                      </a:pP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1969260"/>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3425409" y="233795"/>
            <a:ext cx="5852116" cy="646331"/>
          </a:xfrm>
          <a:prstGeom prst="rect">
            <a:avLst/>
          </a:prstGeom>
          <a:noFill/>
        </p:spPr>
        <p:txBody>
          <a:bodyPr wrap="none" lIns="91440" tIns="45720" rIns="91440" bIns="45720">
            <a:spAutoFit/>
          </a:bodyPr>
          <a:lstStyle/>
          <a:p>
            <a:pPr algn="ctr"/>
            <a:r>
              <a:rPr lang="en-US" sz="3600" b="0" cap="none" spc="0">
                <a:ln w="0"/>
                <a:solidFill>
                  <a:schemeClr val="tx1"/>
                </a:solidFill>
                <a:effectLst>
                  <a:outerShdw blurRad="38100" dist="19050" dir="2700000" algn="tl" rotWithShape="0">
                    <a:schemeClr val="dk1">
                      <a:alpha val="40000"/>
                    </a:schemeClr>
                  </a:outerShdw>
                </a:effectLst>
              </a:rPr>
              <a:t>Communication and Language</a:t>
            </a:r>
          </a:p>
        </p:txBody>
      </p:sp>
      <p:sp>
        <p:nvSpPr>
          <p:cNvPr id="18" name="TextBox 17">
            <a:extLst>
              <a:ext uri="{FF2B5EF4-FFF2-40B4-BE49-F238E27FC236}">
                <a16:creationId xmlns:a16="http://schemas.microsoft.com/office/drawing/2014/main" id="{AFFF4E8A-FCC5-4B49-BB47-FDEAB9B6758E}"/>
              </a:ext>
            </a:extLst>
          </p:cNvPr>
          <p:cNvSpPr txBox="1"/>
          <p:nvPr/>
        </p:nvSpPr>
        <p:spPr>
          <a:xfrm>
            <a:off x="4227065" y="6487490"/>
            <a:ext cx="6162675" cy="338554"/>
          </a:xfrm>
          <a:prstGeom prst="rect">
            <a:avLst/>
          </a:prstGeom>
          <a:noFill/>
        </p:spPr>
        <p:txBody>
          <a:bodyPr wrap="square" rtlCol="0">
            <a:spAutoFit/>
          </a:bodyPr>
          <a:lstStyle/>
          <a:p>
            <a:r>
              <a:rPr lang="en-GB" sz="1600" i="1"/>
              <a:t>*</a:t>
            </a:r>
            <a:r>
              <a:rPr lang="en-GB" sz="1600" i="1" err="1"/>
              <a:t>WellComm</a:t>
            </a:r>
            <a:r>
              <a:rPr lang="en-GB" sz="1600" i="1"/>
              <a:t> interventions take place throughout the year.</a:t>
            </a:r>
          </a:p>
        </p:txBody>
      </p:sp>
    </p:spTree>
    <p:extLst>
      <p:ext uri="{BB962C8B-B14F-4D97-AF65-F5344CB8AC3E}">
        <p14:creationId xmlns:p14="http://schemas.microsoft.com/office/powerpoint/2010/main" val="1276902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480819518"/>
              </p:ext>
            </p:extLst>
          </p:nvPr>
        </p:nvGraphicFramePr>
        <p:xfrm>
          <a:off x="640819" y="1205407"/>
          <a:ext cx="10962297" cy="5010024"/>
        </p:xfrm>
        <a:graphic>
          <a:graphicData uri="http://schemas.openxmlformats.org/drawingml/2006/table">
            <a:tbl>
              <a:tblPr firstRow="1" bandRow="1">
                <a:tableStyleId>{5C22544A-7EE6-4342-B048-85BDC9FD1C3A}</a:tableStyleId>
              </a:tblPr>
              <a:tblGrid>
                <a:gridCol w="1722900">
                  <a:extLst>
                    <a:ext uri="{9D8B030D-6E8A-4147-A177-3AD203B41FA5}">
                      <a16:colId xmlns:a16="http://schemas.microsoft.com/office/drawing/2014/main" val="385991600"/>
                    </a:ext>
                  </a:extLst>
                </a:gridCol>
                <a:gridCol w="1618075">
                  <a:extLst>
                    <a:ext uri="{9D8B030D-6E8A-4147-A177-3AD203B41FA5}">
                      <a16:colId xmlns:a16="http://schemas.microsoft.com/office/drawing/2014/main" val="2865123548"/>
                    </a:ext>
                  </a:extLst>
                </a:gridCol>
                <a:gridCol w="1518579">
                  <a:extLst>
                    <a:ext uri="{9D8B030D-6E8A-4147-A177-3AD203B41FA5}">
                      <a16:colId xmlns:a16="http://schemas.microsoft.com/office/drawing/2014/main" val="872926247"/>
                    </a:ext>
                  </a:extLst>
                </a:gridCol>
                <a:gridCol w="1538122">
                  <a:extLst>
                    <a:ext uri="{9D8B030D-6E8A-4147-A177-3AD203B41FA5}">
                      <a16:colId xmlns:a16="http://schemas.microsoft.com/office/drawing/2014/main" val="1315738151"/>
                    </a:ext>
                  </a:extLst>
                </a:gridCol>
                <a:gridCol w="1626958">
                  <a:extLst>
                    <a:ext uri="{9D8B030D-6E8A-4147-A177-3AD203B41FA5}">
                      <a16:colId xmlns:a16="http://schemas.microsoft.com/office/drawing/2014/main" val="2709165749"/>
                    </a:ext>
                  </a:extLst>
                </a:gridCol>
                <a:gridCol w="1468831">
                  <a:extLst>
                    <a:ext uri="{9D8B030D-6E8A-4147-A177-3AD203B41FA5}">
                      <a16:colId xmlns:a16="http://schemas.microsoft.com/office/drawing/2014/main" val="2335150482"/>
                    </a:ext>
                  </a:extLst>
                </a:gridCol>
                <a:gridCol w="1468832">
                  <a:extLst>
                    <a:ext uri="{9D8B030D-6E8A-4147-A177-3AD203B41FA5}">
                      <a16:colId xmlns:a16="http://schemas.microsoft.com/office/drawing/2014/main" val="4046203905"/>
                    </a:ext>
                  </a:extLst>
                </a:gridCol>
              </a:tblGrid>
              <a:tr h="652040">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Autumn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u="sng">
                          <a:solidFill>
                            <a:schemeClr val="tx1"/>
                          </a:solidFill>
                          <a:latin typeface="Arial" panose="020B0604020202020204" pitchFamily="34" charset="0"/>
                          <a:cs typeface="Arial" panose="020B0604020202020204" pitchFamily="34" charset="0"/>
                        </a:rPr>
                        <a:t>Autumn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2798751">
                <a:tc>
                  <a:txBody>
                    <a:bodyPr/>
                    <a:lstStyle/>
                    <a:p>
                      <a:pPr algn="ctr"/>
                      <a:endParaRPr lang="en-US" sz="900" b="1">
                        <a:latin typeface="Arial" panose="020B0604020202020204" pitchFamily="34" charset="0"/>
                        <a:cs typeface="Arial" panose="020B0604020202020204" pitchFamily="34" charset="0"/>
                      </a:endParaRPr>
                    </a:p>
                    <a:p>
                      <a:pPr algn="ctr"/>
                      <a:endParaRPr lang="en-US" sz="900" b="1">
                        <a:latin typeface="Arial" panose="020B0604020202020204" pitchFamily="34" charset="0"/>
                        <a:cs typeface="Arial" panose="020B0604020202020204" pitchFamily="34" charset="0"/>
                      </a:endParaRPr>
                    </a:p>
                    <a:p>
                      <a:pPr algn="ctr"/>
                      <a:endParaRPr lang="en-US" sz="900" b="1">
                        <a:latin typeface="Arial" panose="020B0604020202020204" pitchFamily="34" charset="0"/>
                        <a:cs typeface="Arial" panose="020B0604020202020204" pitchFamily="34" charset="0"/>
                      </a:endParaRPr>
                    </a:p>
                    <a:p>
                      <a:pPr algn="ctr"/>
                      <a:r>
                        <a:rPr lang="en-GB" sz="1000" b="1">
                          <a:latin typeface="Arial" panose="020B0604020202020204" pitchFamily="34" charset="0"/>
                          <a:cs typeface="Arial" panose="020B0604020202020204" pitchFamily="34" charset="0"/>
                        </a:rPr>
                        <a:t>Managing Self </a:t>
                      </a:r>
                    </a:p>
                    <a:p>
                      <a:pPr algn="ctr"/>
                      <a:r>
                        <a:rPr lang="en-GB" sz="1000" b="1">
                          <a:latin typeface="Arial" panose="020B0604020202020204" pitchFamily="34" charset="0"/>
                          <a:cs typeface="Arial" panose="020B0604020202020204" pitchFamily="34" charset="0"/>
                        </a:rPr>
                        <a:t>Self-regulation</a:t>
                      </a:r>
                    </a:p>
                    <a:p>
                      <a:pPr algn="ctr"/>
                      <a:r>
                        <a:rPr lang="en-GB" sz="1000" b="1">
                          <a:latin typeface="Arial" panose="020B0604020202020204" pitchFamily="34" charset="0"/>
                          <a:cs typeface="Arial" panose="020B0604020202020204" pitchFamily="34" charset="0"/>
                        </a:rPr>
                        <a:t>Making relationships</a:t>
                      </a: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p>
                      <a:pPr algn="ctr"/>
                      <a:endParaRPr lang="en-US" sz="300" b="0">
                        <a:latin typeface="Arial" panose="020B0604020202020204" pitchFamily="34" charset="0"/>
                        <a:cs typeface="Arial" panose="020B0604020202020204" pitchFamily="34" charset="0"/>
                      </a:endParaRPr>
                    </a:p>
                    <a:p>
                      <a:pPr algn="ctr"/>
                      <a:endParaRPr lang="en-US" sz="300" b="0">
                        <a:latin typeface="Arial" panose="020B0604020202020204" pitchFamily="34" charset="0"/>
                        <a:cs typeface="Arial" panose="020B0604020202020204" pitchFamily="34" charset="0"/>
                      </a:endParaRPr>
                    </a:p>
                    <a:p>
                      <a:pPr algn="ctr"/>
                      <a:endParaRPr lang="en-US" sz="300" b="0">
                        <a:latin typeface="Arial" panose="020B0604020202020204" pitchFamily="34" charset="0"/>
                        <a:cs typeface="Arial" panose="020B0604020202020204" pitchFamily="34" charset="0"/>
                      </a:endParaRPr>
                    </a:p>
                    <a:p>
                      <a:pPr algn="ctr"/>
                      <a:endParaRPr lang="en-US" sz="300" b="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800" b="0" i="0" u="none" strike="noStrike" noProof="0" dirty="0">
                          <a:solidFill>
                            <a:srgbClr val="000000"/>
                          </a:solidFill>
                          <a:latin typeface="Arial"/>
                          <a:ea typeface="Calibri"/>
                          <a:cs typeface="Arial"/>
                        </a:rPr>
                        <a:t>Begins to develop confidence and cooperation. Begins to develop confidence with children and sustained interest in play. Manages coat and toilet with help, and cutlery. Shows friendly </a:t>
                      </a:r>
                      <a:r>
                        <a:rPr lang="en-US" sz="800" b="0" i="0" u="none" strike="noStrike" noProof="0" err="1">
                          <a:solidFill>
                            <a:srgbClr val="000000"/>
                          </a:solidFill>
                          <a:latin typeface="Arial"/>
                          <a:ea typeface="Calibri"/>
                          <a:cs typeface="Arial"/>
                        </a:rPr>
                        <a:t>behaviour</a:t>
                      </a:r>
                      <a:r>
                        <a:rPr lang="en-US" sz="800" b="0" i="0" u="none" strike="noStrike" noProof="0" dirty="0">
                          <a:solidFill>
                            <a:srgbClr val="000000"/>
                          </a:solidFill>
                          <a:latin typeface="Arial"/>
                          <a:ea typeface="Calibri"/>
                          <a:cs typeface="Arial"/>
                        </a:rPr>
                        <a:t>, contributing to increasingly positive play and relationships. </a:t>
                      </a:r>
                      <a:r>
                        <a:rPr lang="en-US" sz="800" b="0" i="0" u="none" strike="noStrike" noProof="0">
                          <a:solidFill>
                            <a:srgbClr val="000000"/>
                          </a:solidFill>
                          <a:latin typeface="Arial"/>
                          <a:ea typeface="Calibri"/>
                          <a:cs typeface="Arial"/>
                        </a:rPr>
                        <a:t>Beginning to respond well to adults.</a:t>
                      </a:r>
                      <a:endParaRPr lang="en-US" sz="8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800" b="0" i="0" u="none" strike="noStrike" noProof="0" dirty="0">
                          <a:solidFill>
                            <a:srgbClr val="000000"/>
                          </a:solidFill>
                          <a:latin typeface="Arial"/>
                          <a:ea typeface="Calibri"/>
                          <a:cs typeface="Arial"/>
                        </a:rPr>
                        <a:t>Increasing ability to share, </a:t>
                      </a:r>
                      <a:r>
                        <a:rPr lang="en-US" sz="800" b="0" i="0" u="none" strike="noStrike" noProof="0" err="1">
                          <a:solidFill>
                            <a:srgbClr val="000000"/>
                          </a:solidFill>
                          <a:latin typeface="Arial"/>
                          <a:ea typeface="Calibri"/>
                          <a:cs typeface="Arial"/>
                        </a:rPr>
                        <a:t>recognises</a:t>
                      </a:r>
                      <a:r>
                        <a:rPr lang="en-US" sz="800" b="0" i="0" u="none" strike="noStrike" noProof="0" dirty="0">
                          <a:solidFill>
                            <a:srgbClr val="000000"/>
                          </a:solidFill>
                          <a:latin typeface="Arial"/>
                          <a:ea typeface="Calibri"/>
                          <a:cs typeface="Arial"/>
                        </a:rPr>
                        <a:t> emotions of self and shows good manners. Builds own confidence with adults. Responds increasingly well to positive and negative experiences. Manages jumper and toilet independently. Initiates </a:t>
                      </a:r>
                      <a:r>
                        <a:rPr lang="en-US" sz="800" b="0" i="0" u="none" strike="noStrike" noProof="0">
                          <a:solidFill>
                            <a:srgbClr val="000000"/>
                          </a:solidFill>
                          <a:latin typeface="Arial"/>
                          <a:ea typeface="Calibri"/>
                          <a:cs typeface="Arial"/>
                        </a:rPr>
                        <a:t>play. Follows </a:t>
                      </a:r>
                      <a:r>
                        <a:rPr lang="en-US" sz="800" b="0" i="0" u="none" strike="noStrike" noProof="0" dirty="0">
                          <a:solidFill>
                            <a:srgbClr val="000000"/>
                          </a:solidFill>
                          <a:latin typeface="Arial"/>
                          <a:ea typeface="Calibri"/>
                          <a:cs typeface="Arial"/>
                        </a:rPr>
                        <a:t>instructions. </a:t>
                      </a:r>
                      <a:endParaRPr lang="en-US" sz="8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800" b="0" i="0" u="none" strike="noStrike" noProof="0" dirty="0">
                          <a:solidFill>
                            <a:srgbClr val="000000"/>
                          </a:solidFill>
                          <a:latin typeface="Arial"/>
                          <a:ea typeface="Calibri"/>
                          <a:cs typeface="Arial"/>
                        </a:rPr>
                        <a:t>Beginning to find ways to resolve conflicts. Cooperates increasingly with routines. Develops confidence in new situations. Understands classroom expectations.</a:t>
                      </a:r>
                      <a:r>
                        <a:rPr lang="en-US" sz="800" b="1" i="0" u="none" strike="noStrike" noProof="0" dirty="0">
                          <a:solidFill>
                            <a:srgbClr val="000000"/>
                          </a:solidFill>
                          <a:latin typeface="Arial"/>
                          <a:ea typeface="Calibri"/>
                          <a:cs typeface="Arial"/>
                        </a:rPr>
                        <a:t> </a:t>
                      </a:r>
                      <a:r>
                        <a:rPr lang="en-US" sz="800" b="0" i="0" u="none" strike="noStrike" noProof="0" dirty="0">
                          <a:solidFill>
                            <a:srgbClr val="000000"/>
                          </a:solidFill>
                          <a:latin typeface="Arial"/>
                          <a:ea typeface="Calibri"/>
                          <a:cs typeface="Arial"/>
                        </a:rPr>
                        <a:t>Can identify when they require support or help. Can start to play in a group more effectively.</a:t>
                      </a:r>
                      <a:endParaRPr lang="en-US" sz="8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800" b="0" i="0" u="none" strike="noStrike" noProof="0" dirty="0">
                          <a:solidFill>
                            <a:srgbClr val="000000"/>
                          </a:solidFill>
                          <a:latin typeface="Arial"/>
                          <a:ea typeface="Calibri"/>
                          <a:cs typeface="Arial"/>
                        </a:rPr>
                        <a:t>Starts to consider the feelings of others. Begins to develop a positive self-image. Increased understanding of </a:t>
                      </a:r>
                      <a:r>
                        <a:rPr lang="en-US" sz="800" b="0" i="0" u="none" strike="noStrike" noProof="0" dirty="0" err="1">
                          <a:solidFill>
                            <a:srgbClr val="000000"/>
                          </a:solidFill>
                          <a:latin typeface="Arial"/>
                          <a:ea typeface="Calibri"/>
                          <a:cs typeface="Arial"/>
                        </a:rPr>
                        <a:t>behaviour</a:t>
                      </a:r>
                      <a:r>
                        <a:rPr lang="en-US" sz="800" b="0" i="0" u="none" strike="noStrike" noProof="0" dirty="0">
                          <a:solidFill>
                            <a:srgbClr val="000000"/>
                          </a:solidFill>
                          <a:latin typeface="Arial"/>
                          <a:ea typeface="Calibri"/>
                          <a:cs typeface="Arial"/>
                        </a:rPr>
                        <a:t> expectations and why the expectations exist. Increasingly able to share, take turns and respond positively to other children.</a:t>
                      </a:r>
                      <a:endParaRPr lang="en-US" sz="800" b="0" dirty="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800" b="0" i="0" u="none" strike="noStrike" noProof="0">
                          <a:solidFill>
                            <a:srgbClr val="000000"/>
                          </a:solidFill>
                          <a:latin typeface="Arial"/>
                          <a:ea typeface="Calibri"/>
                          <a:cs typeface="Arial"/>
                        </a:rPr>
                        <a:t>Begins to understand how others might be feeling, to show empathy. Increased confidence and resilience and this can include supporting peers. Starts to understand the needs of other children and their own feelings. </a:t>
                      </a:r>
                      <a:endParaRPr lang="en-US" sz="8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700" b="0" i="0" u="none" strike="noStrike" noProof="0" dirty="0">
                          <a:solidFill>
                            <a:srgbClr val="000000"/>
                          </a:solidFill>
                          <a:highlight>
                            <a:srgbClr val="FFFFFF"/>
                          </a:highlight>
                          <a:latin typeface="Arial"/>
                          <a:ea typeface="Calibri"/>
                          <a:cs typeface="Arial"/>
                        </a:rPr>
                        <a:t>Confidently tries new activities and shows independence, resilience and perseverance in the face of challenge. Knows right from wrong and tries to behave accordingly and explains reasons for rules. Shows an understanding of their own feelings and those of others, and begins to regulate their </a:t>
                      </a:r>
                      <a:r>
                        <a:rPr lang="en-US" sz="700" b="0" i="0" u="none" strike="noStrike" noProof="0" err="1">
                          <a:solidFill>
                            <a:srgbClr val="000000"/>
                          </a:solidFill>
                          <a:highlight>
                            <a:srgbClr val="FFFFFF"/>
                          </a:highlight>
                          <a:latin typeface="Arial"/>
                          <a:ea typeface="Calibri"/>
                          <a:cs typeface="Arial"/>
                        </a:rPr>
                        <a:t>behaviour</a:t>
                      </a:r>
                      <a:r>
                        <a:rPr lang="en-US" sz="700" b="0" i="0" u="none" strike="noStrike" noProof="0" dirty="0">
                          <a:solidFill>
                            <a:srgbClr val="000000"/>
                          </a:solidFill>
                          <a:highlight>
                            <a:srgbClr val="FFFFFF"/>
                          </a:highlight>
                          <a:latin typeface="Arial"/>
                          <a:ea typeface="Calibri"/>
                          <a:cs typeface="Arial"/>
                        </a:rPr>
                        <a:t> accordingly. Sets and works towards simple goals, being able to wait for what they want and control their immediate impulses where appropriate. Gives </a:t>
                      </a:r>
                      <a:r>
                        <a:rPr lang="en-US" sz="700" b="0" i="0" u="none" strike="noStrike" noProof="0" err="1">
                          <a:solidFill>
                            <a:srgbClr val="000000"/>
                          </a:solidFill>
                          <a:highlight>
                            <a:srgbClr val="FFFFFF"/>
                          </a:highlight>
                          <a:latin typeface="Arial"/>
                          <a:ea typeface="Calibri"/>
                          <a:cs typeface="Arial"/>
                        </a:rPr>
                        <a:t>focussed</a:t>
                      </a:r>
                      <a:r>
                        <a:rPr lang="en-US" sz="700" b="0" i="0" u="none" strike="noStrike" noProof="0" dirty="0">
                          <a:solidFill>
                            <a:srgbClr val="000000"/>
                          </a:solidFill>
                          <a:highlight>
                            <a:srgbClr val="FFFFFF"/>
                          </a:highlight>
                          <a:latin typeface="Arial"/>
                          <a:ea typeface="Calibri"/>
                          <a:cs typeface="Arial"/>
                        </a:rPr>
                        <a:t> attention to what the teacher says, responding appropriately even when engaged in activity, and shows an ability to follow instructions involving several ideas or actions. Manages their own basic hygiene and personal needs, including dressing, going to the toilet and understands the importance of healthy food choices. Works and plays cooperatively and takes turns </a:t>
                      </a:r>
                      <a:r>
                        <a:rPr lang="en-US" sz="700" b="0" i="0" u="none" strike="noStrike" noProof="0">
                          <a:solidFill>
                            <a:srgbClr val="000000"/>
                          </a:solidFill>
                          <a:highlight>
                            <a:srgbClr val="FFFFFF"/>
                          </a:highlight>
                          <a:latin typeface="Arial"/>
                          <a:ea typeface="Calibri"/>
                          <a:cs typeface="Arial"/>
                        </a:rPr>
                        <a:t>with others. </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173670">
                <a:tc>
                  <a:txBody>
                    <a:bodyPr/>
                    <a:lstStyle/>
                    <a:p>
                      <a:pPr algn="ctr"/>
                      <a:r>
                        <a:rPr lang="en-US" sz="800" b="0" dirty="0">
                          <a:latin typeface="Arial"/>
                          <a:cs typeface="Arial"/>
                        </a:rPr>
                        <a:t>Statutory Framework for  PSE</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900" dirty="0"/>
                        <a:t>Children’s personal, social and emotional development (PSED) is crucial for children to lead healthy and happy lives and is fundamental to their cognitive development. Underpinning their personal development are the important attachments that shape their social world. Strong, warm and supportive relationships with adults enable children to learn how to understand their own feelings and those of others. Children should be supported to manage emotions, develop a positive sense of self, set themselves simple goals, have confidence in their own abilities, to persist and wait for what they want and direct attention as necessary. Through adult modelling and guidance, they will learn how to look after their bodies, including healthy eating, and manage personal needs independently. Through supported interaction with other children, they learn how to make good friendships, co-operate and resolve conflicts peaceably. These attributes will provide a secure platform from which children can achieve at school and in later life.</a:t>
                      </a:r>
                      <a:endParaRPr lang="en-GB" sz="900" b="1">
                        <a:solidFill>
                          <a:schemeClr val="bg1">
                            <a:lumMod val="50000"/>
                          </a:schemeClr>
                        </a:solidFill>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171450" indent="-171450" algn="l">
                        <a:buFont typeface="Arial" panose="020B0604020202020204" pitchFamily="34" charset="0"/>
                        <a:buChar char="•"/>
                      </a:pP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1969260"/>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2729781" y="240873"/>
            <a:ext cx="8549841" cy="646331"/>
          </a:xfrm>
          <a:prstGeom prst="rect">
            <a:avLst/>
          </a:prstGeom>
          <a:noFill/>
        </p:spPr>
        <p:txBody>
          <a:bodyPr wrap="none" lIns="91440" tIns="45720" rIns="91440" bIns="45720">
            <a:spAutoFit/>
          </a:bodyPr>
          <a:lstStyle/>
          <a:p>
            <a:pPr algn="ctr"/>
            <a:r>
              <a:rPr lang="en-US" sz="3600" b="0" cap="none" spc="0">
                <a:ln w="0"/>
                <a:solidFill>
                  <a:schemeClr val="tx1"/>
                </a:solidFill>
                <a:effectLst>
                  <a:outerShdw blurRad="38100" dist="19050" dir="2700000" algn="tl" rotWithShape="0">
                    <a:schemeClr val="dk1">
                      <a:alpha val="40000"/>
                    </a:schemeClr>
                  </a:outerShdw>
                </a:effectLst>
              </a:rPr>
              <a:t>Personal, Social and Emotional Development</a:t>
            </a:r>
          </a:p>
        </p:txBody>
      </p:sp>
      <p:sp>
        <p:nvSpPr>
          <p:cNvPr id="6" name="TextBox 5">
            <a:extLst>
              <a:ext uri="{FF2B5EF4-FFF2-40B4-BE49-F238E27FC236}">
                <a16:creationId xmlns:a16="http://schemas.microsoft.com/office/drawing/2014/main" id="{EF29A25C-36CD-4F32-AE68-3E676A0BA0D8}"/>
              </a:ext>
            </a:extLst>
          </p:cNvPr>
          <p:cNvSpPr txBox="1"/>
          <p:nvPr/>
        </p:nvSpPr>
        <p:spPr>
          <a:xfrm>
            <a:off x="4070757" y="6448414"/>
            <a:ext cx="6162675" cy="338554"/>
          </a:xfrm>
          <a:prstGeom prst="rect">
            <a:avLst/>
          </a:prstGeom>
          <a:noFill/>
        </p:spPr>
        <p:txBody>
          <a:bodyPr wrap="square" rtlCol="0">
            <a:spAutoFit/>
          </a:bodyPr>
          <a:lstStyle/>
          <a:p>
            <a:r>
              <a:rPr lang="en-GB" sz="1600" i="1"/>
              <a:t>*Jigsaw Scheme taught throughout the year in discrete sessions.</a:t>
            </a:r>
          </a:p>
        </p:txBody>
      </p:sp>
    </p:spTree>
    <p:extLst>
      <p:ext uri="{BB962C8B-B14F-4D97-AF65-F5344CB8AC3E}">
        <p14:creationId xmlns:p14="http://schemas.microsoft.com/office/powerpoint/2010/main" val="3086028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808475938"/>
              </p:ext>
            </p:extLst>
          </p:nvPr>
        </p:nvGraphicFramePr>
        <p:xfrm>
          <a:off x="643467" y="1178979"/>
          <a:ext cx="10905071" cy="4759065"/>
        </p:xfrm>
        <a:graphic>
          <a:graphicData uri="http://schemas.openxmlformats.org/drawingml/2006/table">
            <a:tbl>
              <a:tblPr firstRow="1" bandRow="1">
                <a:tableStyleId>{5C22544A-7EE6-4342-B048-85BDC9FD1C3A}</a:tableStyleId>
              </a:tblPr>
              <a:tblGrid>
                <a:gridCol w="1713906">
                  <a:extLst>
                    <a:ext uri="{9D8B030D-6E8A-4147-A177-3AD203B41FA5}">
                      <a16:colId xmlns:a16="http://schemas.microsoft.com/office/drawing/2014/main" val="385991600"/>
                    </a:ext>
                  </a:extLst>
                </a:gridCol>
                <a:gridCol w="1609628">
                  <a:extLst>
                    <a:ext uri="{9D8B030D-6E8A-4147-A177-3AD203B41FA5}">
                      <a16:colId xmlns:a16="http://schemas.microsoft.com/office/drawing/2014/main" val="2865123548"/>
                    </a:ext>
                  </a:extLst>
                </a:gridCol>
                <a:gridCol w="1510652">
                  <a:extLst>
                    <a:ext uri="{9D8B030D-6E8A-4147-A177-3AD203B41FA5}">
                      <a16:colId xmlns:a16="http://schemas.microsoft.com/office/drawing/2014/main" val="872926247"/>
                    </a:ext>
                  </a:extLst>
                </a:gridCol>
                <a:gridCol w="1530093">
                  <a:extLst>
                    <a:ext uri="{9D8B030D-6E8A-4147-A177-3AD203B41FA5}">
                      <a16:colId xmlns:a16="http://schemas.microsoft.com/office/drawing/2014/main" val="1315738151"/>
                    </a:ext>
                  </a:extLst>
                </a:gridCol>
                <a:gridCol w="1618465">
                  <a:extLst>
                    <a:ext uri="{9D8B030D-6E8A-4147-A177-3AD203B41FA5}">
                      <a16:colId xmlns:a16="http://schemas.microsoft.com/office/drawing/2014/main" val="2709165749"/>
                    </a:ext>
                  </a:extLst>
                </a:gridCol>
                <a:gridCol w="1461163">
                  <a:extLst>
                    <a:ext uri="{9D8B030D-6E8A-4147-A177-3AD203B41FA5}">
                      <a16:colId xmlns:a16="http://schemas.microsoft.com/office/drawing/2014/main" val="2335150482"/>
                    </a:ext>
                  </a:extLst>
                </a:gridCol>
                <a:gridCol w="1461164">
                  <a:extLst>
                    <a:ext uri="{9D8B030D-6E8A-4147-A177-3AD203B41FA5}">
                      <a16:colId xmlns:a16="http://schemas.microsoft.com/office/drawing/2014/main" val="4046203905"/>
                    </a:ext>
                  </a:extLst>
                </a:gridCol>
              </a:tblGrid>
              <a:tr h="765527">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Autumn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u="sng">
                          <a:solidFill>
                            <a:schemeClr val="tx1"/>
                          </a:solidFill>
                          <a:latin typeface="Arial" panose="020B0604020202020204" pitchFamily="34" charset="0"/>
                          <a:cs typeface="Arial" panose="020B0604020202020204" pitchFamily="34" charset="0"/>
                        </a:rPr>
                        <a:t>Autumn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2150844">
                <a:tc>
                  <a:txBody>
                    <a:bodyPr/>
                    <a:lstStyle/>
                    <a:p>
                      <a:pPr algn="ctr"/>
                      <a:endParaRPr lang="en-US" sz="1050" b="1">
                        <a:latin typeface="Arial" panose="020B0604020202020204" pitchFamily="34" charset="0"/>
                        <a:cs typeface="Arial" panose="020B0604020202020204" pitchFamily="34" charset="0"/>
                      </a:endParaRPr>
                    </a:p>
                    <a:p>
                      <a:pPr algn="ctr"/>
                      <a:endParaRPr lang="en-US" sz="1050" b="1">
                        <a:latin typeface="Arial" panose="020B0604020202020204" pitchFamily="34" charset="0"/>
                        <a:cs typeface="Arial" panose="020B0604020202020204" pitchFamily="34" charset="0"/>
                      </a:endParaRPr>
                    </a:p>
                    <a:p>
                      <a:pPr algn="ctr"/>
                      <a:r>
                        <a:rPr lang="en-US" sz="1000" b="1">
                          <a:latin typeface="Arial" panose="020B0604020202020204" pitchFamily="34" charset="0"/>
                          <a:cs typeface="Arial" panose="020B0604020202020204" pitchFamily="34" charset="0"/>
                        </a:rPr>
                        <a:t>Fine Motor/Gross Motor</a:t>
                      </a: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800" b="0" i="0" u="none" strike="noStrike" noProof="0" dirty="0">
                          <a:solidFill>
                            <a:srgbClr val="000000"/>
                          </a:solidFill>
                          <a:latin typeface="Arial"/>
                          <a:cs typeface="Arial"/>
                        </a:rPr>
                        <a:t>Moves in a variety of ways for example, skipping, slithering, shuffling. Shows some hand eye coordination with larger objects. Starts to develop balance by safely using equipment in the playground. Shows some core strength by standing in one place. Shows an increasing awareness of what their own body can do. Engages with physical play. Gives meaning to marks they have made. Uses large paintbrush. Develops hand and wrist flexibility. Begins to make </a:t>
                      </a:r>
                      <a:r>
                        <a:rPr lang="en-US" sz="800" b="0" i="0" u="none" strike="noStrike" noProof="0">
                          <a:solidFill>
                            <a:srgbClr val="000000"/>
                          </a:solidFill>
                          <a:latin typeface="Arial"/>
                          <a:cs typeface="Arial"/>
                        </a:rPr>
                        <a:t>marks and shapes using simple equipment.</a:t>
                      </a:r>
                    </a:p>
                    <a:p>
                      <a:pPr marL="0" lvl="0" indent="0" algn="l">
                        <a:buFont typeface="Arial" panose="020B0604020202020204" pitchFamily="34" charset="0"/>
                        <a:buNone/>
                      </a:pPr>
                      <a:endParaRPr lang="en-US" sz="1000" dirty="0">
                        <a:solidFill>
                          <a:schemeClr val="tx1"/>
                        </a:solidFill>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GB" sz="800" b="0" i="0" u="none" strike="noStrike" noProof="0" dirty="0">
                          <a:solidFill>
                            <a:srgbClr val="000000"/>
                          </a:solidFill>
                          <a:latin typeface="Arial"/>
                          <a:cs typeface="Arial"/>
                        </a:rPr>
                        <a:t>Negotiates obstacles when running in a large space. Improved hand-eye coordination. Can hop confidently. Becomes increasingly aware of the space around them and what they can do in the space. Shows further control, for example, drawings include squares, rectangles and circles, crosses and letters. Uses/hold scissors correctly or uses a knife and fork with support/ modelled by an adult. Uses medium brushes. Uses a wider range of equipment to make more refined shapes and marks, models and construction. </a:t>
                      </a:r>
                      <a:endParaRPr lang="en-US" sz="800" b="0" i="0" u="none" strike="noStrike" noProof="0" dirty="0">
                        <a:solidFill>
                          <a:srgbClr val="000000"/>
                        </a:solidFill>
                        <a:latin typeface="Arial"/>
                        <a:cs typeface="Arial"/>
                      </a:endParaRPr>
                    </a:p>
                    <a:p>
                      <a:pPr marL="0" lvl="0" indent="0" algn="l">
                        <a:buFont typeface="Arial" panose="020B0604020202020204" pitchFamily="34" charset="0"/>
                        <a:buNone/>
                      </a:pPr>
                      <a:endParaRPr lang="en-US" sz="1000" dirty="0">
                        <a:solidFill>
                          <a:schemeClr val="tx1"/>
                        </a:solidFill>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800" b="0" i="0" u="none" strike="noStrike" noProof="0" dirty="0">
                          <a:solidFill>
                            <a:srgbClr val="000000"/>
                          </a:solidFill>
                          <a:latin typeface="Arial"/>
                          <a:cs typeface="Arial"/>
                        </a:rPr>
                        <a:t>Travels </a:t>
                      </a:r>
                      <a:r>
                        <a:rPr lang="en-US" sz="800" b="0" i="0" u="none" strike="noStrike" noProof="0" err="1">
                          <a:solidFill>
                            <a:srgbClr val="000000"/>
                          </a:solidFill>
                          <a:latin typeface="Arial"/>
                          <a:cs typeface="Arial"/>
                        </a:rPr>
                        <a:t>skilfully</a:t>
                      </a:r>
                      <a:r>
                        <a:rPr lang="en-US" sz="800" b="0" i="0" u="none" strike="noStrike" noProof="0" dirty="0">
                          <a:solidFill>
                            <a:srgbClr val="000000"/>
                          </a:solidFill>
                          <a:latin typeface="Arial"/>
                          <a:cs typeface="Arial"/>
                        </a:rPr>
                        <a:t> and safely on and around, for example, on the climbing frame. Shows increasing control, for example, can hold a small ball on a spoon. Balances when using climbing equipment. Refines the way they move in the space around them. Majority of letters are </a:t>
                      </a:r>
                      <a:r>
                        <a:rPr lang="en-US" sz="800" b="0" i="0" u="none" strike="noStrike" noProof="0" err="1">
                          <a:solidFill>
                            <a:srgbClr val="000000"/>
                          </a:solidFill>
                          <a:latin typeface="Arial"/>
                          <a:cs typeface="Arial"/>
                        </a:rPr>
                        <a:t>recognisable</a:t>
                      </a:r>
                      <a:r>
                        <a:rPr lang="en-US" sz="800" b="0" i="0" u="none" strike="noStrike" noProof="0" dirty="0">
                          <a:solidFill>
                            <a:srgbClr val="000000"/>
                          </a:solidFill>
                          <a:latin typeface="Arial"/>
                          <a:cs typeface="Arial"/>
                        </a:rPr>
                        <a:t>, and </a:t>
                      </a:r>
                      <a:r>
                        <a:rPr lang="en-US" sz="800" b="0" i="0" u="none" strike="noStrike" noProof="0">
                          <a:solidFill>
                            <a:srgbClr val="000000"/>
                          </a:solidFill>
                          <a:latin typeface="Arial"/>
                          <a:cs typeface="Arial"/>
                        </a:rPr>
                        <a:t>the many are formed correctly. </a:t>
                      </a:r>
                      <a:r>
                        <a:rPr lang="en-US" sz="800" b="0" i="0" u="none" strike="noStrike" noProof="0" dirty="0">
                          <a:solidFill>
                            <a:srgbClr val="000000"/>
                          </a:solidFill>
                          <a:latin typeface="Arial"/>
                          <a:cs typeface="Arial"/>
                        </a:rPr>
                        <a:t>Tripod grasp used.</a:t>
                      </a:r>
                    </a:p>
                    <a:p>
                      <a:pPr lvl="0" algn="l">
                        <a:lnSpc>
                          <a:spcPct val="100000"/>
                        </a:lnSpc>
                        <a:spcBef>
                          <a:spcPts val="0"/>
                        </a:spcBef>
                        <a:spcAft>
                          <a:spcPts val="0"/>
                        </a:spcAft>
                        <a:buNone/>
                      </a:pPr>
                      <a:r>
                        <a:rPr lang="en-US" sz="800" b="0" i="0" u="none" strike="noStrike" noProof="0">
                          <a:solidFill>
                            <a:srgbClr val="000000"/>
                          </a:solidFill>
                          <a:latin typeface="Arial"/>
                          <a:cs typeface="Arial"/>
                        </a:rPr>
                        <a:t>Adds more detail to shapes.</a:t>
                      </a:r>
                      <a:endParaRPr lang="en-US" sz="800" b="0" i="0" u="none" strike="noStrike" noProof="0" dirty="0">
                        <a:solidFill>
                          <a:srgbClr val="000000"/>
                        </a:solidFill>
                        <a:latin typeface="Arial"/>
                        <a:cs typeface="Arial"/>
                      </a:endParaRPr>
                    </a:p>
                    <a:p>
                      <a:pPr marL="0" lvl="0" indent="0" algn="l">
                        <a:buFont typeface="Arial" panose="020B0604020202020204" pitchFamily="34" charset="0"/>
                        <a:buNone/>
                      </a:pPr>
                      <a:endParaRPr lang="en-US" sz="1000" dirty="0">
                        <a:solidFill>
                          <a:schemeClr val="tx1"/>
                        </a:solidFill>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800" b="0" i="0" u="none" strike="noStrike" noProof="0" dirty="0">
                          <a:solidFill>
                            <a:srgbClr val="000000"/>
                          </a:solidFill>
                          <a:latin typeface="Arial"/>
                          <a:cs typeface="Arial"/>
                        </a:rPr>
                        <a:t>Moves in a wide range of ways, for example, rolls, crawls, skips, hops, jumps, climbs. Can </a:t>
                      </a:r>
                      <a:r>
                        <a:rPr lang="en-US" sz="800" b="0" i="0" u="none" strike="noStrike" noProof="0" dirty="0" err="1">
                          <a:solidFill>
                            <a:srgbClr val="000000"/>
                          </a:solidFill>
                          <a:latin typeface="Arial"/>
                          <a:cs typeface="Arial"/>
                        </a:rPr>
                        <a:t>skilfully</a:t>
                      </a:r>
                      <a:r>
                        <a:rPr lang="en-US" sz="800" b="0" i="0" u="none" strike="noStrike" noProof="0" dirty="0">
                          <a:solidFill>
                            <a:srgbClr val="000000"/>
                          </a:solidFill>
                          <a:latin typeface="Arial"/>
                          <a:cs typeface="Arial"/>
                        </a:rPr>
                        <a:t> throw/kick a large ball. Sits comfortably on the carpet or on a chair and so can concentrate. Better control means that the majority of letters are </a:t>
                      </a:r>
                      <a:r>
                        <a:rPr lang="en-US" sz="800" b="0" i="0" u="none" strike="noStrike" noProof="0" dirty="0" err="1">
                          <a:solidFill>
                            <a:srgbClr val="000000"/>
                          </a:solidFill>
                          <a:latin typeface="Arial"/>
                          <a:cs typeface="Arial"/>
                        </a:rPr>
                        <a:t>recognisable</a:t>
                      </a:r>
                      <a:r>
                        <a:rPr lang="en-US" sz="800" b="0" i="0" u="none" strike="noStrike" noProof="0" dirty="0">
                          <a:solidFill>
                            <a:srgbClr val="000000"/>
                          </a:solidFill>
                          <a:latin typeface="Arial"/>
                          <a:cs typeface="Arial"/>
                        </a:rPr>
                        <a:t> and the majority formed correctly. Shows good dexterity as tripod grip used and with good control. Can use glue sticks and twist the end when needed. Shows increased control.</a:t>
                      </a:r>
                    </a:p>
                    <a:p>
                      <a:pPr marL="0" lvl="0" indent="0" algn="l">
                        <a:buFont typeface="Arial" panose="020B0604020202020204" pitchFamily="34" charset="0"/>
                        <a:buNone/>
                      </a:pPr>
                      <a:endParaRPr lang="en-US" sz="1000" dirty="0">
                        <a:solidFill>
                          <a:schemeClr val="tx1"/>
                        </a:solidFill>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800" b="0" i="0" u="none" strike="noStrike" noProof="0" dirty="0">
                          <a:solidFill>
                            <a:srgbClr val="000000"/>
                          </a:solidFill>
                          <a:latin typeface="Arial"/>
                          <a:cs typeface="Arial"/>
                        </a:rPr>
                        <a:t>Replicates and makes up simple dances. Shows good balance and control in most aspects of play. Cuts around circles and other shapes with control. Holds a smaller paintbrush correctly. Letters are formed correctly and writing is more </a:t>
                      </a:r>
                      <a:r>
                        <a:rPr lang="en-US" sz="800" b="0" i="0" u="none" strike="noStrike" noProof="0">
                          <a:solidFill>
                            <a:srgbClr val="000000"/>
                          </a:solidFill>
                          <a:latin typeface="Arial"/>
                          <a:cs typeface="Arial"/>
                        </a:rPr>
                        <a:t>fluid. Showing more control</a:t>
                      </a:r>
                      <a:endParaRPr lang="en-US" sz="800" b="0" i="0" u="none" strike="noStrike" noProof="0" dirty="0">
                        <a:solidFill>
                          <a:srgbClr val="000000"/>
                        </a:solidFill>
                        <a:latin typeface="Arial"/>
                        <a:cs typeface="Arial"/>
                      </a:endParaRPr>
                    </a:p>
                    <a:p>
                      <a:pPr marL="0" lvl="0" indent="0" algn="l">
                        <a:buFont typeface="Arial" panose="020B0604020202020204" pitchFamily="34" charset="0"/>
                        <a:buNone/>
                      </a:pPr>
                      <a:endParaRPr lang="en-US" sz="1000" dirty="0">
                        <a:solidFill>
                          <a:schemeClr val="tx1"/>
                        </a:solidFill>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800" b="0" i="0" u="none" strike="noStrike" noProof="0" dirty="0">
                          <a:solidFill>
                            <a:srgbClr val="000000"/>
                          </a:solidFill>
                          <a:latin typeface="Arial"/>
                          <a:cs typeface="Arial"/>
                        </a:rPr>
                        <a:t>Negotiates space and obstacles safely, with consideration for themselves and others, demonstrates strength, balance and coordination when playing, more energetically, such as running, jumping, dancing, hopping, skipping and climbing. Hold a pencil effectively in preparation for fluent writing (using the tripod grip in almost all cases). Uses a wide range of small tools, including scissors, paintbrushes and cutlery. Begins to show accuracy and care when drawing.</a:t>
                      </a:r>
                    </a:p>
                    <a:p>
                      <a:pPr marL="0" lvl="0" indent="0" algn="l">
                        <a:buFont typeface="Arial" panose="020B0604020202020204" pitchFamily="34" charset="0"/>
                        <a:buNone/>
                      </a:pPr>
                      <a:endParaRPr lang="en-US" sz="1000" dirty="0">
                        <a:solidFill>
                          <a:schemeClr val="tx1"/>
                        </a:solidFill>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312144">
                <a:tc>
                  <a:txBody>
                    <a:bodyPr/>
                    <a:lstStyle/>
                    <a:p>
                      <a:pPr algn="ctr"/>
                      <a:r>
                        <a:rPr lang="en-US" sz="900" b="0">
                          <a:latin typeface="Arial" panose="020B0604020202020204" pitchFamily="34" charset="0"/>
                          <a:cs typeface="Arial" panose="020B0604020202020204" pitchFamily="34" charset="0"/>
                        </a:rPr>
                        <a:t>Statutory Framework for PD</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dirty="0"/>
                        <a:t>Physical activity is vital in children’s all-round development, enabling them to pursue happy, healthy and active lives11. Gross and fine motor experiences develop incrementally throughout early childhood, starting with sensory explorations and the development of a child’s strength, co-ordination and positional awareness through tummy time, crawling and play movement with both objects and adults. By creating games and providing opportunities for play both indoors and outdoors, adults can support children to develop their core strength, stability, balance, spatial awareness, co-ordination and agility. Gross motor skills provide the foundation for developing healthy bodies and social and emotional well-being. Fine motor control and precision helps with hand-eye co-ordination, which is later linked to early literacy. Repeated and varied opportunities to explore and play with small world activities, puzzles, arts and crafts and the practice of using small tools, with feedback and support from adults, allow children to develop proficiency, control and confidence. </a:t>
                      </a:r>
                      <a:endParaRPr lang="en-US" sz="800" dirty="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102111"/>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3800377" y="137134"/>
            <a:ext cx="4752968" cy="707886"/>
          </a:xfrm>
          <a:prstGeom prst="rect">
            <a:avLst/>
          </a:prstGeom>
          <a:noFill/>
        </p:spPr>
        <p:txBody>
          <a:bodyPr wrap="none" lIns="91440" tIns="45720" rIns="91440" bIns="45720">
            <a:spAutoFit/>
          </a:bodyPr>
          <a:lstStyle/>
          <a:p>
            <a:pPr algn="ctr"/>
            <a:r>
              <a:rPr lang="en-US" sz="4000" b="0" cap="none" spc="0">
                <a:ln w="0"/>
                <a:solidFill>
                  <a:schemeClr val="tx1"/>
                </a:solidFill>
                <a:effectLst>
                  <a:outerShdw blurRad="38100" dist="19050" dir="2700000" algn="tl" rotWithShape="0">
                    <a:schemeClr val="dk1">
                      <a:alpha val="40000"/>
                    </a:schemeClr>
                  </a:outerShdw>
                </a:effectLst>
              </a:rPr>
              <a:t>Physical Development</a:t>
            </a:r>
          </a:p>
        </p:txBody>
      </p:sp>
      <p:sp>
        <p:nvSpPr>
          <p:cNvPr id="16" name="TextBox 15">
            <a:extLst>
              <a:ext uri="{FF2B5EF4-FFF2-40B4-BE49-F238E27FC236}">
                <a16:creationId xmlns:a16="http://schemas.microsoft.com/office/drawing/2014/main" id="{9ADE63FC-34D4-45BD-8F39-7E952EF4AB53}"/>
              </a:ext>
            </a:extLst>
          </p:cNvPr>
          <p:cNvSpPr txBox="1"/>
          <p:nvPr/>
        </p:nvSpPr>
        <p:spPr>
          <a:xfrm>
            <a:off x="1523700" y="6292026"/>
            <a:ext cx="9822045" cy="338554"/>
          </a:xfrm>
          <a:prstGeom prst="rect">
            <a:avLst/>
          </a:prstGeom>
          <a:noFill/>
        </p:spPr>
        <p:txBody>
          <a:bodyPr wrap="square" lIns="91440" tIns="45720" rIns="91440" bIns="45720" rtlCol="0" anchor="t">
            <a:spAutoFit/>
          </a:bodyPr>
          <a:lstStyle/>
          <a:p>
            <a:r>
              <a:rPr lang="en-GB" sz="1600" i="1"/>
              <a:t>*Get Set for PE Scheme taught throughout the year in discrete sessions. </a:t>
            </a:r>
            <a:r>
              <a:rPr lang="en-GB" sz="1600" i="1" err="1"/>
              <a:t>LetterJoin</a:t>
            </a:r>
            <a:r>
              <a:rPr lang="en-GB" sz="1600" i="1"/>
              <a:t> scheme is taught in Reception.</a:t>
            </a:r>
          </a:p>
        </p:txBody>
      </p:sp>
    </p:spTree>
    <p:extLst>
      <p:ext uri="{BB962C8B-B14F-4D97-AF65-F5344CB8AC3E}">
        <p14:creationId xmlns:p14="http://schemas.microsoft.com/office/powerpoint/2010/main" val="2330400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39808941"/>
              </p:ext>
            </p:extLst>
          </p:nvPr>
        </p:nvGraphicFramePr>
        <p:xfrm>
          <a:off x="643464" y="1182662"/>
          <a:ext cx="11005611" cy="5035046"/>
        </p:xfrm>
        <a:graphic>
          <a:graphicData uri="http://schemas.openxmlformats.org/drawingml/2006/table">
            <a:tbl>
              <a:tblPr firstRow="1" bandRow="1">
                <a:tableStyleId>{5C22544A-7EE6-4342-B048-85BDC9FD1C3A}</a:tableStyleId>
              </a:tblPr>
              <a:tblGrid>
                <a:gridCol w="1729707">
                  <a:extLst>
                    <a:ext uri="{9D8B030D-6E8A-4147-A177-3AD203B41FA5}">
                      <a16:colId xmlns:a16="http://schemas.microsoft.com/office/drawing/2014/main" val="385991600"/>
                    </a:ext>
                  </a:extLst>
                </a:gridCol>
                <a:gridCol w="1624468">
                  <a:extLst>
                    <a:ext uri="{9D8B030D-6E8A-4147-A177-3AD203B41FA5}">
                      <a16:colId xmlns:a16="http://schemas.microsoft.com/office/drawing/2014/main" val="2865123548"/>
                    </a:ext>
                  </a:extLst>
                </a:gridCol>
                <a:gridCol w="1524580">
                  <a:extLst>
                    <a:ext uri="{9D8B030D-6E8A-4147-A177-3AD203B41FA5}">
                      <a16:colId xmlns:a16="http://schemas.microsoft.com/office/drawing/2014/main" val="872926247"/>
                    </a:ext>
                  </a:extLst>
                </a:gridCol>
                <a:gridCol w="1544200">
                  <a:extLst>
                    <a:ext uri="{9D8B030D-6E8A-4147-A177-3AD203B41FA5}">
                      <a16:colId xmlns:a16="http://schemas.microsoft.com/office/drawing/2014/main" val="1315738151"/>
                    </a:ext>
                  </a:extLst>
                </a:gridCol>
                <a:gridCol w="1633387">
                  <a:extLst>
                    <a:ext uri="{9D8B030D-6E8A-4147-A177-3AD203B41FA5}">
                      <a16:colId xmlns:a16="http://schemas.microsoft.com/office/drawing/2014/main" val="2709165749"/>
                    </a:ext>
                  </a:extLst>
                </a:gridCol>
                <a:gridCol w="1474634">
                  <a:extLst>
                    <a:ext uri="{9D8B030D-6E8A-4147-A177-3AD203B41FA5}">
                      <a16:colId xmlns:a16="http://schemas.microsoft.com/office/drawing/2014/main" val="2335150482"/>
                    </a:ext>
                  </a:extLst>
                </a:gridCol>
                <a:gridCol w="1474635">
                  <a:extLst>
                    <a:ext uri="{9D8B030D-6E8A-4147-A177-3AD203B41FA5}">
                      <a16:colId xmlns:a16="http://schemas.microsoft.com/office/drawing/2014/main" val="4046203905"/>
                    </a:ext>
                  </a:extLst>
                </a:gridCol>
              </a:tblGrid>
              <a:tr h="423301">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Autumn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u="sng">
                          <a:solidFill>
                            <a:schemeClr val="tx1"/>
                          </a:solidFill>
                          <a:latin typeface="Arial" panose="020B0604020202020204" pitchFamily="34" charset="0"/>
                          <a:cs typeface="Arial" panose="020B0604020202020204" pitchFamily="34" charset="0"/>
                        </a:rPr>
                        <a:t>Autumn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3714750">
                <a:tc>
                  <a:txBody>
                    <a:bodyPr/>
                    <a:lstStyle/>
                    <a:p>
                      <a:pPr algn="ctr"/>
                      <a:endParaRPr lang="en-US" sz="1050" b="1">
                        <a:latin typeface="Arial" panose="020B0604020202020204" pitchFamily="34" charset="0"/>
                        <a:cs typeface="Arial" panose="020B0604020202020204" pitchFamily="34" charset="0"/>
                      </a:endParaRPr>
                    </a:p>
                    <a:p>
                      <a:pPr algn="ctr"/>
                      <a:endParaRPr lang="en-US" sz="1050" b="1">
                        <a:latin typeface="Arial" panose="020B0604020202020204" pitchFamily="34" charset="0"/>
                        <a:cs typeface="Arial" panose="020B0604020202020204" pitchFamily="34" charset="0"/>
                      </a:endParaRPr>
                    </a:p>
                    <a:p>
                      <a:pPr algn="ctr"/>
                      <a:r>
                        <a:rPr lang="en-US" sz="1000" b="1">
                          <a:latin typeface="Arial" panose="020B0604020202020204" pitchFamily="34" charset="0"/>
                          <a:cs typeface="Arial" panose="020B0604020202020204" pitchFamily="34" charset="0"/>
                        </a:rPr>
                        <a:t>Comprehension</a:t>
                      </a:r>
                    </a:p>
                    <a:p>
                      <a:pPr algn="ctr"/>
                      <a:r>
                        <a:rPr lang="en-US" sz="1000" b="1">
                          <a:latin typeface="Arial" panose="020B0604020202020204" pitchFamily="34" charset="0"/>
                          <a:cs typeface="Arial" panose="020B0604020202020204" pitchFamily="34" charset="0"/>
                        </a:rPr>
                        <a:t>Word reading</a:t>
                      </a:r>
                    </a:p>
                    <a:p>
                      <a:pPr algn="ctr"/>
                      <a:r>
                        <a:rPr lang="en-US" sz="1000" b="1">
                          <a:latin typeface="Arial" panose="020B0604020202020204" pitchFamily="34" charset="0"/>
                          <a:cs typeface="Arial" panose="020B0604020202020204" pitchFamily="34" charset="0"/>
                        </a:rPr>
                        <a:t>Writing</a:t>
                      </a:r>
                    </a:p>
                    <a:p>
                      <a:pPr algn="ctr"/>
                      <a:endParaRPr lang="en-US" sz="1000" b="0">
                        <a:latin typeface="Arial" panose="020B0604020202020204" pitchFamily="34" charset="0"/>
                        <a:cs typeface="Arial" panose="020B0604020202020204" pitchFamily="34" charset="0"/>
                      </a:endParaRPr>
                    </a:p>
                    <a:p>
                      <a:pPr algn="ctr"/>
                      <a:endParaRPr lang="en-US" sz="900" b="0" dirty="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US" sz="700" b="0" i="0" u="none" strike="noStrike" noProof="0" dirty="0">
                          <a:solidFill>
                            <a:srgbClr val="000000"/>
                          </a:solidFill>
                          <a:latin typeface="Arial"/>
                          <a:ea typeface="Calibri"/>
                          <a:cs typeface="Arial"/>
                        </a:rPr>
                        <a:t>Shows an interest in reading often choosing a book to look at themselves or with friends. </a:t>
                      </a:r>
                      <a:r>
                        <a:rPr lang="en-US" sz="700" b="0" i="0" u="none" strike="noStrike" noProof="0" dirty="0">
                          <a:solidFill>
                            <a:srgbClr val="000000"/>
                          </a:solidFill>
                          <a:latin typeface="Arial"/>
                          <a:cs typeface="Arial"/>
                        </a:rPr>
                        <a:t>Orally segment and blend words. Beginning to </a:t>
                      </a:r>
                      <a:r>
                        <a:rPr lang="en-US" sz="700" b="0" i="0" u="none" strike="noStrike" noProof="0" dirty="0" err="1">
                          <a:solidFill>
                            <a:srgbClr val="000000"/>
                          </a:solidFill>
                          <a:latin typeface="Arial"/>
                          <a:cs typeface="Arial"/>
                        </a:rPr>
                        <a:t>recognise</a:t>
                      </a:r>
                      <a:r>
                        <a:rPr lang="en-US" sz="700" b="0" i="0" u="none" strike="noStrike" noProof="0" dirty="0">
                          <a:solidFill>
                            <a:srgbClr val="000000"/>
                          </a:solidFill>
                          <a:latin typeface="Arial"/>
                          <a:cs typeface="Arial"/>
                        </a:rPr>
                        <a:t> some individual letters by saying the sounds for them. </a:t>
                      </a:r>
                      <a:r>
                        <a:rPr lang="en-US" sz="700" b="0" i="0" u="none" strike="noStrike" noProof="0" dirty="0">
                          <a:solidFill>
                            <a:srgbClr val="000000"/>
                          </a:solidFill>
                          <a:highlight>
                            <a:srgbClr val="FFFFFF"/>
                          </a:highlight>
                          <a:latin typeface="Arial"/>
                          <a:ea typeface="Calibri"/>
                          <a:cs typeface="Arial"/>
                        </a:rPr>
                        <a:t>Draws their own large-scale lines and circles (clockwise).Uses tools for mark marking with increasing control. Uses threading equipment with increasing control and confidence. Uses Five finger grasp. Identifies sounds in own name and other familiar words.</a:t>
                      </a:r>
                      <a:endParaRPr lang="en-US" sz="700">
                        <a:latin typeface="Arial"/>
                        <a:cs typeface="Arial"/>
                      </a:endParaRPr>
                    </a:p>
                    <a:p>
                      <a:pPr lvl="0" algn="l">
                        <a:lnSpc>
                          <a:spcPct val="100000"/>
                        </a:lnSpc>
                        <a:spcBef>
                          <a:spcPts val="0"/>
                        </a:spcBef>
                        <a:spcAft>
                          <a:spcPts val="0"/>
                        </a:spcAft>
                        <a:buNone/>
                      </a:pPr>
                      <a:r>
                        <a:rPr lang="en-US" sz="700" b="0" i="0" u="none" strike="noStrike" noProof="0">
                          <a:solidFill>
                            <a:srgbClr val="000000"/>
                          </a:solidFill>
                          <a:highlight>
                            <a:srgbClr val="FFFFFF"/>
                          </a:highlight>
                          <a:latin typeface="Arial"/>
                          <a:ea typeface="Calibri"/>
                          <a:cs typeface="Arial"/>
                        </a:rPr>
                        <a:t>Begins to write some individual letters by saying the sounds for them. </a:t>
                      </a:r>
                      <a:r>
                        <a:rPr lang="en-US" sz="700" b="0" i="0" u="none" strike="noStrike" noProof="0">
                          <a:solidFill>
                            <a:srgbClr val="000000"/>
                          </a:solidFill>
                          <a:latin typeface="Arial"/>
                          <a:ea typeface="Calibri"/>
                          <a:cs typeface="Arial"/>
                        </a:rPr>
                        <a:t>Children have the confidence to mark make using their physical skills to increase control over tools and equipment. They mark make as part of their play.</a:t>
                      </a:r>
                      <a:endParaRPr lang="en-US" sz="700" b="0">
                        <a:latin typeface="Arial"/>
                        <a:cs typeface="Arial"/>
                      </a:endParaRPr>
                    </a:p>
                    <a:p>
                      <a:pPr marL="0" lvl="0" indent="0" algn="l">
                        <a:lnSpc>
                          <a:spcPct val="100000"/>
                        </a:lnSpc>
                        <a:spcBef>
                          <a:spcPts val="0"/>
                        </a:spcBef>
                        <a:spcAft>
                          <a:spcPts val="0"/>
                        </a:spcAft>
                        <a:buNone/>
                      </a:pPr>
                      <a:endParaRPr lang="en-US" sz="700" dirty="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US" sz="700" b="0" i="0" u="none" strike="noStrike" noProof="0" dirty="0">
                          <a:solidFill>
                            <a:srgbClr val="000000"/>
                          </a:solidFill>
                          <a:latin typeface="Arial"/>
                          <a:ea typeface="Calibri"/>
                          <a:cs typeface="Arial"/>
                        </a:rPr>
                        <a:t>Listens to a story and can give simple details about the story. Starts to use some of the events in their own play. </a:t>
                      </a:r>
                      <a:r>
                        <a:rPr lang="en-US" sz="700" b="0" i="0" u="none" strike="noStrike" noProof="0" dirty="0" err="1">
                          <a:solidFill>
                            <a:srgbClr val="000000"/>
                          </a:solidFill>
                          <a:highlight>
                            <a:srgbClr val="FFFFFF"/>
                          </a:highlight>
                          <a:latin typeface="Arial"/>
                          <a:ea typeface="Calibri"/>
                          <a:cs typeface="Arial"/>
                        </a:rPr>
                        <a:t>Recognise</a:t>
                      </a:r>
                      <a:r>
                        <a:rPr lang="en-US" sz="700" b="0" i="0" u="none" strike="noStrike" noProof="0" dirty="0">
                          <a:solidFill>
                            <a:srgbClr val="000000"/>
                          </a:solidFill>
                          <a:highlight>
                            <a:srgbClr val="FFFFFF"/>
                          </a:highlight>
                          <a:latin typeface="Arial"/>
                          <a:ea typeface="Calibri"/>
                          <a:cs typeface="Arial"/>
                        </a:rPr>
                        <a:t> all 26 alphabet letters by saying the sounds for them. Blends sounds together to read VC or CVC words containing individual graphemes. Tracks letters in word reading. </a:t>
                      </a:r>
                      <a:r>
                        <a:rPr lang="en-US" sz="700" b="0" i="0" u="none" strike="noStrike" noProof="0" dirty="0">
                          <a:solidFill>
                            <a:srgbClr val="000000"/>
                          </a:solidFill>
                          <a:highlight>
                            <a:srgbClr val="FFFFFF"/>
                          </a:highlight>
                          <a:latin typeface="Arial"/>
                          <a:cs typeface="Arial"/>
                        </a:rPr>
                        <a:t>Ladder Letters l, </a:t>
                      </a:r>
                      <a:r>
                        <a:rPr lang="en-US" sz="700" b="0" i="0" u="none" strike="noStrike" noProof="0" dirty="0" err="1">
                          <a:solidFill>
                            <a:srgbClr val="000000"/>
                          </a:solidFill>
                          <a:highlight>
                            <a:srgbClr val="FFFFFF"/>
                          </a:highlight>
                          <a:latin typeface="Arial"/>
                          <a:cs typeface="Arial"/>
                        </a:rPr>
                        <a:t>i</a:t>
                      </a:r>
                      <a:r>
                        <a:rPr lang="en-US" sz="700" b="0" i="0" u="none" strike="noStrike" noProof="0" dirty="0">
                          <a:solidFill>
                            <a:srgbClr val="000000"/>
                          </a:solidFill>
                          <a:highlight>
                            <a:srgbClr val="FFFFFF"/>
                          </a:highlight>
                          <a:latin typeface="Arial"/>
                          <a:cs typeface="Arial"/>
                        </a:rPr>
                        <a:t>, t, u, y, and j are correctly formed. </a:t>
                      </a:r>
                      <a:r>
                        <a:rPr lang="en-US" sz="700" b="0" i="0" u="none" strike="noStrike" noProof="0" dirty="0">
                          <a:solidFill>
                            <a:srgbClr val="000000"/>
                          </a:solidFill>
                          <a:highlight>
                            <a:srgbClr val="FFFFFF"/>
                          </a:highlight>
                          <a:latin typeface="Arial"/>
                          <a:ea typeface="Calibri"/>
                          <a:cs typeface="Arial"/>
                        </a:rPr>
                        <a:t>Has dominant hand for writing.</a:t>
                      </a:r>
                      <a:endParaRPr lang="en-US" sz="700" b="0">
                        <a:latin typeface="Arial"/>
                        <a:cs typeface="Arial"/>
                      </a:endParaRPr>
                    </a:p>
                    <a:p>
                      <a:pPr lvl="0" algn="l">
                        <a:lnSpc>
                          <a:spcPct val="100000"/>
                        </a:lnSpc>
                        <a:spcBef>
                          <a:spcPts val="0"/>
                        </a:spcBef>
                        <a:spcAft>
                          <a:spcPts val="0"/>
                        </a:spcAft>
                        <a:buNone/>
                      </a:pPr>
                      <a:r>
                        <a:rPr lang="en-US" sz="700" b="0" i="0" u="none" strike="noStrike" noProof="0">
                          <a:solidFill>
                            <a:srgbClr val="000000"/>
                          </a:solidFill>
                          <a:highlight>
                            <a:srgbClr val="FFFFFF"/>
                          </a:highlight>
                          <a:latin typeface="Arial"/>
                          <a:ea typeface="Calibri"/>
                          <a:cs typeface="Arial"/>
                        </a:rPr>
                        <a:t>Uses pincers and tweezers with increasing control and confidence.</a:t>
                      </a:r>
                      <a:endParaRPr lang="en-US" sz="700">
                        <a:latin typeface="Arial"/>
                        <a:cs typeface="Arial"/>
                      </a:endParaRPr>
                    </a:p>
                    <a:p>
                      <a:pPr lvl="0" algn="l">
                        <a:lnSpc>
                          <a:spcPct val="100000"/>
                        </a:lnSpc>
                        <a:spcBef>
                          <a:spcPts val="0"/>
                        </a:spcBef>
                        <a:spcAft>
                          <a:spcPts val="0"/>
                        </a:spcAft>
                        <a:buNone/>
                      </a:pPr>
                      <a:r>
                        <a:rPr lang="en-US" sz="700" b="0" i="0" u="none" strike="noStrike" noProof="0" dirty="0">
                          <a:solidFill>
                            <a:srgbClr val="000000"/>
                          </a:solidFill>
                          <a:highlight>
                            <a:srgbClr val="FFFFFF"/>
                          </a:highlight>
                          <a:latin typeface="Arial"/>
                          <a:ea typeface="Calibri"/>
                          <a:cs typeface="Arial"/>
                        </a:rPr>
                        <a:t>Can copy shapes, letters and numbers. </a:t>
                      </a:r>
                      <a:r>
                        <a:rPr lang="en-US" sz="700" b="0" i="0" u="none" strike="noStrike" noProof="0" dirty="0">
                          <a:solidFill>
                            <a:srgbClr val="000000"/>
                          </a:solidFill>
                          <a:highlight>
                            <a:srgbClr val="FFFFFF"/>
                          </a:highlight>
                          <a:latin typeface="Arial"/>
                          <a:cs typeface="Arial"/>
                        </a:rPr>
                        <a:t>Writes words containing the graphemes known.</a:t>
                      </a:r>
                      <a:r>
                        <a:rPr lang="en-US" sz="700" b="1" i="0" u="none" strike="noStrike" noProof="0" dirty="0">
                          <a:solidFill>
                            <a:srgbClr val="000000"/>
                          </a:solidFill>
                          <a:latin typeface="Arial"/>
                          <a:cs typeface="Arial"/>
                        </a:rPr>
                        <a:t> </a:t>
                      </a:r>
                      <a:r>
                        <a:rPr lang="en-US" sz="700" b="0" i="0" u="none" strike="noStrike" noProof="0" dirty="0">
                          <a:solidFill>
                            <a:srgbClr val="000000"/>
                          </a:solidFill>
                          <a:latin typeface="Arial"/>
                          <a:ea typeface="Calibri"/>
                          <a:cs typeface="Arial"/>
                        </a:rPr>
                        <a:t>Children mark make consistently as part of their play and can talk about the meaning of their marks.</a:t>
                      </a:r>
                      <a:endParaRPr lang="en-US" sz="700" b="0">
                        <a:latin typeface="Arial"/>
                        <a:cs typeface="Arial"/>
                      </a:endParaRPr>
                    </a:p>
                    <a:p>
                      <a:pPr lvl="0" algn="l">
                        <a:lnSpc>
                          <a:spcPct val="100000"/>
                        </a:lnSpc>
                        <a:spcBef>
                          <a:spcPts val="0"/>
                        </a:spcBef>
                        <a:spcAft>
                          <a:spcPts val="0"/>
                        </a:spcAft>
                        <a:buNone/>
                      </a:pPr>
                      <a:br>
                        <a:rPr lang="en-US" dirty="0"/>
                      </a:br>
                      <a:endParaRPr lang="en-US" sz="700">
                        <a:latin typeface="Arial"/>
                        <a:cs typeface="Arial"/>
                      </a:endParaRPr>
                    </a:p>
                    <a:p>
                      <a:pPr lvl="0" algn="l">
                        <a:lnSpc>
                          <a:spcPct val="100000"/>
                        </a:lnSpc>
                        <a:spcBef>
                          <a:spcPts val="0"/>
                        </a:spcBef>
                        <a:spcAft>
                          <a:spcPts val="0"/>
                        </a:spcAft>
                        <a:buNone/>
                      </a:pPr>
                      <a:endParaRPr lang="en-US" sz="700" b="0" i="0" u="none" strike="noStrike" noProof="0" dirty="0">
                        <a:solidFill>
                          <a:srgbClr val="000000"/>
                        </a:solidFill>
                        <a:highlight>
                          <a:srgbClr val="FFFFFF"/>
                        </a:highlight>
                        <a:latin typeface="Arial"/>
                        <a:ea typeface="Calibri"/>
                        <a:cs typeface="Arial"/>
                      </a:endParaRPr>
                    </a:p>
                    <a:p>
                      <a:pPr marL="0" lvl="0" indent="0" algn="l">
                        <a:lnSpc>
                          <a:spcPct val="100000"/>
                        </a:lnSpc>
                        <a:spcBef>
                          <a:spcPts val="0"/>
                        </a:spcBef>
                        <a:spcAft>
                          <a:spcPts val="0"/>
                        </a:spcAft>
                        <a:buNone/>
                      </a:pPr>
                      <a:endParaRPr lang="en-US" sz="700" b="0" i="0" u="none" strike="noStrike" noProof="0" dirty="0">
                        <a:solidFill>
                          <a:srgbClr val="000000"/>
                        </a:solidFill>
                        <a:highlight>
                          <a:srgbClr val="FFFFFF"/>
                        </a:highlight>
                        <a:latin typeface="Arial"/>
                        <a:cs typeface="Arial"/>
                      </a:endParaRPr>
                    </a:p>
                    <a:p>
                      <a:pPr lvl="0" algn="l">
                        <a:lnSpc>
                          <a:spcPct val="100000"/>
                        </a:lnSpc>
                        <a:spcBef>
                          <a:spcPts val="0"/>
                        </a:spcBef>
                        <a:spcAft>
                          <a:spcPts val="0"/>
                        </a:spcAft>
                        <a:buNone/>
                      </a:pPr>
                      <a:br>
                        <a:rPr lang="en-US" dirty="0"/>
                      </a:br>
                      <a:endParaRPr lang="en-US" sz="700">
                        <a:latin typeface="Arial"/>
                        <a:cs typeface="Arial"/>
                      </a:endParaRPr>
                    </a:p>
                    <a:p>
                      <a:pPr marL="0" lvl="0" indent="0" algn="l">
                        <a:buNone/>
                      </a:pPr>
                      <a:endParaRPr lang="en-US" sz="700" b="0" i="0" u="none" strike="noStrike" noProof="0" dirty="0">
                        <a:solidFill>
                          <a:srgbClr val="000000"/>
                        </a:solidFill>
                        <a:highlight>
                          <a:srgbClr val="FFFFFF"/>
                        </a:highlight>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US" sz="700" b="0" i="0" u="none" strike="noStrike" noProof="0" dirty="0">
                          <a:solidFill>
                            <a:srgbClr val="000000"/>
                          </a:solidFill>
                          <a:latin typeface="Arial"/>
                          <a:ea typeface="Calibri"/>
                          <a:cs typeface="Arial"/>
                        </a:rPr>
                        <a:t>Can answer questions about the content of a book and shows an interest in reading by themselves. </a:t>
                      </a:r>
                      <a:r>
                        <a:rPr lang="en-US" sz="700" b="0" i="0" u="none" strike="noStrike" noProof="0" dirty="0">
                          <a:solidFill>
                            <a:srgbClr val="000000"/>
                          </a:solidFill>
                          <a:highlight>
                            <a:srgbClr val="FFFFFF"/>
                          </a:highlight>
                          <a:latin typeface="Arial"/>
                          <a:ea typeface="Calibri"/>
                          <a:cs typeface="Arial"/>
                        </a:rPr>
                        <a:t>Fluently reads CVC words and </a:t>
                      </a:r>
                      <a:r>
                        <a:rPr lang="en-US" sz="700" b="0" i="0" u="none" strike="noStrike" noProof="0">
                          <a:solidFill>
                            <a:srgbClr val="000000"/>
                          </a:solidFill>
                          <a:highlight>
                            <a:srgbClr val="FFFFFF"/>
                          </a:highlight>
                          <a:latin typeface="Arial"/>
                          <a:ea typeface="Calibri"/>
                          <a:cs typeface="Arial"/>
                        </a:rPr>
                        <a:t>captions.</a:t>
                      </a:r>
                      <a:r>
                        <a:rPr lang="en-US" sz="700" b="0" i="0" u="none" strike="noStrike" noProof="0" dirty="0">
                          <a:solidFill>
                            <a:srgbClr val="000000"/>
                          </a:solidFill>
                          <a:highlight>
                            <a:srgbClr val="FFFFFF"/>
                          </a:highlight>
                          <a:latin typeface="Arial"/>
                          <a:ea typeface="Calibri"/>
                          <a:cs typeface="Arial"/>
                        </a:rPr>
                        <a:t> Tracks words in sentence reading. One-Armed Robot Letters r, n, m, k, b and p are correctly formed. </a:t>
                      </a:r>
                      <a:endParaRPr lang="en-US" sz="700" b="0">
                        <a:latin typeface="Arial"/>
                        <a:cs typeface="Arial"/>
                      </a:endParaRPr>
                    </a:p>
                    <a:p>
                      <a:pPr lvl="0" algn="l">
                        <a:lnSpc>
                          <a:spcPct val="100000"/>
                        </a:lnSpc>
                        <a:spcBef>
                          <a:spcPts val="0"/>
                        </a:spcBef>
                        <a:spcAft>
                          <a:spcPts val="0"/>
                        </a:spcAft>
                        <a:buNone/>
                      </a:pPr>
                      <a:r>
                        <a:rPr lang="en-US" sz="700" b="0" i="0" u="none" strike="noStrike" noProof="0" dirty="0">
                          <a:solidFill>
                            <a:srgbClr val="000000"/>
                          </a:solidFill>
                          <a:highlight>
                            <a:srgbClr val="FFFFFF"/>
                          </a:highlight>
                          <a:latin typeface="Arial"/>
                          <a:ea typeface="Calibri"/>
                          <a:cs typeface="Arial"/>
                        </a:rPr>
                        <a:t>Majority of letters are </a:t>
                      </a:r>
                      <a:r>
                        <a:rPr lang="en-US" sz="700" b="0" i="0" u="none" strike="noStrike" noProof="0" dirty="0" err="1">
                          <a:solidFill>
                            <a:srgbClr val="000000"/>
                          </a:solidFill>
                          <a:highlight>
                            <a:srgbClr val="FFFFFF"/>
                          </a:highlight>
                          <a:latin typeface="Arial"/>
                          <a:ea typeface="Calibri"/>
                          <a:cs typeface="Arial"/>
                        </a:rPr>
                        <a:t>recognisable</a:t>
                      </a:r>
                      <a:r>
                        <a:rPr lang="en-US" sz="700" b="0" i="0" u="none" strike="noStrike" noProof="0" dirty="0">
                          <a:solidFill>
                            <a:srgbClr val="000000"/>
                          </a:solidFill>
                          <a:highlight>
                            <a:srgbClr val="FFFFFF"/>
                          </a:highlight>
                          <a:latin typeface="Arial"/>
                          <a:ea typeface="Calibri"/>
                          <a:cs typeface="Arial"/>
                        </a:rPr>
                        <a:t>. </a:t>
                      </a:r>
                      <a:endParaRPr lang="en-US" sz="700">
                        <a:latin typeface="Arial"/>
                        <a:cs typeface="Arial"/>
                      </a:endParaRPr>
                    </a:p>
                    <a:p>
                      <a:pPr lvl="0" algn="l">
                        <a:lnSpc>
                          <a:spcPct val="100000"/>
                        </a:lnSpc>
                        <a:spcBef>
                          <a:spcPts val="0"/>
                        </a:spcBef>
                        <a:spcAft>
                          <a:spcPts val="0"/>
                        </a:spcAft>
                        <a:buNone/>
                      </a:pPr>
                      <a:r>
                        <a:rPr lang="en-US" sz="700" b="0" i="0" u="none" strike="noStrike" noProof="0">
                          <a:solidFill>
                            <a:srgbClr val="000000"/>
                          </a:solidFill>
                          <a:highlight>
                            <a:srgbClr val="FFFFFF"/>
                          </a:highlight>
                          <a:latin typeface="Arial"/>
                          <a:ea typeface="Calibri"/>
                          <a:cs typeface="Arial"/>
                        </a:rPr>
                        <a:t>Uses Tripod grasp.</a:t>
                      </a:r>
                      <a:endParaRPr lang="en-US" sz="700">
                        <a:latin typeface="Arial"/>
                        <a:cs typeface="Arial"/>
                      </a:endParaRPr>
                    </a:p>
                    <a:p>
                      <a:pPr marL="0" lvl="0" indent="0" algn="l">
                        <a:lnSpc>
                          <a:spcPct val="100000"/>
                        </a:lnSpc>
                        <a:spcBef>
                          <a:spcPts val="0"/>
                        </a:spcBef>
                        <a:spcAft>
                          <a:spcPts val="0"/>
                        </a:spcAft>
                        <a:buNone/>
                      </a:pPr>
                      <a:r>
                        <a:rPr lang="en-US" sz="700" b="0" i="0" u="none" strike="noStrike" noProof="0" dirty="0">
                          <a:solidFill>
                            <a:srgbClr val="000000"/>
                          </a:solidFill>
                          <a:highlight>
                            <a:srgbClr val="FFFFFF"/>
                          </a:highlight>
                          <a:latin typeface="Arial"/>
                          <a:ea typeface="Calibri"/>
                          <a:cs typeface="Arial"/>
                        </a:rPr>
                        <a:t>Curly caterpillar letters c, o, </a:t>
                      </a:r>
                      <a:r>
                        <a:rPr lang="en-US" sz="700" b="0" i="0" u="none" strike="noStrike" noProof="0" dirty="0" err="1">
                          <a:solidFill>
                            <a:srgbClr val="000000"/>
                          </a:solidFill>
                          <a:highlight>
                            <a:srgbClr val="FFFFFF"/>
                          </a:highlight>
                          <a:latin typeface="Arial"/>
                          <a:ea typeface="Calibri"/>
                          <a:cs typeface="Arial"/>
                        </a:rPr>
                        <a:t>a,d,e,g,q,s</a:t>
                      </a:r>
                      <a:r>
                        <a:rPr lang="en-US" sz="700" b="0" i="0" u="none" strike="noStrike" noProof="0" dirty="0">
                          <a:solidFill>
                            <a:srgbClr val="000000"/>
                          </a:solidFill>
                          <a:highlight>
                            <a:srgbClr val="FFFFFF"/>
                          </a:highlight>
                          <a:latin typeface="Arial"/>
                          <a:ea typeface="Calibri"/>
                          <a:cs typeface="Arial"/>
                        </a:rPr>
                        <a:t>, and are correctly formed. Knows grapheme/phoneme for the digraphs '</a:t>
                      </a:r>
                      <a:r>
                        <a:rPr lang="en-US" sz="700" b="0" i="0" u="none" strike="noStrike" noProof="0" dirty="0" err="1">
                          <a:solidFill>
                            <a:srgbClr val="000000"/>
                          </a:solidFill>
                          <a:highlight>
                            <a:srgbClr val="FFFFFF"/>
                          </a:highlight>
                          <a:latin typeface="Arial"/>
                          <a:ea typeface="Calibri"/>
                          <a:cs typeface="Arial"/>
                        </a:rPr>
                        <a:t>sh</a:t>
                      </a:r>
                      <a:r>
                        <a:rPr lang="en-US" sz="700" b="0" i="0" u="none" strike="noStrike" noProof="0" dirty="0">
                          <a:solidFill>
                            <a:srgbClr val="000000"/>
                          </a:solidFill>
                          <a:highlight>
                            <a:srgbClr val="FFFFFF"/>
                          </a:highlight>
                          <a:latin typeface="Arial"/>
                          <a:ea typeface="Calibri"/>
                          <a:cs typeface="Arial"/>
                        </a:rPr>
                        <a:t>', 'ch', '</a:t>
                      </a:r>
                      <a:r>
                        <a:rPr lang="en-US" sz="700" b="0" i="0" u="none" strike="noStrike" noProof="0" dirty="0" err="1">
                          <a:solidFill>
                            <a:srgbClr val="000000"/>
                          </a:solidFill>
                          <a:highlight>
                            <a:srgbClr val="FFFFFF"/>
                          </a:highlight>
                          <a:latin typeface="Arial"/>
                          <a:ea typeface="Calibri"/>
                          <a:cs typeface="Arial"/>
                        </a:rPr>
                        <a:t>th</a:t>
                      </a:r>
                      <a:r>
                        <a:rPr lang="en-US" sz="700" b="0" i="0" u="none" strike="noStrike" noProof="0" dirty="0">
                          <a:solidFill>
                            <a:srgbClr val="000000"/>
                          </a:solidFill>
                          <a:highlight>
                            <a:srgbClr val="FFFFFF"/>
                          </a:highlight>
                          <a:latin typeface="Arial"/>
                          <a:ea typeface="Calibri"/>
                          <a:cs typeface="Arial"/>
                        </a:rPr>
                        <a:t>', 'ng'. Writes captions containing the graphemes known. Might need support to retain sentence. </a:t>
                      </a:r>
                    </a:p>
                    <a:p>
                      <a:pPr lvl="0" algn="l">
                        <a:lnSpc>
                          <a:spcPct val="100000"/>
                        </a:lnSpc>
                        <a:spcBef>
                          <a:spcPts val="0"/>
                        </a:spcBef>
                        <a:spcAft>
                          <a:spcPts val="0"/>
                        </a:spcAft>
                        <a:buNone/>
                      </a:pPr>
                      <a:r>
                        <a:rPr lang="en-US" sz="700" b="0" i="0" u="none" strike="noStrike" noProof="0">
                          <a:solidFill>
                            <a:srgbClr val="000000"/>
                          </a:solidFill>
                          <a:highlight>
                            <a:srgbClr val="FFFFFF"/>
                          </a:highlight>
                          <a:latin typeface="Arial"/>
                          <a:ea typeface="Calibri"/>
                          <a:cs typeface="Arial"/>
                        </a:rPr>
                        <a:t>E.g., the cat sat on the mat. </a:t>
                      </a:r>
                      <a:endParaRPr lang="en-US" sz="700" b="0" i="0" u="none" strike="noStrike" noProof="0" dirty="0">
                        <a:solidFill>
                          <a:srgbClr val="000000"/>
                        </a:solidFill>
                        <a:highlight>
                          <a:srgbClr val="FFFFFF"/>
                        </a:highlight>
                        <a:latin typeface="Arial"/>
                        <a:ea typeface="Calibri"/>
                        <a:cs typeface="Arial"/>
                      </a:endParaRPr>
                    </a:p>
                    <a:p>
                      <a:pPr lvl="0" algn="l">
                        <a:lnSpc>
                          <a:spcPct val="100000"/>
                        </a:lnSpc>
                        <a:spcBef>
                          <a:spcPts val="0"/>
                        </a:spcBef>
                        <a:spcAft>
                          <a:spcPts val="0"/>
                        </a:spcAft>
                        <a:buNone/>
                      </a:pPr>
                      <a:r>
                        <a:rPr lang="en-US" sz="700" b="0" i="0" u="none" strike="noStrike" noProof="0" dirty="0">
                          <a:solidFill>
                            <a:srgbClr val="000000"/>
                          </a:solidFill>
                          <a:latin typeface="Arial"/>
                          <a:ea typeface="Calibri"/>
                          <a:cs typeface="Arial"/>
                        </a:rPr>
                        <a:t>Sentence structure starts to be evident. Some phonic awareness is evident. Children are good at oral rehearsal.</a:t>
                      </a:r>
                      <a:endParaRPr lang="en-US" sz="7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US" sz="700" b="0" i="0" u="none" strike="noStrike" noProof="0" dirty="0">
                          <a:solidFill>
                            <a:srgbClr val="000000"/>
                          </a:solidFill>
                          <a:latin typeface="Arial"/>
                          <a:ea typeface="Calibri"/>
                          <a:cs typeface="Arial"/>
                        </a:rPr>
                        <a:t>Shows a preference for a book, story type, genre, author. Chooses to read to friends. Likes to join in with reading in class. </a:t>
                      </a:r>
                      <a:r>
                        <a:rPr lang="en-US" sz="700" b="0" i="0" u="none" strike="noStrike" noProof="0" dirty="0">
                          <a:solidFill>
                            <a:srgbClr val="000000"/>
                          </a:solidFill>
                          <a:highlight>
                            <a:srgbClr val="FFFFFF"/>
                          </a:highlight>
                          <a:latin typeface="Arial"/>
                          <a:ea typeface="Calibri"/>
                          <a:cs typeface="Arial"/>
                        </a:rPr>
                        <a:t>Begins to read words and sentences containing digraphs.</a:t>
                      </a:r>
                      <a:endParaRPr lang="en-US" sz="700" b="0">
                        <a:latin typeface="Arial"/>
                        <a:cs typeface="Arial"/>
                      </a:endParaRPr>
                    </a:p>
                    <a:p>
                      <a:pPr lvl="0" algn="l">
                        <a:lnSpc>
                          <a:spcPct val="100000"/>
                        </a:lnSpc>
                        <a:spcBef>
                          <a:spcPts val="0"/>
                        </a:spcBef>
                        <a:spcAft>
                          <a:spcPts val="0"/>
                        </a:spcAft>
                        <a:buNone/>
                      </a:pPr>
                      <a:r>
                        <a:rPr lang="en-US" sz="700" b="0" i="0" u="none" strike="noStrike" noProof="0" dirty="0">
                          <a:solidFill>
                            <a:srgbClr val="000000"/>
                          </a:solidFill>
                          <a:highlight>
                            <a:srgbClr val="FFFFFF"/>
                          </a:highlight>
                          <a:latin typeface="Arial"/>
                          <a:ea typeface="Calibri"/>
                          <a:cs typeface="Arial"/>
                        </a:rPr>
                        <a:t>Reads words with initial two-letter consonant blends, e.g., bl, </a:t>
                      </a:r>
                      <a:r>
                        <a:rPr lang="en-US" sz="700" b="0" i="0" u="none" strike="noStrike" noProof="0" dirty="0" err="1">
                          <a:solidFill>
                            <a:srgbClr val="000000"/>
                          </a:solidFill>
                          <a:highlight>
                            <a:srgbClr val="FFFFFF"/>
                          </a:highlight>
                          <a:latin typeface="Arial"/>
                          <a:ea typeface="Calibri"/>
                          <a:cs typeface="Arial"/>
                        </a:rPr>
                        <a:t>br</a:t>
                      </a:r>
                      <a:r>
                        <a:rPr lang="en-US" sz="700" b="0" i="0" u="none" strike="noStrike" noProof="0" dirty="0">
                          <a:solidFill>
                            <a:srgbClr val="000000"/>
                          </a:solidFill>
                          <a:highlight>
                            <a:srgbClr val="FFFFFF"/>
                          </a:highlight>
                          <a:latin typeface="Arial"/>
                          <a:ea typeface="Calibri"/>
                          <a:cs typeface="Arial"/>
                        </a:rPr>
                        <a:t>, cl, </a:t>
                      </a:r>
                      <a:r>
                        <a:rPr lang="en-US" sz="700" b="0" i="0" u="none" strike="noStrike" noProof="0" dirty="0" err="1">
                          <a:solidFill>
                            <a:srgbClr val="000000"/>
                          </a:solidFill>
                          <a:highlight>
                            <a:srgbClr val="FFFFFF"/>
                          </a:highlight>
                          <a:latin typeface="Arial"/>
                          <a:ea typeface="Calibri"/>
                          <a:cs typeface="Arial"/>
                        </a:rPr>
                        <a:t>cr</a:t>
                      </a:r>
                      <a:r>
                        <a:rPr lang="en-US" sz="700" b="0" i="0" u="none" strike="noStrike" noProof="0" dirty="0">
                          <a:solidFill>
                            <a:srgbClr val="000000"/>
                          </a:solidFill>
                          <a:highlight>
                            <a:srgbClr val="FFFFFF"/>
                          </a:highlight>
                          <a:latin typeface="Arial"/>
                          <a:ea typeface="Calibri"/>
                          <a:cs typeface="Arial"/>
                        </a:rPr>
                        <a:t>, etc. Reads and identifies: Zig-Zag Letters v, w, x, and z are correctly formed.</a:t>
                      </a:r>
                      <a:endParaRPr lang="en-US" sz="700">
                        <a:latin typeface="Arial"/>
                        <a:cs typeface="Arial"/>
                      </a:endParaRPr>
                    </a:p>
                    <a:p>
                      <a:pPr lvl="0" algn="l">
                        <a:lnSpc>
                          <a:spcPct val="100000"/>
                        </a:lnSpc>
                        <a:spcBef>
                          <a:spcPts val="0"/>
                        </a:spcBef>
                        <a:spcAft>
                          <a:spcPts val="0"/>
                        </a:spcAft>
                        <a:buNone/>
                      </a:pPr>
                      <a:r>
                        <a:rPr lang="en-US" sz="700" b="0" i="0" u="none" strike="noStrike" noProof="0" dirty="0">
                          <a:solidFill>
                            <a:srgbClr val="000000"/>
                          </a:solidFill>
                          <a:highlight>
                            <a:srgbClr val="FFFFFF"/>
                          </a:highlight>
                          <a:latin typeface="Arial"/>
                          <a:ea typeface="Calibri"/>
                          <a:cs typeface="Arial"/>
                        </a:rPr>
                        <a:t>All letters are </a:t>
                      </a:r>
                      <a:r>
                        <a:rPr lang="en-US" sz="700" b="0" i="0" u="none" strike="noStrike" noProof="0" dirty="0" err="1">
                          <a:solidFill>
                            <a:srgbClr val="000000"/>
                          </a:solidFill>
                          <a:highlight>
                            <a:srgbClr val="FFFFFF"/>
                          </a:highlight>
                          <a:latin typeface="Arial"/>
                          <a:ea typeface="Calibri"/>
                          <a:cs typeface="Arial"/>
                        </a:rPr>
                        <a:t>recognisable</a:t>
                      </a:r>
                      <a:r>
                        <a:rPr lang="en-US" sz="700" b="0" i="0" u="none" strike="noStrike" noProof="0" dirty="0">
                          <a:solidFill>
                            <a:srgbClr val="000000"/>
                          </a:solidFill>
                          <a:highlight>
                            <a:srgbClr val="FFFFFF"/>
                          </a:highlight>
                          <a:latin typeface="Arial"/>
                          <a:ea typeface="Calibri"/>
                          <a:cs typeface="Arial"/>
                        </a:rPr>
                        <a:t>, and the majority are formed correctly.</a:t>
                      </a:r>
                      <a:endParaRPr lang="en-US" sz="700">
                        <a:latin typeface="Arial"/>
                        <a:cs typeface="Arial"/>
                      </a:endParaRPr>
                    </a:p>
                    <a:p>
                      <a:pPr lvl="0" algn="l">
                        <a:lnSpc>
                          <a:spcPct val="100000"/>
                        </a:lnSpc>
                        <a:spcBef>
                          <a:spcPts val="0"/>
                        </a:spcBef>
                        <a:spcAft>
                          <a:spcPts val="0"/>
                        </a:spcAft>
                        <a:buNone/>
                      </a:pPr>
                      <a:r>
                        <a:rPr lang="en-US" sz="700" b="0" i="0" u="none" strike="noStrike" noProof="0">
                          <a:solidFill>
                            <a:srgbClr val="000000"/>
                          </a:solidFill>
                          <a:highlight>
                            <a:srgbClr val="FFFFFF"/>
                          </a:highlight>
                          <a:latin typeface="Arial"/>
                          <a:ea typeface="Calibri"/>
                          <a:cs typeface="Arial"/>
                        </a:rPr>
                        <a:t>Sits with a straight back with feet on the floor. Writes caption with known graphemes.</a:t>
                      </a:r>
                      <a:endParaRPr lang="en-US" sz="700">
                        <a:latin typeface="Arial"/>
                        <a:cs typeface="Arial"/>
                      </a:endParaRPr>
                    </a:p>
                    <a:p>
                      <a:pPr lvl="0" algn="l">
                        <a:lnSpc>
                          <a:spcPct val="100000"/>
                        </a:lnSpc>
                        <a:spcBef>
                          <a:spcPts val="0"/>
                        </a:spcBef>
                        <a:spcAft>
                          <a:spcPts val="0"/>
                        </a:spcAft>
                        <a:buNone/>
                      </a:pPr>
                      <a:r>
                        <a:rPr lang="en-US" sz="700" b="0" i="0" u="none" strike="noStrike" noProof="0" dirty="0">
                          <a:solidFill>
                            <a:srgbClr val="000000"/>
                          </a:solidFill>
                          <a:latin typeface="Arial"/>
                          <a:ea typeface="Calibri"/>
                          <a:cs typeface="Arial"/>
                        </a:rPr>
                        <a:t>Composes a sentence with some sentence structure more-consistently used. Phonic awareness is more evident. Physical control is evident. </a:t>
                      </a:r>
                      <a:endParaRPr lang="en-US" sz="700" b="0">
                        <a:latin typeface="Arial"/>
                        <a:cs typeface="Arial"/>
                      </a:endParaRPr>
                    </a:p>
                    <a:p>
                      <a:pPr marL="0" lvl="0" indent="0" algn="l">
                        <a:buNone/>
                      </a:pPr>
                      <a:endParaRPr lang="en-US" sz="700" b="0" i="0" u="none" strike="noStrike" noProof="0" dirty="0">
                        <a:solidFill>
                          <a:srgbClr val="000000"/>
                        </a:solidFill>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US" sz="700" b="0" i="0" u="none" strike="noStrike" noProof="0" dirty="0">
                          <a:solidFill>
                            <a:srgbClr val="000000"/>
                          </a:solidFill>
                          <a:latin typeface="Arial"/>
                          <a:ea typeface="Calibri"/>
                          <a:cs typeface="Arial"/>
                        </a:rPr>
                        <a:t>Can answer more-complex questions about books and </a:t>
                      </a:r>
                      <a:r>
                        <a:rPr lang="en-US" sz="700" b="0" i="0" u="none" strike="noStrike" noProof="0">
                          <a:solidFill>
                            <a:srgbClr val="000000"/>
                          </a:solidFill>
                          <a:latin typeface="Arial"/>
                          <a:ea typeface="Calibri"/>
                          <a:cs typeface="Arial"/>
                        </a:rPr>
                        <a:t>stories.</a:t>
                      </a:r>
                      <a:r>
                        <a:rPr lang="en-US" sz="700" b="0" i="0" u="none" strike="noStrike" noProof="0" dirty="0">
                          <a:solidFill>
                            <a:srgbClr val="000000"/>
                          </a:solidFill>
                          <a:highlight>
                            <a:srgbClr val="FFFFFF"/>
                          </a:highlight>
                          <a:latin typeface="Arial"/>
                          <a:ea typeface="Calibri"/>
                          <a:cs typeface="Arial"/>
                        </a:rPr>
                        <a:t> </a:t>
                      </a:r>
                      <a:r>
                        <a:rPr lang="en-US" sz="700" b="0" i="0" u="none" strike="noStrike" noProof="0">
                          <a:solidFill>
                            <a:srgbClr val="000000"/>
                          </a:solidFill>
                          <a:highlight>
                            <a:srgbClr val="FFFFFF"/>
                          </a:highlight>
                          <a:latin typeface="Arial"/>
                          <a:ea typeface="Calibri"/>
                          <a:cs typeface="Arial"/>
                        </a:rPr>
                        <a:t>Says a </a:t>
                      </a:r>
                      <a:r>
                        <a:rPr lang="en-US" sz="700" b="0" i="0" u="none" strike="noStrike" noProof="0" dirty="0">
                          <a:solidFill>
                            <a:srgbClr val="000000"/>
                          </a:solidFill>
                          <a:highlight>
                            <a:srgbClr val="FFFFFF"/>
                          </a:highlight>
                          <a:latin typeface="Arial"/>
                          <a:ea typeface="Calibri"/>
                          <a:cs typeface="Arial"/>
                        </a:rPr>
                        <a:t>sound for each letter in the alphabet and at least 10 diagraphs.</a:t>
                      </a:r>
                      <a:endParaRPr lang="en-US" sz="700" b="0">
                        <a:latin typeface="Arial"/>
                        <a:cs typeface="Arial"/>
                      </a:endParaRPr>
                    </a:p>
                    <a:p>
                      <a:pPr lvl="0" algn="l">
                        <a:lnSpc>
                          <a:spcPct val="100000"/>
                        </a:lnSpc>
                        <a:spcBef>
                          <a:spcPts val="0"/>
                        </a:spcBef>
                        <a:spcAft>
                          <a:spcPts val="0"/>
                        </a:spcAft>
                        <a:buNone/>
                      </a:pPr>
                      <a:r>
                        <a:rPr lang="en-US" sz="700" b="0" i="0" u="none" strike="noStrike" noProof="0" dirty="0">
                          <a:solidFill>
                            <a:srgbClr val="000000"/>
                          </a:solidFill>
                          <a:highlight>
                            <a:srgbClr val="FFFFFF"/>
                          </a:highlight>
                          <a:latin typeface="Arial"/>
                          <a:ea typeface="Calibri"/>
                          <a:cs typeface="Arial"/>
                        </a:rPr>
                        <a:t>Fluently reads words and </a:t>
                      </a:r>
                      <a:r>
                        <a:rPr lang="en-US" sz="700" b="0" i="0" u="none" strike="noStrike" noProof="0">
                          <a:solidFill>
                            <a:srgbClr val="000000"/>
                          </a:solidFill>
                          <a:highlight>
                            <a:srgbClr val="FFFFFF"/>
                          </a:highlight>
                          <a:latin typeface="Arial"/>
                          <a:ea typeface="Calibri"/>
                          <a:cs typeface="Arial"/>
                        </a:rPr>
                        <a:t>sentences. Majority of letters sit correctly on the line. Digits 0-9 are correctly formed. </a:t>
                      </a:r>
                      <a:endParaRPr lang="en-US" sz="700">
                        <a:latin typeface="Arial"/>
                        <a:cs typeface="Arial"/>
                      </a:endParaRPr>
                    </a:p>
                    <a:p>
                      <a:pPr lvl="0" algn="l">
                        <a:lnSpc>
                          <a:spcPct val="100000"/>
                        </a:lnSpc>
                        <a:spcBef>
                          <a:spcPts val="0"/>
                        </a:spcBef>
                        <a:spcAft>
                          <a:spcPts val="0"/>
                        </a:spcAft>
                        <a:buNone/>
                      </a:pPr>
                      <a:r>
                        <a:rPr lang="en-US" sz="700" b="0" i="0" u="none" strike="noStrike" noProof="0">
                          <a:solidFill>
                            <a:srgbClr val="000000"/>
                          </a:solidFill>
                          <a:highlight>
                            <a:srgbClr val="FFFFFF"/>
                          </a:highlight>
                          <a:latin typeface="Arial"/>
                          <a:ea typeface="Calibri"/>
                          <a:cs typeface="Arial"/>
                        </a:rPr>
                        <a:t>Some capital letters are correctly formed. Write a simple sentence with known graphemes.</a:t>
                      </a:r>
                      <a:endParaRPr lang="en-US" sz="700">
                        <a:latin typeface="Arial"/>
                        <a:cs typeface="Arial"/>
                      </a:endParaRPr>
                    </a:p>
                    <a:p>
                      <a:pPr lvl="0" algn="l">
                        <a:lnSpc>
                          <a:spcPct val="100000"/>
                        </a:lnSpc>
                        <a:spcBef>
                          <a:spcPts val="0"/>
                        </a:spcBef>
                        <a:spcAft>
                          <a:spcPts val="0"/>
                        </a:spcAft>
                        <a:buNone/>
                      </a:pPr>
                      <a:r>
                        <a:rPr lang="en-US" sz="700" b="0" i="0" u="none" strike="noStrike" noProof="0" dirty="0">
                          <a:solidFill>
                            <a:srgbClr val="000000"/>
                          </a:solidFill>
                          <a:latin typeface="Arial"/>
                          <a:ea typeface="Calibri"/>
                          <a:cs typeface="Arial"/>
                        </a:rPr>
                        <a:t>Writes </a:t>
                      </a:r>
                      <a:r>
                        <a:rPr lang="en-US" sz="700" b="0" i="0" u="none" strike="noStrike" noProof="0" dirty="0" err="1">
                          <a:solidFill>
                            <a:srgbClr val="000000"/>
                          </a:solidFill>
                          <a:latin typeface="Arial"/>
                          <a:ea typeface="Calibri"/>
                          <a:cs typeface="Arial"/>
                        </a:rPr>
                        <a:t>recognisable</a:t>
                      </a:r>
                      <a:r>
                        <a:rPr lang="en-US" sz="700" b="0" i="0" u="none" strike="noStrike" noProof="0" dirty="0">
                          <a:solidFill>
                            <a:srgbClr val="000000"/>
                          </a:solidFill>
                          <a:latin typeface="Arial"/>
                          <a:ea typeface="Calibri"/>
                          <a:cs typeface="Arial"/>
                        </a:rPr>
                        <a:t> letters and words and reads back what has been written.</a:t>
                      </a:r>
                      <a:endParaRPr lang="en-US" sz="700" b="0">
                        <a:latin typeface="Arial"/>
                        <a:cs typeface="Arial"/>
                      </a:endParaRPr>
                    </a:p>
                    <a:p>
                      <a:pPr marL="0" lvl="0" indent="0" algn="l">
                        <a:buNone/>
                      </a:pPr>
                      <a:endParaRPr lang="en-US" sz="700" b="0" i="0" u="none" strike="noStrike" noProof="0" dirty="0">
                        <a:solidFill>
                          <a:srgbClr val="000000"/>
                        </a:solidFill>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US" sz="700" b="0" i="0" u="none" strike="noStrike" noProof="0" dirty="0">
                          <a:solidFill>
                            <a:srgbClr val="000000"/>
                          </a:solidFill>
                          <a:highlight>
                            <a:srgbClr val="FFFFFF"/>
                          </a:highlight>
                          <a:latin typeface="Arial"/>
                          <a:ea typeface="Calibri"/>
                          <a:cs typeface="Arial"/>
                        </a:rPr>
                        <a:t>Reads words consistent with their phonic knowledge by sound blending. Fluently reads aloud simple sentences and books that are consistent with their phonics knowledge, including some common exception words. </a:t>
                      </a:r>
                      <a:r>
                        <a:rPr lang="en-US" sz="700" b="0" i="0" u="none" strike="noStrike" noProof="0" dirty="0">
                          <a:solidFill>
                            <a:srgbClr val="000000"/>
                          </a:solidFill>
                          <a:highlight>
                            <a:srgbClr val="FFFFFF"/>
                          </a:highlight>
                          <a:latin typeface="Arial"/>
                          <a:cs typeface="Arial"/>
                        </a:rPr>
                        <a:t>Writes </a:t>
                      </a:r>
                      <a:r>
                        <a:rPr lang="en-US" sz="700" b="0" i="0" u="none" strike="noStrike" noProof="0" dirty="0" err="1">
                          <a:solidFill>
                            <a:srgbClr val="000000"/>
                          </a:solidFill>
                          <a:highlight>
                            <a:srgbClr val="FFFFFF"/>
                          </a:highlight>
                          <a:latin typeface="Arial"/>
                          <a:cs typeface="Arial"/>
                        </a:rPr>
                        <a:t>recognisable</a:t>
                      </a:r>
                      <a:r>
                        <a:rPr lang="en-US" sz="700" b="0" i="0" u="none" strike="noStrike" noProof="0" dirty="0">
                          <a:solidFill>
                            <a:srgbClr val="000000"/>
                          </a:solidFill>
                          <a:highlight>
                            <a:srgbClr val="FFFFFF"/>
                          </a:highlight>
                          <a:latin typeface="Arial"/>
                          <a:cs typeface="Arial"/>
                        </a:rPr>
                        <a:t> letters, most of which are correctly formed. </a:t>
                      </a:r>
                      <a:r>
                        <a:rPr lang="en-US" sz="700" b="0" i="0" u="none" strike="noStrike" noProof="0" dirty="0">
                          <a:solidFill>
                            <a:srgbClr val="000000"/>
                          </a:solidFill>
                          <a:highlight>
                            <a:srgbClr val="FFFFFF"/>
                          </a:highlight>
                          <a:latin typeface="Arial"/>
                          <a:ea typeface="Calibri"/>
                          <a:cs typeface="Arial"/>
                        </a:rPr>
                        <a:t>Spells words by identifying sounds in them and representing the sounds with a letter or letters. Writes simple phrases and sentences that can be read by others.</a:t>
                      </a:r>
                      <a:endParaRPr lang="en-US" sz="700">
                        <a:latin typeface="Arial"/>
                        <a:cs typeface="Arial"/>
                      </a:endParaRPr>
                    </a:p>
                    <a:p>
                      <a:pPr lvl="0" algn="l">
                        <a:lnSpc>
                          <a:spcPct val="100000"/>
                        </a:lnSpc>
                        <a:spcBef>
                          <a:spcPts val="0"/>
                        </a:spcBef>
                        <a:spcAft>
                          <a:spcPts val="0"/>
                        </a:spcAft>
                        <a:buNone/>
                      </a:pPr>
                      <a:endParaRPr lang="en-US" sz="700" dirty="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896995">
                <a:tc>
                  <a:txBody>
                    <a:bodyPr/>
                    <a:lstStyle/>
                    <a:p>
                      <a:pPr algn="ctr"/>
                      <a:r>
                        <a:rPr lang="en-US" sz="900" b="0">
                          <a:latin typeface="Arial" panose="020B0604020202020204" pitchFamily="34" charset="0"/>
                          <a:cs typeface="Arial" panose="020B0604020202020204" pitchFamily="34" charset="0"/>
                        </a:rPr>
                        <a:t>Statutory Framework for Literacy</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800" dirty="0"/>
                        <a:t>It is crucial for children to develop a life-long love of reading. Reading consists of two dimensions: language comprehension and word reading. Language comprehension (necessary for both reading and writing) starts from birth. It only develops when adults talk with children about the world around them and the books (stories and non-fiction) they read with them, and enjoy rhymes, poems and songs together. Skilled word reading, taught later, involves both the speedy working out of the pronunciation of unfamiliar printed words (decoding) and the speedy recognition of familiar printed words. Writing involves transcription (spelling and handwriting) and composition (articulating ideas and structuring them in speech, before writing). </a:t>
                      </a:r>
                      <a:endParaRPr lang="en-GB" sz="80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102111"/>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5275812" y="137134"/>
            <a:ext cx="1802096" cy="707886"/>
          </a:xfrm>
          <a:prstGeom prst="rect">
            <a:avLst/>
          </a:prstGeom>
          <a:noFill/>
        </p:spPr>
        <p:txBody>
          <a:bodyPr wrap="none" lIns="91440" tIns="45720" rIns="91440" bIns="45720">
            <a:spAutoFit/>
          </a:bodyPr>
          <a:lstStyle/>
          <a:p>
            <a:pPr algn="ctr"/>
            <a:r>
              <a:rPr lang="en-US" sz="4000">
                <a:ln w="0"/>
                <a:effectLst>
                  <a:outerShdw blurRad="38100" dist="19050" dir="2700000" algn="tl" rotWithShape="0">
                    <a:schemeClr val="dk1">
                      <a:alpha val="40000"/>
                    </a:schemeClr>
                  </a:outerShdw>
                </a:effectLst>
              </a:rPr>
              <a:t>Literacy</a:t>
            </a:r>
            <a:endParaRPr lang="en-US" sz="4000" b="0" cap="none" spc="0">
              <a:ln w="0"/>
              <a:solidFill>
                <a:schemeClr val="tx1"/>
              </a:solidFill>
              <a:effectLst>
                <a:outerShdw blurRad="38100" dist="19050" dir="2700000" algn="tl" rotWithShape="0">
                  <a:schemeClr val="dk1">
                    <a:alpha val="40000"/>
                  </a:schemeClr>
                </a:outerShdw>
              </a:effectLst>
            </a:endParaRPr>
          </a:p>
        </p:txBody>
      </p:sp>
      <p:sp>
        <p:nvSpPr>
          <p:cNvPr id="16" name="TextBox 15">
            <a:extLst>
              <a:ext uri="{FF2B5EF4-FFF2-40B4-BE49-F238E27FC236}">
                <a16:creationId xmlns:a16="http://schemas.microsoft.com/office/drawing/2014/main" id="{54FF5C48-F750-4364-9467-17D91CCD01DE}"/>
              </a:ext>
            </a:extLst>
          </p:cNvPr>
          <p:cNvSpPr txBox="1"/>
          <p:nvPr/>
        </p:nvSpPr>
        <p:spPr>
          <a:xfrm>
            <a:off x="3807721" y="6319094"/>
            <a:ext cx="5555853" cy="338554"/>
          </a:xfrm>
          <a:prstGeom prst="rect">
            <a:avLst/>
          </a:prstGeom>
          <a:noFill/>
        </p:spPr>
        <p:txBody>
          <a:bodyPr wrap="square" lIns="91440" tIns="45720" rIns="91440" bIns="45720" rtlCol="0" anchor="t">
            <a:spAutoFit/>
          </a:bodyPr>
          <a:lstStyle/>
          <a:p>
            <a:r>
              <a:rPr lang="en-GB" sz="1600" i="1" dirty="0"/>
              <a:t>*Read Write </a:t>
            </a:r>
            <a:r>
              <a:rPr lang="en-GB" sz="1600" i="1" dirty="0" err="1"/>
              <a:t>inc</a:t>
            </a:r>
            <a:r>
              <a:rPr lang="en-GB" sz="1600" i="1" dirty="0"/>
              <a:t> phonics taught daily.</a:t>
            </a:r>
          </a:p>
        </p:txBody>
      </p:sp>
    </p:spTree>
    <p:extLst>
      <p:ext uri="{BB962C8B-B14F-4D97-AF65-F5344CB8AC3E}">
        <p14:creationId xmlns:p14="http://schemas.microsoft.com/office/powerpoint/2010/main" val="2076551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4193756045"/>
              </p:ext>
            </p:extLst>
          </p:nvPr>
        </p:nvGraphicFramePr>
        <p:xfrm>
          <a:off x="640819" y="1112339"/>
          <a:ext cx="10905071" cy="4802738"/>
        </p:xfrm>
        <a:graphic>
          <a:graphicData uri="http://schemas.openxmlformats.org/drawingml/2006/table">
            <a:tbl>
              <a:tblPr firstRow="1" bandRow="1">
                <a:tableStyleId>{5C22544A-7EE6-4342-B048-85BDC9FD1C3A}</a:tableStyleId>
              </a:tblPr>
              <a:tblGrid>
                <a:gridCol w="1713906">
                  <a:extLst>
                    <a:ext uri="{9D8B030D-6E8A-4147-A177-3AD203B41FA5}">
                      <a16:colId xmlns:a16="http://schemas.microsoft.com/office/drawing/2014/main" val="385991600"/>
                    </a:ext>
                  </a:extLst>
                </a:gridCol>
                <a:gridCol w="1609628">
                  <a:extLst>
                    <a:ext uri="{9D8B030D-6E8A-4147-A177-3AD203B41FA5}">
                      <a16:colId xmlns:a16="http://schemas.microsoft.com/office/drawing/2014/main" val="2865123548"/>
                    </a:ext>
                  </a:extLst>
                </a:gridCol>
                <a:gridCol w="1510652">
                  <a:extLst>
                    <a:ext uri="{9D8B030D-6E8A-4147-A177-3AD203B41FA5}">
                      <a16:colId xmlns:a16="http://schemas.microsoft.com/office/drawing/2014/main" val="872926247"/>
                    </a:ext>
                  </a:extLst>
                </a:gridCol>
                <a:gridCol w="1530093">
                  <a:extLst>
                    <a:ext uri="{9D8B030D-6E8A-4147-A177-3AD203B41FA5}">
                      <a16:colId xmlns:a16="http://schemas.microsoft.com/office/drawing/2014/main" val="1315738151"/>
                    </a:ext>
                  </a:extLst>
                </a:gridCol>
                <a:gridCol w="1618465">
                  <a:extLst>
                    <a:ext uri="{9D8B030D-6E8A-4147-A177-3AD203B41FA5}">
                      <a16:colId xmlns:a16="http://schemas.microsoft.com/office/drawing/2014/main" val="2709165749"/>
                    </a:ext>
                  </a:extLst>
                </a:gridCol>
                <a:gridCol w="1461163">
                  <a:extLst>
                    <a:ext uri="{9D8B030D-6E8A-4147-A177-3AD203B41FA5}">
                      <a16:colId xmlns:a16="http://schemas.microsoft.com/office/drawing/2014/main" val="2335150482"/>
                    </a:ext>
                  </a:extLst>
                </a:gridCol>
                <a:gridCol w="1461164">
                  <a:extLst>
                    <a:ext uri="{9D8B030D-6E8A-4147-A177-3AD203B41FA5}">
                      <a16:colId xmlns:a16="http://schemas.microsoft.com/office/drawing/2014/main" val="4046203905"/>
                    </a:ext>
                  </a:extLst>
                </a:gridCol>
              </a:tblGrid>
              <a:tr h="747927">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Autumn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u="sng">
                          <a:solidFill>
                            <a:schemeClr val="tx1"/>
                          </a:solidFill>
                          <a:latin typeface="Arial" panose="020B0604020202020204" pitchFamily="34" charset="0"/>
                          <a:cs typeface="Arial" panose="020B0604020202020204" pitchFamily="34" charset="0"/>
                        </a:rPr>
                        <a:t>Autumn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2611285">
                <a:tc>
                  <a:txBody>
                    <a:bodyPr/>
                    <a:lstStyle/>
                    <a:p>
                      <a:pPr algn="ctr"/>
                      <a:endParaRPr lang="en-US" sz="1050" b="1">
                        <a:latin typeface="Arial" panose="020B0604020202020204" pitchFamily="34" charset="0"/>
                        <a:cs typeface="Arial" panose="020B0604020202020204" pitchFamily="34" charset="0"/>
                      </a:endParaRPr>
                    </a:p>
                    <a:p>
                      <a:pPr algn="ctr"/>
                      <a:endParaRPr lang="en-US" sz="1050" b="1">
                        <a:latin typeface="Arial" panose="020B0604020202020204" pitchFamily="34" charset="0"/>
                        <a:cs typeface="Arial" panose="020B0604020202020204" pitchFamily="34" charset="0"/>
                      </a:endParaRPr>
                    </a:p>
                    <a:p>
                      <a:pPr algn="ctr"/>
                      <a:r>
                        <a:rPr lang="en-US" sz="1000" b="1">
                          <a:latin typeface="Arial" panose="020B0604020202020204" pitchFamily="34" charset="0"/>
                          <a:cs typeface="Arial" panose="020B0604020202020204" pitchFamily="34" charset="0"/>
                        </a:rPr>
                        <a:t>Number</a:t>
                      </a:r>
                    </a:p>
                    <a:p>
                      <a:pPr algn="ctr"/>
                      <a:r>
                        <a:rPr lang="en-US" sz="1000" b="1">
                          <a:latin typeface="Arial" panose="020B0604020202020204" pitchFamily="34" charset="0"/>
                          <a:cs typeface="Arial" panose="020B0604020202020204" pitchFamily="34" charset="0"/>
                        </a:rPr>
                        <a:t>Numerical patterns</a:t>
                      </a:r>
                    </a:p>
                    <a:p>
                      <a:pPr algn="ctr"/>
                      <a:endParaRPr lang="en-US" sz="1000" b="0">
                        <a:latin typeface="Arial" panose="020B0604020202020204" pitchFamily="34" charset="0"/>
                        <a:cs typeface="Arial" panose="020B0604020202020204" pitchFamily="34" charset="0"/>
                      </a:endParaRPr>
                    </a:p>
                    <a:p>
                      <a:pPr algn="ctr"/>
                      <a:endParaRPr lang="en-US" sz="1000" b="0" dirty="0">
                        <a:latin typeface="Arial"/>
                        <a:cs typeface="Arial"/>
                      </a:endParaRP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800" b="0" i="0" u="none" strike="noStrike" noProof="0">
                          <a:solidFill>
                            <a:srgbClr val="000000"/>
                          </a:solidFill>
                          <a:latin typeface="Arial"/>
                          <a:ea typeface="Calibri"/>
                          <a:cs typeface="Arial"/>
                        </a:rPr>
                        <a:t>Counts objects and selects the numeral card (1-5). Uses the language of counting confidently and as part of play.</a:t>
                      </a:r>
                    </a:p>
                    <a:p>
                      <a:pPr marL="0" lvl="0" indent="0" algn="l">
                        <a:buNone/>
                      </a:pPr>
                      <a:r>
                        <a:rPr lang="en-US" sz="800" b="0" i="0" u="none" strike="noStrike" noProof="0" dirty="0">
                          <a:solidFill>
                            <a:srgbClr val="000000"/>
                          </a:solidFill>
                          <a:latin typeface="Arial"/>
                          <a:ea typeface="Calibri"/>
                          <a:cs typeface="Arial"/>
                        </a:rPr>
                        <a:t>Identifies simple 2D shapes in the environment.</a:t>
                      </a:r>
                      <a:endParaRPr lang="en-US" sz="8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US" sz="800" b="0" i="0" u="none" strike="noStrike" noProof="0">
                          <a:solidFill>
                            <a:srgbClr val="000000"/>
                          </a:solidFill>
                          <a:latin typeface="Arial"/>
                          <a:ea typeface="Calibri"/>
                          <a:cs typeface="Arial"/>
                        </a:rPr>
                        <a:t>Uses five frames and talks about the significance of the formation. Counts the total number of objects in two groups.</a:t>
                      </a:r>
                      <a:r>
                        <a:rPr lang="en-US" sz="800" b="1" i="0" u="none" strike="noStrike" noProof="0" dirty="0">
                          <a:solidFill>
                            <a:srgbClr val="000000"/>
                          </a:solidFill>
                          <a:latin typeface="Arial"/>
                          <a:ea typeface="Calibri"/>
                          <a:cs typeface="Arial"/>
                        </a:rPr>
                        <a:t> </a:t>
                      </a:r>
                      <a:r>
                        <a:rPr lang="en-US" sz="800" b="0" i="0" u="none" strike="noStrike" noProof="0">
                          <a:solidFill>
                            <a:srgbClr val="000000"/>
                          </a:solidFill>
                          <a:latin typeface="Arial"/>
                          <a:ea typeface="Calibri"/>
                          <a:cs typeface="Arial"/>
                        </a:rPr>
                        <a:t>Starts to understand one more and one less. Knows that the world is made of 2D and 3D shapes.</a:t>
                      </a:r>
                      <a:endParaRPr lang="en-US" sz="800" b="0">
                        <a:latin typeface="Arial"/>
                        <a:cs typeface="Arial"/>
                      </a:endParaRPr>
                    </a:p>
                    <a:p>
                      <a:pPr lvl="0" algn="l">
                        <a:lnSpc>
                          <a:spcPct val="100000"/>
                        </a:lnSpc>
                        <a:spcBef>
                          <a:spcPts val="0"/>
                        </a:spcBef>
                        <a:spcAft>
                          <a:spcPts val="0"/>
                        </a:spcAft>
                        <a:buNone/>
                      </a:pPr>
                      <a:r>
                        <a:rPr lang="en-US" sz="800" b="0" i="0" u="none" strike="noStrike" noProof="0" dirty="0" err="1">
                          <a:solidFill>
                            <a:srgbClr val="000000"/>
                          </a:solidFill>
                          <a:latin typeface="Arial"/>
                          <a:ea typeface="Calibri"/>
                          <a:cs typeface="Arial"/>
                        </a:rPr>
                        <a:t>Recognises</a:t>
                      </a:r>
                      <a:r>
                        <a:rPr lang="en-US" sz="800" b="0" i="0" u="none" strike="noStrike" noProof="0" dirty="0">
                          <a:solidFill>
                            <a:srgbClr val="000000"/>
                          </a:solidFill>
                          <a:latin typeface="Arial"/>
                          <a:ea typeface="Calibri"/>
                          <a:cs typeface="Arial"/>
                        </a:rPr>
                        <a:t> 2D shapes and their properties.</a:t>
                      </a:r>
                      <a:endParaRPr lang="en-US" sz="800" b="0" dirty="0">
                        <a:latin typeface="Arial"/>
                        <a:cs typeface="Arial"/>
                      </a:endParaRPr>
                    </a:p>
                    <a:p>
                      <a:pPr lvl="0" algn="l">
                        <a:lnSpc>
                          <a:spcPct val="100000"/>
                        </a:lnSpc>
                        <a:spcBef>
                          <a:spcPts val="0"/>
                        </a:spcBef>
                        <a:spcAft>
                          <a:spcPts val="0"/>
                        </a:spcAft>
                        <a:buNone/>
                      </a:pPr>
                      <a:r>
                        <a:rPr lang="en-US" sz="800" b="0" i="0" u="none" strike="noStrike" noProof="0" dirty="0" err="1">
                          <a:solidFill>
                            <a:srgbClr val="000000"/>
                          </a:solidFill>
                          <a:latin typeface="Arial"/>
                          <a:ea typeface="Calibri"/>
                          <a:cs typeface="Arial"/>
                        </a:rPr>
                        <a:t>Subitises</a:t>
                      </a:r>
                      <a:r>
                        <a:rPr lang="en-US" sz="800" b="0" i="0" u="none" strike="noStrike" noProof="0" dirty="0">
                          <a:solidFill>
                            <a:srgbClr val="000000"/>
                          </a:solidFill>
                          <a:latin typeface="Arial"/>
                          <a:ea typeface="Calibri"/>
                          <a:cs typeface="Arial"/>
                        </a:rPr>
                        <a:t> to 5.</a:t>
                      </a:r>
                    </a:p>
                    <a:p>
                      <a:pPr marL="0" lvl="0" indent="0" algn="l">
                        <a:buNone/>
                      </a:pPr>
                      <a:endParaRPr lang="en-US" sz="800" b="0" i="0" u="none" strike="noStrike" noProof="0" dirty="0">
                        <a:solidFill>
                          <a:srgbClr val="000000"/>
                        </a:solidFill>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800" b="0" i="0" u="none" strike="noStrike" noProof="0">
                          <a:solidFill>
                            <a:srgbClr val="000000"/>
                          </a:solidFill>
                          <a:latin typeface="Arial"/>
                          <a:ea typeface="Calibri"/>
                          <a:cs typeface="Arial"/>
                        </a:rPr>
                        <a:t>Counts on without starting at </a:t>
                      </a:r>
                      <a:r>
                        <a:rPr lang="en-US" sz="800" b="0" i="0" u="none" strike="noStrike" noProof="0" dirty="0">
                          <a:solidFill>
                            <a:srgbClr val="000000"/>
                          </a:solidFill>
                          <a:latin typeface="Arial"/>
                          <a:ea typeface="Calibri"/>
                          <a:cs typeface="Arial"/>
                        </a:rPr>
                        <a:t>1. </a:t>
                      </a:r>
                      <a:r>
                        <a:rPr lang="en-US" sz="800" b="0" i="0" u="none" strike="noStrike" noProof="0" dirty="0">
                          <a:solidFill>
                            <a:srgbClr val="000000"/>
                          </a:solidFill>
                          <a:highlight>
                            <a:srgbClr val="FFFFFF"/>
                          </a:highlight>
                          <a:latin typeface="Arial"/>
                          <a:ea typeface="Calibri"/>
                          <a:cs typeface="Arial"/>
                        </a:rPr>
                        <a:t>Counts an irregular arrangement of up to 10 objects. Chooses familiar objects to create and recreate repeating patterns beyond AB patterns and begins to identify the unit of repeat. </a:t>
                      </a:r>
                      <a:r>
                        <a:rPr lang="en-US" sz="800" b="0" i="0" u="none" strike="noStrike" noProof="0" dirty="0">
                          <a:solidFill>
                            <a:srgbClr val="000000"/>
                          </a:solidFill>
                          <a:latin typeface="Arial"/>
                          <a:ea typeface="Calibri"/>
                          <a:cs typeface="Arial"/>
                        </a:rPr>
                        <a:t>Knows some units of measure.</a:t>
                      </a:r>
                      <a:endParaRPr lang="en-US" sz="800" b="0" dirty="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800" b="0" i="0" u="none" strike="noStrike" noProof="0" dirty="0" err="1">
                          <a:solidFill>
                            <a:srgbClr val="000000"/>
                          </a:solidFill>
                          <a:highlight>
                            <a:srgbClr val="FFFFFF"/>
                          </a:highlight>
                          <a:latin typeface="Arial"/>
                          <a:ea typeface="Calibri"/>
                          <a:cs typeface="Arial"/>
                        </a:rPr>
                        <a:t>Realises</a:t>
                      </a:r>
                      <a:r>
                        <a:rPr lang="en-US" sz="800" b="0" i="0" u="none" strike="noStrike" noProof="0" dirty="0">
                          <a:solidFill>
                            <a:srgbClr val="000000"/>
                          </a:solidFill>
                          <a:highlight>
                            <a:srgbClr val="FFFFFF"/>
                          </a:highlight>
                          <a:latin typeface="Arial"/>
                          <a:ea typeface="Calibri"/>
                          <a:cs typeface="Arial"/>
                        </a:rPr>
                        <a:t> that counting back gives a smaller number.</a:t>
                      </a:r>
                      <a:endParaRPr lang="en-US" sz="800">
                        <a:latin typeface="Arial"/>
                        <a:cs typeface="Arial"/>
                      </a:endParaRPr>
                    </a:p>
                    <a:p>
                      <a:pPr lvl="0" algn="l">
                        <a:lnSpc>
                          <a:spcPct val="100000"/>
                        </a:lnSpc>
                        <a:spcBef>
                          <a:spcPts val="0"/>
                        </a:spcBef>
                        <a:spcAft>
                          <a:spcPts val="0"/>
                        </a:spcAft>
                        <a:buNone/>
                      </a:pPr>
                      <a:r>
                        <a:rPr lang="en-US" sz="800" b="0" i="0" u="none" strike="noStrike" noProof="0" dirty="0">
                          <a:solidFill>
                            <a:srgbClr val="000000"/>
                          </a:solidFill>
                          <a:highlight>
                            <a:srgbClr val="FFFFFF"/>
                          </a:highlight>
                          <a:latin typeface="Arial"/>
                          <a:ea typeface="Calibri"/>
                          <a:cs typeface="Arial"/>
                        </a:rPr>
                        <a:t>In practical activities, adds one and subtracts one with </a:t>
                      </a:r>
                      <a:r>
                        <a:rPr lang="en-US" sz="800" b="0" i="0" u="none" strike="noStrike" noProof="0">
                          <a:solidFill>
                            <a:srgbClr val="000000"/>
                          </a:solidFill>
                          <a:highlight>
                            <a:srgbClr val="FFFFFF"/>
                          </a:highlight>
                          <a:latin typeface="Arial"/>
                          <a:ea typeface="Calibri"/>
                          <a:cs typeface="Arial"/>
                        </a:rPr>
                        <a:t>numbers to 10.</a:t>
                      </a:r>
                      <a:r>
                        <a:rPr lang="en-US" sz="1200" b="0" i="0" u="none" strike="noStrike" noProof="0" dirty="0">
                          <a:solidFill>
                            <a:srgbClr val="000000"/>
                          </a:solidFill>
                          <a:highlight>
                            <a:srgbClr val="FFFFFF"/>
                          </a:highlight>
                          <a:latin typeface="Calibri"/>
                          <a:ea typeface="Calibri"/>
                          <a:cs typeface="Calibri"/>
                        </a:rPr>
                        <a:t> </a:t>
                      </a:r>
                      <a:r>
                        <a:rPr lang="en-US" sz="800" b="0" i="0" u="none" strike="noStrike" noProof="0" dirty="0">
                          <a:solidFill>
                            <a:srgbClr val="000000"/>
                          </a:solidFill>
                          <a:latin typeface="Arial"/>
                          <a:ea typeface="Calibri"/>
                          <a:cs typeface="Arial"/>
                        </a:rPr>
                        <a:t>Uses 10 frames and talks about the arrangements. Starts to estimate. </a:t>
                      </a:r>
                      <a:r>
                        <a:rPr lang="en-US" sz="800" b="0" i="0" u="none" strike="noStrike" noProof="0" dirty="0">
                          <a:solidFill>
                            <a:srgbClr val="000000"/>
                          </a:solidFill>
                          <a:highlight>
                            <a:srgbClr val="FFFFFF"/>
                          </a:highlight>
                          <a:latin typeface="Arial"/>
                          <a:ea typeface="Calibri"/>
                          <a:cs typeface="Arial"/>
                        </a:rPr>
                        <a:t>Uses the language of 'more' and 'fewer' to compare two sets of objects.</a:t>
                      </a:r>
                      <a:r>
                        <a:rPr lang="en-US" sz="1200" b="0" i="1" u="none" strike="noStrike" noProof="0" dirty="0">
                          <a:solidFill>
                            <a:srgbClr val="000000"/>
                          </a:solidFill>
                          <a:highlight>
                            <a:srgbClr val="FFFFFF"/>
                          </a:highlight>
                          <a:latin typeface="Calibri"/>
                          <a:ea typeface="Calibri"/>
                          <a:cs typeface="Calibri"/>
                        </a:rPr>
                        <a:t> </a:t>
                      </a:r>
                      <a:r>
                        <a:rPr lang="en-US" sz="800" b="0" i="0" u="none" strike="noStrike" noProof="0" dirty="0">
                          <a:solidFill>
                            <a:srgbClr val="000000"/>
                          </a:solidFill>
                          <a:latin typeface="Arial"/>
                          <a:ea typeface="Calibri"/>
                          <a:cs typeface="Arial"/>
                        </a:rPr>
                        <a:t>Uses language of time when talking about the day and events in their life.</a:t>
                      </a:r>
                      <a:endParaRPr lang="en-US" sz="800" b="0" dirty="0">
                        <a:latin typeface="Arial"/>
                        <a:cs typeface="Arial"/>
                      </a:endParaRPr>
                    </a:p>
                    <a:p>
                      <a:pPr lvl="0" algn="l">
                        <a:lnSpc>
                          <a:spcPct val="100000"/>
                        </a:lnSpc>
                        <a:spcBef>
                          <a:spcPts val="0"/>
                        </a:spcBef>
                        <a:spcAft>
                          <a:spcPts val="0"/>
                        </a:spcAft>
                        <a:buNone/>
                      </a:pPr>
                      <a:r>
                        <a:rPr lang="en-US" sz="800" b="0" i="0" u="none" strike="noStrike" noProof="0" dirty="0" err="1">
                          <a:solidFill>
                            <a:srgbClr val="000000"/>
                          </a:solidFill>
                          <a:latin typeface="Arial"/>
                          <a:ea typeface="Calibri"/>
                          <a:cs typeface="Arial"/>
                        </a:rPr>
                        <a:t>Recognises</a:t>
                      </a:r>
                      <a:r>
                        <a:rPr lang="en-US" sz="800" b="0" i="0" u="none" strike="noStrike" noProof="0" dirty="0">
                          <a:solidFill>
                            <a:srgbClr val="000000"/>
                          </a:solidFill>
                          <a:latin typeface="Arial"/>
                          <a:ea typeface="Calibri"/>
                          <a:cs typeface="Arial"/>
                        </a:rPr>
                        <a:t> some 3D shapes. </a:t>
                      </a:r>
                      <a:endParaRPr lang="en-US" sz="800" b="0">
                        <a:latin typeface="Arial"/>
                        <a:cs typeface="Arial"/>
                      </a:endParaRPr>
                    </a:p>
                    <a:p>
                      <a:pPr lvl="0" algn="l">
                        <a:lnSpc>
                          <a:spcPct val="100000"/>
                        </a:lnSpc>
                        <a:spcBef>
                          <a:spcPts val="0"/>
                        </a:spcBef>
                        <a:spcAft>
                          <a:spcPts val="0"/>
                        </a:spcAft>
                        <a:buNone/>
                      </a:pPr>
                      <a:endParaRPr lang="en-US" sz="1200" b="0" i="1" u="none" strike="noStrike" noProof="0" dirty="0">
                        <a:solidFill>
                          <a:srgbClr val="000000"/>
                        </a:solidFill>
                        <a:highlight>
                          <a:srgbClr val="FFFFFF"/>
                        </a:highlight>
                        <a:latin typeface="Calibri"/>
                        <a:ea typeface="Calibri"/>
                        <a:cs typeface="Calibri"/>
                      </a:endParaRPr>
                    </a:p>
                    <a:p>
                      <a:pPr marL="0" lvl="0" indent="0" algn="l">
                        <a:buFont typeface="Arial" panose="020B0604020202020204" pitchFamily="34" charset="0"/>
                        <a:buNone/>
                      </a:pPr>
                      <a:endParaRPr lang="en-US" sz="800" b="0" dirty="0">
                        <a:solidFill>
                          <a:schemeClr val="tx1"/>
                        </a:solidFill>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US" sz="800" b="0" i="0" u="none" strike="noStrike" noProof="0" dirty="0">
                          <a:solidFill>
                            <a:srgbClr val="000000"/>
                          </a:solidFill>
                          <a:latin typeface="Arial"/>
                          <a:ea typeface="Calibri"/>
                          <a:cs typeface="Arial"/>
                        </a:rPr>
                        <a:t>Orders, identifies, </a:t>
                      </a:r>
                      <a:r>
                        <a:rPr lang="en-US" sz="800" b="0" i="0" u="none" strike="noStrike" noProof="0" dirty="0" err="1">
                          <a:solidFill>
                            <a:srgbClr val="000000"/>
                          </a:solidFill>
                          <a:latin typeface="Arial"/>
                          <a:ea typeface="Calibri"/>
                          <a:cs typeface="Arial"/>
                        </a:rPr>
                        <a:t>subitises</a:t>
                      </a:r>
                      <a:r>
                        <a:rPr lang="en-US" sz="800" b="0" i="0" u="none" strike="noStrike" noProof="0" dirty="0">
                          <a:solidFill>
                            <a:srgbClr val="000000"/>
                          </a:solidFill>
                          <a:latin typeface="Arial"/>
                          <a:ea typeface="Calibri"/>
                          <a:cs typeface="Arial"/>
                        </a:rPr>
                        <a:t>, combines and manipulates numbers to 10. Knows 1 more/less than. </a:t>
                      </a:r>
                      <a:r>
                        <a:rPr lang="en-US" sz="800" b="0" i="0" u="none" strike="noStrike" noProof="0" dirty="0" err="1">
                          <a:solidFill>
                            <a:srgbClr val="000000"/>
                          </a:solidFill>
                          <a:latin typeface="Arial"/>
                          <a:ea typeface="Calibri"/>
                          <a:cs typeface="Arial"/>
                        </a:rPr>
                        <a:t>Recognises</a:t>
                      </a:r>
                      <a:r>
                        <a:rPr lang="en-US" sz="800" b="0" i="0" u="none" strike="noStrike" noProof="0" dirty="0">
                          <a:solidFill>
                            <a:srgbClr val="000000"/>
                          </a:solidFill>
                          <a:latin typeface="Arial"/>
                          <a:ea typeface="Calibri"/>
                          <a:cs typeface="Arial"/>
                        </a:rPr>
                        <a:t> mathematical features of some shapes.</a:t>
                      </a:r>
                      <a:endParaRPr lang="en-US" sz="800" b="0">
                        <a:latin typeface="Arial"/>
                        <a:cs typeface="Arial"/>
                      </a:endParaRPr>
                    </a:p>
                    <a:p>
                      <a:pPr lvl="0" algn="l">
                        <a:lnSpc>
                          <a:spcPct val="100000"/>
                        </a:lnSpc>
                        <a:spcBef>
                          <a:spcPts val="0"/>
                        </a:spcBef>
                        <a:spcAft>
                          <a:spcPts val="0"/>
                        </a:spcAft>
                        <a:buNone/>
                      </a:pPr>
                      <a:r>
                        <a:rPr lang="en-US" sz="800" b="0" i="0" u="none" strike="noStrike" noProof="0">
                          <a:solidFill>
                            <a:srgbClr val="000000"/>
                          </a:solidFill>
                          <a:latin typeface="Arial"/>
                          <a:ea typeface="Calibri"/>
                          <a:cs typeface="Arial"/>
                        </a:rPr>
                        <a:t>Starts to explore problems including shape.</a:t>
                      </a:r>
                      <a:endParaRPr lang="en-US" sz="800" b="0">
                        <a:latin typeface="Arial"/>
                        <a:cs typeface="Arial"/>
                      </a:endParaRPr>
                    </a:p>
                    <a:p>
                      <a:pPr marL="0" lvl="0" indent="0" algn="l">
                        <a:buNone/>
                      </a:pPr>
                      <a:endParaRPr lang="en-US" sz="800" b="0" i="0" u="none" strike="noStrike" noProof="0" dirty="0">
                        <a:solidFill>
                          <a:srgbClr val="000000"/>
                        </a:solidFill>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800" b="0" i="0" u="none" strike="noStrike" noProof="0" dirty="0">
                          <a:solidFill>
                            <a:srgbClr val="000000"/>
                          </a:solidFill>
                          <a:highlight>
                            <a:srgbClr val="FFFFFF"/>
                          </a:highlight>
                          <a:latin typeface="Arial"/>
                          <a:ea typeface="Calibri"/>
                          <a:cs typeface="Arial"/>
                        </a:rPr>
                        <a:t>Have a deep understanding of numbers 1 to 10, including the compositions of each number. Automatically recalls number bonds up to five and some number bonds to 10 including double facts</a:t>
                      </a:r>
                      <a:r>
                        <a:rPr lang="en-US" sz="800" b="0" i="1" u="none" strike="noStrike" noProof="0" dirty="0">
                          <a:solidFill>
                            <a:srgbClr val="000000"/>
                          </a:solidFill>
                          <a:highlight>
                            <a:srgbClr val="FFFFFF"/>
                          </a:highlight>
                          <a:latin typeface="Arial"/>
                          <a:ea typeface="Calibri"/>
                          <a:cs typeface="Arial"/>
                        </a:rPr>
                        <a:t>. </a:t>
                      </a:r>
                      <a:r>
                        <a:rPr lang="en-US" sz="800" b="0" i="0" u="none" strike="noStrike" noProof="0" dirty="0">
                          <a:solidFill>
                            <a:srgbClr val="000000"/>
                          </a:solidFill>
                          <a:highlight>
                            <a:srgbClr val="FFFFFF"/>
                          </a:highlight>
                          <a:latin typeface="Arial"/>
                          <a:ea typeface="Calibri"/>
                          <a:cs typeface="Arial"/>
                        </a:rPr>
                        <a:t>Verbally counts beyond 20, </a:t>
                      </a:r>
                      <a:r>
                        <a:rPr lang="en-US" sz="800" b="0" i="0" u="none" strike="noStrike" noProof="0" dirty="0" err="1">
                          <a:solidFill>
                            <a:srgbClr val="000000"/>
                          </a:solidFill>
                          <a:highlight>
                            <a:srgbClr val="FFFFFF"/>
                          </a:highlight>
                          <a:latin typeface="Arial"/>
                          <a:ea typeface="Calibri"/>
                          <a:cs typeface="Arial"/>
                        </a:rPr>
                        <a:t>recognises</a:t>
                      </a:r>
                      <a:r>
                        <a:rPr lang="en-US" sz="800" b="0" i="0" u="none" strike="noStrike" noProof="0" dirty="0">
                          <a:solidFill>
                            <a:srgbClr val="000000"/>
                          </a:solidFill>
                          <a:highlight>
                            <a:srgbClr val="FFFFFF"/>
                          </a:highlight>
                          <a:latin typeface="Arial"/>
                          <a:ea typeface="Calibri"/>
                          <a:cs typeface="Arial"/>
                        </a:rPr>
                        <a:t> the patterns of the counting system</a:t>
                      </a:r>
                      <a:r>
                        <a:rPr lang="en-US" sz="800" b="0" i="1" u="none" strike="noStrike" noProof="0" dirty="0">
                          <a:solidFill>
                            <a:srgbClr val="000000"/>
                          </a:solidFill>
                          <a:highlight>
                            <a:srgbClr val="FFFFFF"/>
                          </a:highlight>
                          <a:latin typeface="Arial"/>
                          <a:ea typeface="Calibri"/>
                          <a:cs typeface="Arial"/>
                        </a:rPr>
                        <a:t>. </a:t>
                      </a:r>
                      <a:r>
                        <a:rPr lang="en-US" sz="800" b="0" i="0" u="none" strike="noStrike" noProof="0" dirty="0">
                          <a:solidFill>
                            <a:srgbClr val="000000"/>
                          </a:solidFill>
                          <a:highlight>
                            <a:srgbClr val="FFFFFF"/>
                          </a:highlight>
                          <a:latin typeface="Arial"/>
                          <a:ea typeface="Calibri"/>
                          <a:cs typeface="Arial"/>
                        </a:rPr>
                        <a:t>Compares quantities up to 10 in different contexts, </a:t>
                      </a:r>
                      <a:r>
                        <a:rPr lang="en-US" sz="800" b="0" i="0" u="none" strike="noStrike" noProof="0" dirty="0" err="1">
                          <a:solidFill>
                            <a:srgbClr val="000000"/>
                          </a:solidFill>
                          <a:highlight>
                            <a:srgbClr val="FFFFFF"/>
                          </a:highlight>
                          <a:latin typeface="Arial"/>
                          <a:ea typeface="Calibri"/>
                          <a:cs typeface="Arial"/>
                        </a:rPr>
                        <a:t>recognising</a:t>
                      </a:r>
                      <a:r>
                        <a:rPr lang="en-US" sz="800" b="0" i="0" u="none" strike="noStrike" noProof="0" dirty="0">
                          <a:solidFill>
                            <a:srgbClr val="000000"/>
                          </a:solidFill>
                          <a:highlight>
                            <a:srgbClr val="FFFFFF"/>
                          </a:highlight>
                          <a:latin typeface="Arial"/>
                          <a:ea typeface="Calibri"/>
                          <a:cs typeface="Arial"/>
                        </a:rPr>
                        <a:t> when one quantity is greater than, less than or the same as the other quantity. Explores and represents patterns within numbers up to 10, including evens and odds, double facts and how quantities can be distributed equally.</a:t>
                      </a:r>
                      <a:endParaRPr lang="en-US" sz="800" dirty="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281977">
                <a:tc>
                  <a:txBody>
                    <a:bodyPr/>
                    <a:lstStyle/>
                    <a:p>
                      <a:pPr algn="ctr"/>
                      <a:r>
                        <a:rPr lang="en-US" sz="900" b="0">
                          <a:latin typeface="Arial" panose="020B0604020202020204" pitchFamily="34" charset="0"/>
                          <a:cs typeface="Arial" panose="020B0604020202020204" pitchFamily="34" charset="0"/>
                        </a:rPr>
                        <a:t>Statutory Framework for Mathematics</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dirty="0"/>
                        <a:t>Developing a strong grounding in number is essential so that all children develop the necessary building blocks to excel mathematically. Children should be able to count confidently, develop a deep understanding of the numbers to 10, the relationships between them and the patterns within those numbers. By providing frequent and varied opportunities to build and apply this understanding - such as using manipulatives, including small pebbles and tens frames for organising counting - children will develop a secure base of knowledge and vocabulary from which mastery of mathematics is built. In addition, it is important that the curriculum includes rich opportunities for children to develop their spatial reasoning skills across all areas of mathematics including shape, space and measures. It is important that children develop positive attitudes and interests in mathematics, look for patterns and relationships, spot connections, ‘have a go’, talk to adults and peers about what they notice and not be afraid to make mistakes. </a:t>
                      </a:r>
                      <a:endParaRPr lang="en-GB" sz="1000" dirty="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102111"/>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4718703" y="137134"/>
            <a:ext cx="2916312" cy="707886"/>
          </a:xfrm>
          <a:prstGeom prst="rect">
            <a:avLst/>
          </a:prstGeom>
          <a:noFill/>
        </p:spPr>
        <p:txBody>
          <a:bodyPr wrap="none" lIns="91440" tIns="45720" rIns="91440" bIns="45720">
            <a:spAutoFit/>
          </a:bodyPr>
          <a:lstStyle/>
          <a:p>
            <a:pPr algn="ctr"/>
            <a:r>
              <a:rPr lang="en-US" sz="4000" b="0" cap="none" spc="0">
                <a:ln w="0"/>
                <a:solidFill>
                  <a:schemeClr val="tx1"/>
                </a:solidFill>
                <a:effectLst>
                  <a:outerShdw blurRad="38100" dist="19050" dir="2700000" algn="tl" rotWithShape="0">
                    <a:schemeClr val="dk1">
                      <a:alpha val="40000"/>
                    </a:schemeClr>
                  </a:outerShdw>
                </a:effectLst>
              </a:rPr>
              <a:t>Mathematics</a:t>
            </a:r>
          </a:p>
        </p:txBody>
      </p:sp>
      <p:sp>
        <p:nvSpPr>
          <p:cNvPr id="16" name="TextBox 15">
            <a:extLst>
              <a:ext uri="{FF2B5EF4-FFF2-40B4-BE49-F238E27FC236}">
                <a16:creationId xmlns:a16="http://schemas.microsoft.com/office/drawing/2014/main" id="{47477F9E-1AD4-4D2A-AF4B-53EC52E0D7AA}"/>
              </a:ext>
            </a:extLst>
          </p:cNvPr>
          <p:cNvSpPr txBox="1"/>
          <p:nvPr/>
        </p:nvSpPr>
        <p:spPr>
          <a:xfrm>
            <a:off x="2330001" y="6488220"/>
            <a:ext cx="5681246" cy="338554"/>
          </a:xfrm>
          <a:prstGeom prst="rect">
            <a:avLst/>
          </a:prstGeom>
          <a:noFill/>
        </p:spPr>
        <p:txBody>
          <a:bodyPr wrap="square" lIns="91440" tIns="45720" rIns="91440" bIns="45720" rtlCol="0" anchor="t">
            <a:spAutoFit/>
          </a:bodyPr>
          <a:lstStyle/>
          <a:p>
            <a:r>
              <a:rPr lang="en-GB" sz="1600" i="1"/>
              <a:t>*Power Maths and Mastering Number are taught in Reception.</a:t>
            </a:r>
          </a:p>
        </p:txBody>
      </p:sp>
    </p:spTree>
    <p:extLst>
      <p:ext uri="{BB962C8B-B14F-4D97-AF65-F5344CB8AC3E}">
        <p14:creationId xmlns:p14="http://schemas.microsoft.com/office/powerpoint/2010/main" val="1744414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164170967"/>
              </p:ext>
            </p:extLst>
          </p:nvPr>
        </p:nvGraphicFramePr>
        <p:xfrm>
          <a:off x="643467" y="1178979"/>
          <a:ext cx="10905071" cy="5544823"/>
        </p:xfrm>
        <a:graphic>
          <a:graphicData uri="http://schemas.openxmlformats.org/drawingml/2006/table">
            <a:tbl>
              <a:tblPr firstRow="1" bandRow="1">
                <a:tableStyleId>{5C22544A-7EE6-4342-B048-85BDC9FD1C3A}</a:tableStyleId>
              </a:tblPr>
              <a:tblGrid>
                <a:gridCol w="1713906">
                  <a:extLst>
                    <a:ext uri="{9D8B030D-6E8A-4147-A177-3AD203B41FA5}">
                      <a16:colId xmlns:a16="http://schemas.microsoft.com/office/drawing/2014/main" val="385991600"/>
                    </a:ext>
                  </a:extLst>
                </a:gridCol>
                <a:gridCol w="1609628">
                  <a:extLst>
                    <a:ext uri="{9D8B030D-6E8A-4147-A177-3AD203B41FA5}">
                      <a16:colId xmlns:a16="http://schemas.microsoft.com/office/drawing/2014/main" val="2865123548"/>
                    </a:ext>
                  </a:extLst>
                </a:gridCol>
                <a:gridCol w="1510652">
                  <a:extLst>
                    <a:ext uri="{9D8B030D-6E8A-4147-A177-3AD203B41FA5}">
                      <a16:colId xmlns:a16="http://schemas.microsoft.com/office/drawing/2014/main" val="872926247"/>
                    </a:ext>
                  </a:extLst>
                </a:gridCol>
                <a:gridCol w="1530093">
                  <a:extLst>
                    <a:ext uri="{9D8B030D-6E8A-4147-A177-3AD203B41FA5}">
                      <a16:colId xmlns:a16="http://schemas.microsoft.com/office/drawing/2014/main" val="1315738151"/>
                    </a:ext>
                  </a:extLst>
                </a:gridCol>
                <a:gridCol w="1618465">
                  <a:extLst>
                    <a:ext uri="{9D8B030D-6E8A-4147-A177-3AD203B41FA5}">
                      <a16:colId xmlns:a16="http://schemas.microsoft.com/office/drawing/2014/main" val="2709165749"/>
                    </a:ext>
                  </a:extLst>
                </a:gridCol>
                <a:gridCol w="1461163">
                  <a:extLst>
                    <a:ext uri="{9D8B030D-6E8A-4147-A177-3AD203B41FA5}">
                      <a16:colId xmlns:a16="http://schemas.microsoft.com/office/drawing/2014/main" val="2335150482"/>
                    </a:ext>
                  </a:extLst>
                </a:gridCol>
                <a:gridCol w="1461164">
                  <a:extLst>
                    <a:ext uri="{9D8B030D-6E8A-4147-A177-3AD203B41FA5}">
                      <a16:colId xmlns:a16="http://schemas.microsoft.com/office/drawing/2014/main" val="4046203905"/>
                    </a:ext>
                  </a:extLst>
                </a:gridCol>
              </a:tblGrid>
              <a:tr h="688650">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Autumn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u="sng">
                          <a:solidFill>
                            <a:schemeClr val="tx1"/>
                          </a:solidFill>
                          <a:latin typeface="Arial" panose="020B0604020202020204" pitchFamily="34" charset="0"/>
                          <a:cs typeface="Arial" panose="020B0604020202020204" pitchFamily="34" charset="0"/>
                        </a:rPr>
                        <a:t>Autumn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3656976">
                <a:tc>
                  <a:txBody>
                    <a:bodyPr/>
                    <a:lstStyle/>
                    <a:p>
                      <a:pPr algn="ctr"/>
                      <a:endParaRPr lang="en-US" sz="1050" b="1" dirty="0">
                        <a:latin typeface="Arial" panose="020B0604020202020204" pitchFamily="34" charset="0"/>
                        <a:cs typeface="Arial" panose="020B0604020202020204" pitchFamily="34" charset="0"/>
                      </a:endParaRPr>
                    </a:p>
                    <a:p>
                      <a:pPr algn="ctr"/>
                      <a:endParaRPr lang="en-US" sz="1050" b="1" dirty="0">
                        <a:latin typeface="Arial" panose="020B0604020202020204" pitchFamily="34" charset="0"/>
                        <a:cs typeface="Arial" panose="020B0604020202020204" pitchFamily="34" charset="0"/>
                      </a:endParaRPr>
                    </a:p>
                    <a:p>
                      <a:pPr algn="ctr"/>
                      <a:r>
                        <a:rPr lang="en-US" sz="1000" b="1" dirty="0">
                          <a:latin typeface="Arial" panose="020B0604020202020204" pitchFamily="34" charset="0"/>
                          <a:cs typeface="Arial" panose="020B0604020202020204" pitchFamily="34" charset="0"/>
                        </a:rPr>
                        <a:t>History</a:t>
                      </a:r>
                    </a:p>
                    <a:p>
                      <a:pPr algn="ctr"/>
                      <a:r>
                        <a:rPr lang="en-US" sz="1000" b="1" dirty="0">
                          <a:latin typeface="Arial" panose="020B0604020202020204" pitchFamily="34" charset="0"/>
                          <a:cs typeface="Arial" panose="020B0604020202020204" pitchFamily="34" charset="0"/>
                        </a:rPr>
                        <a:t>Geography</a:t>
                      </a:r>
                    </a:p>
                    <a:p>
                      <a:pPr algn="ctr"/>
                      <a:r>
                        <a:rPr lang="en-US" sz="1000" b="1" dirty="0">
                          <a:latin typeface="Arial" panose="020B0604020202020204" pitchFamily="34" charset="0"/>
                          <a:cs typeface="Arial" panose="020B0604020202020204" pitchFamily="34" charset="0"/>
                        </a:rPr>
                        <a:t>Science</a:t>
                      </a:r>
                    </a:p>
                    <a:p>
                      <a:pPr algn="ctr"/>
                      <a:r>
                        <a:rPr lang="en-US" sz="1000" b="1" dirty="0">
                          <a:latin typeface="Arial" panose="020B0604020202020204" pitchFamily="34" charset="0"/>
                          <a:cs typeface="Arial" panose="020B0604020202020204" pitchFamily="34" charset="0"/>
                        </a:rPr>
                        <a:t>RE</a:t>
                      </a:r>
                    </a:p>
                    <a:p>
                      <a:pPr algn="ctr"/>
                      <a:endParaRPr lang="en-US" sz="1000" b="0" dirty="0">
                        <a:latin typeface="Arial" panose="020B0604020202020204" pitchFamily="34" charset="0"/>
                        <a:cs typeface="Arial" panose="020B0604020202020204" pitchFamily="34" charset="0"/>
                      </a:endParaRPr>
                    </a:p>
                    <a:p>
                      <a:pPr algn="ctr"/>
                      <a:endParaRPr lang="en-US" sz="900" b="0" dirty="0">
                        <a:latin typeface="Arial"/>
                        <a:cs typeface="Arial"/>
                      </a:endParaRPr>
                    </a:p>
                    <a:p>
                      <a:pPr algn="ctr"/>
                      <a:endParaRPr lang="en-US" sz="800" b="0" dirty="0">
                        <a:latin typeface="Arial" panose="020B0604020202020204" pitchFamily="34" charset="0"/>
                        <a:cs typeface="Arial" panose="020B0604020202020204" pitchFamily="34" charset="0"/>
                      </a:endParaRPr>
                    </a:p>
                    <a:p>
                      <a:pPr algn="ctr"/>
                      <a:endParaRPr lang="en-US" sz="800" b="0" dirty="0">
                        <a:latin typeface="Arial" panose="020B0604020202020204" pitchFamily="34" charset="0"/>
                        <a:cs typeface="Arial" panose="020B0604020202020204" pitchFamily="34" charset="0"/>
                      </a:endParaRPr>
                    </a:p>
                    <a:p>
                      <a:pPr algn="ctr"/>
                      <a:endParaRPr lang="en-US" sz="800" b="0" dirty="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900" b="0" i="0" u="none" strike="noStrike" noProof="0" dirty="0">
                          <a:solidFill>
                            <a:srgbClr val="000000"/>
                          </a:solidFill>
                          <a:latin typeface="Arial"/>
                          <a:ea typeface="Calibri"/>
                          <a:cs typeface="Arial"/>
                        </a:rPr>
                        <a:t>Can talk about their own family and the people around them describing features about them. Knows features of their own environment. Says what they can hear, feel and see whilst outside. Notices features of the immediate environment.</a:t>
                      </a:r>
                      <a:endParaRPr lang="en-US" sz="9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Font typeface="Arial" panose="020B0604020202020204" pitchFamily="34" charset="0"/>
                        <a:buNone/>
                      </a:pPr>
                      <a:r>
                        <a:rPr lang="en-US" sz="900">
                          <a:solidFill>
                            <a:schemeClr val="tx1"/>
                          </a:solidFill>
                          <a:latin typeface="Arial"/>
                          <a:cs typeface="Arial"/>
                        </a:rPr>
                        <a:t>Knows the names o</a:t>
                      </a:r>
                      <a:r>
                        <a:rPr lang="en-US" sz="900" dirty="0">
                          <a:solidFill>
                            <a:schemeClr val="tx1"/>
                          </a:solidFill>
                          <a:latin typeface="Arial"/>
                          <a:cs typeface="Arial"/>
                        </a:rPr>
                        <a:t>f the days of the week and their order. </a:t>
                      </a:r>
                      <a:r>
                        <a:rPr lang="en-US" sz="900" b="0" i="0" u="none" strike="noStrike" noProof="0" dirty="0">
                          <a:solidFill>
                            <a:srgbClr val="000000"/>
                          </a:solidFill>
                          <a:latin typeface="Arial"/>
                          <a:ea typeface="Calibri"/>
                          <a:cs typeface="Arial"/>
                        </a:rPr>
                        <a:t>Starts to talk about the passage of time and understands significant events in their own timeline. Knows some features of a different environment and what makes it different. Starts to talk about changes like the weather.</a:t>
                      </a:r>
                      <a:endParaRPr lang="en-US" sz="900" b="0">
                        <a:solidFill>
                          <a:schemeClr val="tx1"/>
                        </a:solidFill>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900" b="0" i="0" u="none" strike="noStrike" noProof="0" dirty="0">
                          <a:solidFill>
                            <a:srgbClr val="000000"/>
                          </a:solidFill>
                          <a:latin typeface="Arial"/>
                          <a:ea typeface="Calibri"/>
                          <a:cs typeface="Arial"/>
                        </a:rPr>
                        <a:t>Starts to understand events outside their own timeline. Understands 'different'. Knows there are locations beyond their own and that these are represented in different ways. Names the four seasons and talks about their differences. Shows wonder when involved in investigation.</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900" b="0" i="0" u="none" strike="noStrike" noProof="0" dirty="0">
                          <a:solidFill>
                            <a:srgbClr val="000000"/>
                          </a:solidFill>
                          <a:latin typeface="Arial"/>
                          <a:ea typeface="Calibri"/>
                          <a:cs typeface="Arial"/>
                        </a:rPr>
                        <a:t>Talks about events of personal significance. Starts to understand 'similarity'. Knows that there are different and significant celebrations. Understands animals have similar features to live in specific habitat for example, camouflage, fur to protect from the cold etc. Shows some understanding of differe</a:t>
                      </a:r>
                      <a:r>
                        <a:rPr lang="en-US" sz="900" b="0" i="0" u="none" strike="noStrike" noProof="0">
                          <a:solidFill>
                            <a:srgbClr val="000000"/>
                          </a:solidFill>
                          <a:latin typeface="Arial"/>
                          <a:ea typeface="Calibri"/>
                          <a:cs typeface="Arial"/>
                        </a:rPr>
                        <a:t>nce.</a:t>
                      </a:r>
                      <a:endParaRPr lang="en-US" sz="9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900" b="0" i="0" u="none" strike="noStrike" noProof="0" dirty="0">
                          <a:solidFill>
                            <a:srgbClr val="000000"/>
                          </a:solidFill>
                          <a:latin typeface="Arial"/>
                          <a:ea typeface="Calibri"/>
                          <a:cs typeface="Arial"/>
                        </a:rPr>
                        <a:t>Sequences events using time-specific vocabulary. Identifies some features of personal significance and some features that others find significant. Starts to talk about the passage of time in relation to changes.</a:t>
                      </a:r>
                      <a:endParaRPr lang="en-US" sz="9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800" b="0" i="0" u="none" strike="noStrike" noProof="0">
                          <a:solidFill>
                            <a:srgbClr val="000000"/>
                          </a:solidFill>
                          <a:highlight>
                            <a:srgbClr val="FFFFFF"/>
                          </a:highlight>
                          <a:latin typeface="Arial"/>
                          <a:ea typeface="Calibri"/>
                          <a:cs typeface="Arial"/>
                        </a:rPr>
                        <a:t>Knows some similarities and difference between things in the past and now drawing on their experiences and what they have read in class.</a:t>
                      </a:r>
                      <a:endParaRPr lang="en-US" sz="800">
                        <a:latin typeface="Arial"/>
                        <a:cs typeface="Arial"/>
                      </a:endParaRPr>
                    </a:p>
                    <a:p>
                      <a:pPr lvl="0" algn="l">
                        <a:lnSpc>
                          <a:spcPct val="100000"/>
                        </a:lnSpc>
                        <a:spcBef>
                          <a:spcPts val="0"/>
                        </a:spcBef>
                        <a:spcAft>
                          <a:spcPts val="0"/>
                        </a:spcAft>
                        <a:buNone/>
                      </a:pPr>
                      <a:r>
                        <a:rPr lang="en-US" sz="800" b="0" i="0" u="none" strike="noStrike" noProof="0" dirty="0">
                          <a:solidFill>
                            <a:srgbClr val="000000"/>
                          </a:solidFill>
                          <a:highlight>
                            <a:srgbClr val="FFFFFF"/>
                          </a:highlight>
                          <a:latin typeface="Arial"/>
                          <a:ea typeface="Calibri"/>
                          <a:cs typeface="Arial"/>
                        </a:rPr>
                        <a:t>Understands the past through settings, characters and events encountered in books read in class and storytelling. Describes the immediate environment using knowledge from observation, discussion, stories, non-fiction texts and maps.</a:t>
                      </a:r>
                      <a:endParaRPr lang="en-US" sz="800">
                        <a:latin typeface="Arial"/>
                        <a:cs typeface="Arial"/>
                      </a:endParaRPr>
                    </a:p>
                    <a:p>
                      <a:pPr lvl="0" algn="l">
                        <a:lnSpc>
                          <a:spcPct val="100000"/>
                        </a:lnSpc>
                        <a:spcBef>
                          <a:spcPts val="0"/>
                        </a:spcBef>
                        <a:spcAft>
                          <a:spcPts val="0"/>
                        </a:spcAft>
                        <a:buNone/>
                      </a:pPr>
                      <a:r>
                        <a:rPr lang="en-US" sz="800" b="0" i="0" u="none" strike="noStrike" noProof="0">
                          <a:solidFill>
                            <a:srgbClr val="000000"/>
                          </a:solidFill>
                          <a:highlight>
                            <a:srgbClr val="FFFFFF"/>
                          </a:highlight>
                          <a:latin typeface="Arial"/>
                          <a:ea typeface="Calibri"/>
                          <a:cs typeface="Arial"/>
                        </a:rPr>
                        <a:t>Knows some similarities and </a:t>
                      </a:r>
                      <a:r>
                        <a:rPr lang="en-US" sz="800" b="0" i="0" u="none" strike="noStrike" noProof="0" dirty="0">
                          <a:solidFill>
                            <a:srgbClr val="000000"/>
                          </a:solidFill>
                          <a:highlight>
                            <a:srgbClr val="FFFFFF"/>
                          </a:highlight>
                          <a:latin typeface="Arial"/>
                          <a:ea typeface="Calibri"/>
                          <a:cs typeface="Arial"/>
                        </a:rPr>
                        <a:t>differences between different religious and cultural communities in this country, drawing on their experiences and what has been read in class.</a:t>
                      </a:r>
                      <a:endParaRPr lang="en-US" sz="800">
                        <a:latin typeface="Arial"/>
                        <a:cs typeface="Arial"/>
                      </a:endParaRPr>
                    </a:p>
                    <a:p>
                      <a:pPr lvl="0" algn="l">
                        <a:lnSpc>
                          <a:spcPct val="100000"/>
                        </a:lnSpc>
                        <a:spcBef>
                          <a:spcPts val="0"/>
                        </a:spcBef>
                        <a:spcAft>
                          <a:spcPts val="0"/>
                        </a:spcAft>
                        <a:buNone/>
                      </a:pPr>
                      <a:r>
                        <a:rPr lang="en-US" sz="800" b="0" i="0" u="none" strike="noStrike" noProof="0">
                          <a:solidFill>
                            <a:srgbClr val="000000"/>
                          </a:solidFill>
                          <a:highlight>
                            <a:srgbClr val="FFFFFF"/>
                          </a:highlight>
                          <a:latin typeface="Arial"/>
                          <a:ea typeface="Calibri"/>
                          <a:cs typeface="Arial"/>
                        </a:rPr>
                        <a:t>Explains some similarities </a:t>
                      </a:r>
                      <a:r>
                        <a:rPr lang="en-US" sz="800" b="0" i="0" u="none" strike="noStrike" noProof="0" dirty="0">
                          <a:solidFill>
                            <a:srgbClr val="000000"/>
                          </a:solidFill>
                          <a:highlight>
                            <a:srgbClr val="FFFFFF"/>
                          </a:highlight>
                          <a:latin typeface="Arial"/>
                          <a:ea typeface="Calibri"/>
                          <a:cs typeface="Arial"/>
                        </a:rPr>
                        <a:t>and difference between life in this country and life in other countries, drawing on knowledge from stories, non-</a:t>
                      </a:r>
                      <a:r>
                        <a:rPr lang="en-US" sz="800" b="0" i="0" u="none" strike="noStrike" noProof="0">
                          <a:solidFill>
                            <a:srgbClr val="000000"/>
                          </a:solidFill>
                          <a:highlight>
                            <a:srgbClr val="FFFFFF"/>
                          </a:highlight>
                          <a:latin typeface="Arial"/>
                          <a:ea typeface="Calibri"/>
                          <a:cs typeface="Arial"/>
                        </a:rPr>
                        <a:t>fiction texts</a:t>
                      </a:r>
                      <a:endParaRPr lang="en-US" sz="80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199197">
                <a:tc>
                  <a:txBody>
                    <a:bodyPr/>
                    <a:lstStyle/>
                    <a:p>
                      <a:pPr algn="ctr"/>
                      <a:r>
                        <a:rPr lang="en-US" sz="900" b="0">
                          <a:latin typeface="Arial" panose="020B0604020202020204" pitchFamily="34" charset="0"/>
                          <a:cs typeface="Arial" panose="020B0604020202020204" pitchFamily="34" charset="0"/>
                        </a:rPr>
                        <a:t>Statutory Framework for Understanding the World</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50" dirty="0"/>
                        <a:t>Understanding the world involves guiding children to make sense of their physical world and their community. The frequency and range of children’s personal experiences increases their knowledge and sense of the world around them – from visiting parks, libraries and museums to meeting important members of society such as police officers, nurses and firefighters. In addition, listening to a broad selection of stories, non-fiction, rhymes and poems will foster their understanding of our culturally, socially, technologically and ecologically diverse world. As well as building important knowledge, this extends their familiarity with words that support understanding across domains. Enriching and widening children’s vocabulary will support later reading comprehension. </a:t>
                      </a:r>
                      <a:endParaRPr lang="en-GB" sz="105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102111"/>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3452752" y="137134"/>
            <a:ext cx="5448223" cy="707886"/>
          </a:xfrm>
          <a:prstGeom prst="rect">
            <a:avLst/>
          </a:prstGeom>
          <a:noFill/>
        </p:spPr>
        <p:txBody>
          <a:bodyPr wrap="none" lIns="91440" tIns="45720" rIns="91440" bIns="45720">
            <a:spAutoFit/>
          </a:bodyPr>
          <a:lstStyle/>
          <a:p>
            <a:pPr algn="ctr"/>
            <a:r>
              <a:rPr lang="en-US" sz="4000" b="0" cap="none" spc="0">
                <a:ln w="0"/>
                <a:solidFill>
                  <a:schemeClr val="tx1"/>
                </a:solidFill>
                <a:effectLst>
                  <a:outerShdw blurRad="38100" dist="19050" dir="2700000" algn="tl" rotWithShape="0">
                    <a:schemeClr val="dk1">
                      <a:alpha val="40000"/>
                    </a:schemeClr>
                  </a:outerShdw>
                </a:effectLst>
              </a:rPr>
              <a:t>Understanding the Worl</a:t>
            </a:r>
            <a:r>
              <a:rPr lang="en-US" sz="4000">
                <a:ln w="0"/>
                <a:effectLst>
                  <a:outerShdw blurRad="38100" dist="19050" dir="2700000" algn="tl" rotWithShape="0">
                    <a:schemeClr val="dk1">
                      <a:alpha val="40000"/>
                    </a:schemeClr>
                  </a:outerShdw>
                </a:effectLst>
              </a:rPr>
              <a:t>d</a:t>
            </a:r>
            <a:endParaRPr lang="en-US" sz="40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733797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643419641"/>
              </p:ext>
            </p:extLst>
          </p:nvPr>
        </p:nvGraphicFramePr>
        <p:xfrm>
          <a:off x="643467" y="1178980"/>
          <a:ext cx="10905071" cy="4427087"/>
        </p:xfrm>
        <a:graphic>
          <a:graphicData uri="http://schemas.openxmlformats.org/drawingml/2006/table">
            <a:tbl>
              <a:tblPr firstRow="1" bandRow="1">
                <a:tableStyleId>{5C22544A-7EE6-4342-B048-85BDC9FD1C3A}</a:tableStyleId>
              </a:tblPr>
              <a:tblGrid>
                <a:gridCol w="1713906">
                  <a:extLst>
                    <a:ext uri="{9D8B030D-6E8A-4147-A177-3AD203B41FA5}">
                      <a16:colId xmlns:a16="http://schemas.microsoft.com/office/drawing/2014/main" val="385991600"/>
                    </a:ext>
                  </a:extLst>
                </a:gridCol>
                <a:gridCol w="1609628">
                  <a:extLst>
                    <a:ext uri="{9D8B030D-6E8A-4147-A177-3AD203B41FA5}">
                      <a16:colId xmlns:a16="http://schemas.microsoft.com/office/drawing/2014/main" val="2865123548"/>
                    </a:ext>
                  </a:extLst>
                </a:gridCol>
                <a:gridCol w="1510652">
                  <a:extLst>
                    <a:ext uri="{9D8B030D-6E8A-4147-A177-3AD203B41FA5}">
                      <a16:colId xmlns:a16="http://schemas.microsoft.com/office/drawing/2014/main" val="872926247"/>
                    </a:ext>
                  </a:extLst>
                </a:gridCol>
                <a:gridCol w="1530093">
                  <a:extLst>
                    <a:ext uri="{9D8B030D-6E8A-4147-A177-3AD203B41FA5}">
                      <a16:colId xmlns:a16="http://schemas.microsoft.com/office/drawing/2014/main" val="1315738151"/>
                    </a:ext>
                  </a:extLst>
                </a:gridCol>
                <a:gridCol w="1618465">
                  <a:extLst>
                    <a:ext uri="{9D8B030D-6E8A-4147-A177-3AD203B41FA5}">
                      <a16:colId xmlns:a16="http://schemas.microsoft.com/office/drawing/2014/main" val="2709165749"/>
                    </a:ext>
                  </a:extLst>
                </a:gridCol>
                <a:gridCol w="1461163">
                  <a:extLst>
                    <a:ext uri="{9D8B030D-6E8A-4147-A177-3AD203B41FA5}">
                      <a16:colId xmlns:a16="http://schemas.microsoft.com/office/drawing/2014/main" val="2335150482"/>
                    </a:ext>
                  </a:extLst>
                </a:gridCol>
                <a:gridCol w="1461164">
                  <a:extLst>
                    <a:ext uri="{9D8B030D-6E8A-4147-A177-3AD203B41FA5}">
                      <a16:colId xmlns:a16="http://schemas.microsoft.com/office/drawing/2014/main" val="4046203905"/>
                    </a:ext>
                  </a:extLst>
                </a:gridCol>
              </a:tblGrid>
              <a:tr h="699361">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Autumn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u="sng">
                          <a:solidFill>
                            <a:schemeClr val="tx1"/>
                          </a:solidFill>
                          <a:latin typeface="Arial" panose="020B0604020202020204" pitchFamily="34" charset="0"/>
                          <a:cs typeface="Arial" panose="020B0604020202020204" pitchFamily="34" charset="0"/>
                        </a:rPr>
                        <a:t>Autumn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2310271">
                <a:tc>
                  <a:txBody>
                    <a:bodyPr/>
                    <a:lstStyle/>
                    <a:p>
                      <a:pPr algn="ctr"/>
                      <a:endParaRPr lang="en-US" sz="1050" b="1">
                        <a:latin typeface="Arial" panose="020B0604020202020204" pitchFamily="34" charset="0"/>
                        <a:cs typeface="Arial" panose="020B0604020202020204" pitchFamily="34" charset="0"/>
                      </a:endParaRPr>
                    </a:p>
                    <a:p>
                      <a:pPr algn="ctr"/>
                      <a:endParaRPr lang="en-US" sz="1050" b="1">
                        <a:latin typeface="Arial" panose="020B0604020202020204" pitchFamily="34" charset="0"/>
                        <a:cs typeface="Arial" panose="020B0604020202020204" pitchFamily="34" charset="0"/>
                      </a:endParaRPr>
                    </a:p>
                    <a:p>
                      <a:pPr algn="ctr"/>
                      <a:r>
                        <a:rPr lang="en-US" sz="1000" b="1">
                          <a:latin typeface="Arial" panose="020B0604020202020204" pitchFamily="34" charset="0"/>
                          <a:cs typeface="Arial" panose="020B0604020202020204" pitchFamily="34" charset="0"/>
                        </a:rPr>
                        <a:t>Music</a:t>
                      </a:r>
                    </a:p>
                    <a:p>
                      <a:pPr algn="ctr"/>
                      <a:r>
                        <a:rPr lang="en-US" sz="1000" b="1">
                          <a:latin typeface="Arial" panose="020B0604020202020204" pitchFamily="34" charset="0"/>
                          <a:cs typeface="Arial" panose="020B0604020202020204" pitchFamily="34" charset="0"/>
                        </a:rPr>
                        <a:t>Art</a:t>
                      </a:r>
                    </a:p>
                    <a:p>
                      <a:pPr algn="ctr"/>
                      <a:r>
                        <a:rPr lang="en-US" sz="1000" b="1">
                          <a:latin typeface="Arial" panose="020B0604020202020204" pitchFamily="34" charset="0"/>
                          <a:cs typeface="Arial" panose="020B0604020202020204" pitchFamily="34" charset="0"/>
                        </a:rPr>
                        <a:t>Drama/dance</a:t>
                      </a:r>
                    </a:p>
                    <a:p>
                      <a:pPr algn="ctr"/>
                      <a:r>
                        <a:rPr lang="en-US" sz="1000" b="1">
                          <a:latin typeface="Arial" panose="020B0604020202020204" pitchFamily="34" charset="0"/>
                          <a:cs typeface="Arial" panose="020B0604020202020204" pitchFamily="34" charset="0"/>
                        </a:rPr>
                        <a:t>DT</a:t>
                      </a:r>
                    </a:p>
                    <a:p>
                      <a:pPr algn="ctr"/>
                      <a:endParaRPr lang="en-US" sz="1000" b="0">
                        <a:latin typeface="Arial" panose="020B0604020202020204" pitchFamily="34" charset="0"/>
                        <a:cs typeface="Arial" panose="020B0604020202020204" pitchFamily="34" charset="0"/>
                      </a:endParaRPr>
                    </a:p>
                    <a:p>
                      <a:pPr algn="ctr"/>
                      <a:endParaRPr lang="en-US" sz="1000" b="0" dirty="0">
                        <a:latin typeface="Arial"/>
                        <a:cs typeface="Arial"/>
                      </a:endParaRP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indent="0" algn="l">
                        <a:buNone/>
                      </a:pPr>
                      <a:r>
                        <a:rPr lang="en-US" sz="1000" b="0" i="0" u="none" strike="noStrike" noProof="0" dirty="0">
                          <a:solidFill>
                            <a:srgbClr val="000000"/>
                          </a:solidFill>
                          <a:highlight>
                            <a:srgbClr val="FFFFFF"/>
                          </a:highlight>
                          <a:latin typeface="Arial"/>
                          <a:ea typeface="Calibri"/>
                          <a:cs typeface="Arial"/>
                        </a:rPr>
                        <a:t>Creates movement in response to music. Engages in imaginative role play based on own first-hand experiences. Identifies and matches an instrumental sound. Sings a few familiar songs. Claps or taps to the pulse of the song. Plays instruments with control to play loud/quiet, fast/slow. </a:t>
                      </a:r>
                      <a:r>
                        <a:rPr lang="en-US" sz="1000" b="0" i="0" u="none" strike="noStrike" noProof="0" dirty="0">
                          <a:solidFill>
                            <a:srgbClr val="000000"/>
                          </a:solidFill>
                          <a:latin typeface="Arial"/>
                          <a:ea typeface="Calibri"/>
                          <a:cs typeface="Arial"/>
                        </a:rPr>
                        <a:t>Uses what they know and what they like to be musical and to create role play. Begins to show an understanding and enjoyment of music and arts. </a:t>
                      </a:r>
                      <a:r>
                        <a:rPr lang="en-US" sz="1000" b="0" i="0" u="none" strike="noStrike" noProof="0" dirty="0">
                          <a:solidFill>
                            <a:srgbClr val="000000"/>
                          </a:solidFill>
                          <a:highlight>
                            <a:srgbClr val="FFFFFF"/>
                          </a:highlight>
                          <a:latin typeface="Arial"/>
                          <a:ea typeface="Calibri"/>
                          <a:cs typeface="Arial"/>
                        </a:rPr>
                        <a:t>Understands that they can use lines to enclose a space and begins to use these shapes to represent objects. Uses large and medium brushes to add </a:t>
                      </a:r>
                      <a:r>
                        <a:rPr lang="en-US" sz="1000" b="0" i="0" u="none" strike="noStrike" noProof="0" dirty="0" err="1">
                          <a:solidFill>
                            <a:srgbClr val="000000"/>
                          </a:solidFill>
                          <a:highlight>
                            <a:srgbClr val="FFFFFF"/>
                          </a:highlight>
                          <a:latin typeface="Arial"/>
                          <a:ea typeface="Calibri"/>
                          <a:cs typeface="Arial"/>
                        </a:rPr>
                        <a:t>colour</a:t>
                      </a:r>
                      <a:r>
                        <a:rPr lang="en-US" sz="1000" b="0" i="0" u="none" strike="noStrike" noProof="0" dirty="0">
                          <a:solidFill>
                            <a:srgbClr val="000000"/>
                          </a:solidFill>
                          <a:highlight>
                            <a:srgbClr val="FFFFFF"/>
                          </a:highlight>
                          <a:latin typeface="Arial"/>
                          <a:ea typeface="Calibri"/>
                          <a:cs typeface="Arial"/>
                        </a:rPr>
                        <a:t> to add lines in sweeping movements to make simple representations. Manipulates malleable materials to create shapes. Knows how to and can join construction pieces together to build and balance.</a:t>
                      </a:r>
                      <a:endParaRPr lang="en-US" sz="1000" b="0">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indent="0" algn="l">
                        <a:buNone/>
                      </a:pPr>
                      <a:r>
                        <a:rPr lang="en-US" sz="1000" b="0" i="0" u="none" strike="noStrike" noProof="0" dirty="0">
                          <a:solidFill>
                            <a:srgbClr val="000000"/>
                          </a:solidFill>
                          <a:highlight>
                            <a:srgbClr val="FFFFFF"/>
                          </a:highlight>
                          <a:latin typeface="Arial"/>
                          <a:ea typeface="Calibri"/>
                          <a:cs typeface="Arial"/>
                        </a:rPr>
                        <a:t>Develops storylines with detail in their pretend play. Plans and communicates collaboratively about their play. Keeps a steady beat whilst playing instruments. Taps rhythms to accompany words. </a:t>
                      </a:r>
                      <a:r>
                        <a:rPr lang="en-US" sz="1000" b="0" i="0" u="none" strike="noStrike" noProof="0" dirty="0">
                          <a:solidFill>
                            <a:srgbClr val="000000"/>
                          </a:solidFill>
                          <a:latin typeface="Arial"/>
                          <a:ea typeface="Calibri"/>
                          <a:cs typeface="Arial"/>
                        </a:rPr>
                        <a:t>Devises their own role play with greater sophistication. Music becomes more melodic and meaningful. They can talk about music, what is sounds like and what it makes them think of. Selects a </a:t>
                      </a:r>
                      <a:r>
                        <a:rPr lang="en-US" sz="1000" b="0" i="0" u="none" strike="noStrike" noProof="0" dirty="0" err="1">
                          <a:solidFill>
                            <a:srgbClr val="000000"/>
                          </a:solidFill>
                          <a:latin typeface="Arial"/>
                          <a:ea typeface="Calibri"/>
                          <a:cs typeface="Arial"/>
                        </a:rPr>
                        <a:t>colour</a:t>
                      </a:r>
                      <a:r>
                        <a:rPr lang="en-US" sz="1000" b="0" i="0" u="none" strike="noStrike" noProof="0" dirty="0">
                          <a:solidFill>
                            <a:srgbClr val="000000"/>
                          </a:solidFill>
                          <a:latin typeface="Arial"/>
                          <a:ea typeface="Calibri"/>
                          <a:cs typeface="Arial"/>
                        </a:rPr>
                        <a:t> for a purpose. </a:t>
                      </a:r>
                      <a:r>
                        <a:rPr lang="en-US" sz="1000" b="0" i="0" u="none" strike="noStrike" noProof="0" dirty="0">
                          <a:solidFill>
                            <a:srgbClr val="000000"/>
                          </a:solidFill>
                          <a:highlight>
                            <a:srgbClr val="FFFFFF"/>
                          </a:highlight>
                          <a:latin typeface="Arial"/>
                          <a:ea typeface="Calibri"/>
                          <a:cs typeface="Arial"/>
                        </a:rPr>
                        <a:t>Selects from a variety of resources for collage due to their effectiveness to represent ideas. Says what they are going to make before doing so and what it will look like. Explains to an adult what they have created and what it is for. Shows pride in their creations, labelling them for safe keeping.</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indent="0" algn="l">
                        <a:lnSpc>
                          <a:spcPct val="100000"/>
                        </a:lnSpc>
                        <a:spcBef>
                          <a:spcPts val="0"/>
                        </a:spcBef>
                        <a:spcAft>
                          <a:spcPts val="0"/>
                        </a:spcAft>
                        <a:buNone/>
                      </a:pPr>
                      <a:r>
                        <a:rPr lang="en-US" sz="1000" b="0" i="0" u="none" strike="noStrike" noProof="0" dirty="0">
                          <a:solidFill>
                            <a:srgbClr val="000000"/>
                          </a:solidFill>
                          <a:highlight>
                            <a:srgbClr val="FFFFFF"/>
                          </a:highlight>
                          <a:latin typeface="Arial"/>
                          <a:ea typeface="Calibri"/>
                          <a:cs typeface="Arial"/>
                        </a:rPr>
                        <a:t>Invents, adapts and recounts narratives and stories with peers and their teacher. Sings a range of well-known nursery rhymes and songs. Performs songs, rhymes poems and stories with others and (when appropriate) </a:t>
                      </a:r>
                      <a:r>
                        <a:rPr lang="en-US" sz="1000" b="0" i="0" u="none" strike="noStrike" noProof="0">
                          <a:solidFill>
                            <a:srgbClr val="000000"/>
                          </a:solidFill>
                          <a:highlight>
                            <a:srgbClr val="FFFFFF"/>
                          </a:highlight>
                          <a:latin typeface="Arial"/>
                          <a:ea typeface="Calibri"/>
                          <a:cs typeface="Arial"/>
                        </a:rPr>
                        <a:t>tries to move in time with music. </a:t>
                      </a:r>
                      <a:r>
                        <a:rPr lang="en-US" sz="1000" b="0" i="0" u="none" strike="noStrike" noProof="0">
                          <a:solidFill>
                            <a:srgbClr val="000000"/>
                          </a:solidFill>
                          <a:highlight>
                            <a:srgbClr val="FFFFFF"/>
                          </a:highlight>
                          <a:latin typeface="Arial"/>
                          <a:cs typeface="Arial"/>
                        </a:rPr>
                        <a:t>Draws a variety of objects with increased detail and shapes, some based on detailed observations.</a:t>
                      </a:r>
                      <a:endParaRPr lang="en-US" sz="1000">
                        <a:latin typeface="Arial"/>
                        <a:cs typeface="Arial"/>
                      </a:endParaRPr>
                    </a:p>
                    <a:p>
                      <a:pPr lvl="0" algn="l">
                        <a:lnSpc>
                          <a:spcPct val="100000"/>
                        </a:lnSpc>
                        <a:spcBef>
                          <a:spcPts val="0"/>
                        </a:spcBef>
                        <a:spcAft>
                          <a:spcPts val="0"/>
                        </a:spcAft>
                        <a:buNone/>
                      </a:pPr>
                      <a:r>
                        <a:rPr lang="en-US" sz="1000" b="0" i="0" u="none" strike="noStrike" noProof="0" dirty="0">
                          <a:solidFill>
                            <a:srgbClr val="000000"/>
                          </a:solidFill>
                          <a:highlight>
                            <a:srgbClr val="FFFFFF"/>
                          </a:highlight>
                          <a:latin typeface="Arial"/>
                          <a:cs typeface="Arial"/>
                        </a:rPr>
                        <a:t>Selects own painting techniques, resources and tools to create representations.</a:t>
                      </a:r>
                      <a:endParaRPr lang="en-US" sz="1000">
                        <a:latin typeface="Arial"/>
                        <a:cs typeface="Arial"/>
                      </a:endParaRPr>
                    </a:p>
                    <a:p>
                      <a:pPr lvl="0" algn="l">
                        <a:lnSpc>
                          <a:spcPct val="100000"/>
                        </a:lnSpc>
                        <a:spcBef>
                          <a:spcPts val="0"/>
                        </a:spcBef>
                        <a:spcAft>
                          <a:spcPts val="0"/>
                        </a:spcAft>
                        <a:buNone/>
                      </a:pPr>
                      <a:br>
                        <a:rPr lang="en-US" dirty="0"/>
                      </a:br>
                      <a:endParaRPr lang="en-US" sz="1000">
                        <a:latin typeface="Arial"/>
                        <a:cs typeface="Arial"/>
                      </a:endParaRPr>
                    </a:p>
                    <a:p>
                      <a:pPr marL="0" lvl="0" indent="0" algn="l">
                        <a:buNone/>
                      </a:pPr>
                      <a:endParaRPr lang="en-US" sz="1000" b="0" i="0" u="none" strike="noStrike" noProof="0" dirty="0">
                        <a:solidFill>
                          <a:srgbClr val="000000"/>
                        </a:solidFill>
                        <a:highlight>
                          <a:srgbClr val="FFFFFF"/>
                        </a:highlight>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198732">
                <a:tc>
                  <a:txBody>
                    <a:bodyPr/>
                    <a:lstStyle/>
                    <a:p>
                      <a:pPr algn="ctr"/>
                      <a:r>
                        <a:rPr lang="en-US" sz="900" b="0">
                          <a:latin typeface="Arial" panose="020B0604020202020204" pitchFamily="34" charset="0"/>
                          <a:cs typeface="Arial" panose="020B0604020202020204" pitchFamily="34" charset="0"/>
                        </a:rPr>
                        <a:t>Statutory Framework for Expressive Arts and Design</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dirty="0"/>
                        <a:t>The development of children’s artistic and cultural awareness supports their imagination and creativity. It is important that children have regular opportunities to engage with the arts, enabling them to explore and play with a wide range of media and materials. The quality and variety of what children see, hear and participate in is crucial for developing their understanding, self-expression, vocabulary and ability to communicate through the arts. The frequency, repetition and depth of their experiences are fundamental to their progress in interpreting and appreciating what they hear, respond to and observe. </a:t>
                      </a:r>
                      <a:endParaRPr lang="en-GB" sz="950" dirty="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102111"/>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3310794" y="137134"/>
            <a:ext cx="5732147" cy="707886"/>
          </a:xfrm>
          <a:prstGeom prst="rect">
            <a:avLst/>
          </a:prstGeom>
          <a:noFill/>
        </p:spPr>
        <p:txBody>
          <a:bodyPr wrap="none" lIns="91440" tIns="45720" rIns="91440" bIns="45720">
            <a:spAutoFit/>
          </a:bodyPr>
          <a:lstStyle/>
          <a:p>
            <a:pPr algn="ctr"/>
            <a:r>
              <a:rPr lang="en-US" sz="4000">
                <a:ln w="0"/>
                <a:effectLst>
                  <a:outerShdw blurRad="38100" dist="19050" dir="2700000" algn="tl" rotWithShape="0">
                    <a:schemeClr val="dk1">
                      <a:alpha val="40000"/>
                    </a:schemeClr>
                  </a:outerShdw>
                </a:effectLst>
              </a:rPr>
              <a:t>Expressive Arts and Design</a:t>
            </a:r>
            <a:endParaRPr lang="en-US" sz="40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074252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ddde22c-af7a-409c-91fc-204d1546f62e" xsi:nil="true"/>
    <lcf76f155ced4ddcb4097134ff3c332f xmlns="5531a6c7-4be0-45de-9f89-07ea5dfa751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02C3A80B68CBF4896C8DBCAB036F7B5" ma:contentTypeVersion="19" ma:contentTypeDescription="Create a new document." ma:contentTypeScope="" ma:versionID="29c7876d9d5379db9182263ed5096f40">
  <xsd:schema xmlns:xsd="http://www.w3.org/2001/XMLSchema" xmlns:xs="http://www.w3.org/2001/XMLSchema" xmlns:p="http://schemas.microsoft.com/office/2006/metadata/properties" xmlns:ns2="5531a6c7-4be0-45de-9f89-07ea5dfa7515" xmlns:ns3="5ddde22c-af7a-409c-91fc-204d1546f62e" targetNamespace="http://schemas.microsoft.com/office/2006/metadata/properties" ma:root="true" ma:fieldsID="c6e845bf8b830efd6c0ce357b9f34fb7" ns2:_="" ns3:_="">
    <xsd:import namespace="5531a6c7-4be0-45de-9f89-07ea5dfa7515"/>
    <xsd:import namespace="5ddde22c-af7a-409c-91fc-204d1546f62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31a6c7-4be0-45de-9f89-07ea5dfa75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e03970a-e55d-4629-b0e7-91e18418f62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dde22c-af7a-409c-91fc-204d1546f62e"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08d677f-422c-4b40-86bc-b196197c81b1}" ma:internalName="TaxCatchAll" ma:showField="CatchAllData" ma:web="5ddde22c-af7a-409c-91fc-204d1546f62e">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2E93CE-250F-495C-9A95-59A5249EE208}">
  <ds:schemaRefs>
    <ds:schemaRef ds:uri="http://schemas.microsoft.com/sharepoint/v3/contenttype/forms"/>
  </ds:schemaRefs>
</ds:datastoreItem>
</file>

<file path=customXml/itemProps2.xml><?xml version="1.0" encoding="utf-8"?>
<ds:datastoreItem xmlns:ds="http://schemas.openxmlformats.org/officeDocument/2006/customXml" ds:itemID="{ED8B8B1D-599F-45AF-85C2-7D65D5A46F9A}">
  <ds:schemaRefs>
    <ds:schemaRef ds:uri="http://purl.org/dc/elements/1.1/"/>
    <ds:schemaRef ds:uri="http://www.w3.org/XML/1998/namespace"/>
    <ds:schemaRef ds:uri="http://purl.org/dc/terms/"/>
    <ds:schemaRef ds:uri="5531a6c7-4be0-45de-9f89-07ea5dfa7515"/>
    <ds:schemaRef ds:uri="http://schemas.microsoft.com/office/infopath/2007/PartnerControls"/>
    <ds:schemaRef ds:uri="5ddde22c-af7a-409c-91fc-204d1546f62e"/>
    <ds:schemaRef ds:uri="http://schemas.openxmlformats.org/package/2006/metadata/core-properties"/>
    <ds:schemaRef ds:uri="http://schemas.microsoft.com/office/2006/metadata/properties"/>
    <ds:schemaRef ds:uri="http://schemas.microsoft.com/office/2006/documentManagement/types"/>
    <ds:schemaRef ds:uri="http://purl.org/dc/dcmitype/"/>
  </ds:schemaRefs>
</ds:datastoreItem>
</file>

<file path=customXml/itemProps3.xml><?xml version="1.0" encoding="utf-8"?>
<ds:datastoreItem xmlns:ds="http://schemas.openxmlformats.org/officeDocument/2006/customXml" ds:itemID="{9B2903B6-BE8A-438A-9809-462A42FB5F3C}">
  <ds:schemaRefs>
    <ds:schemaRef ds:uri="5531a6c7-4be0-45de-9f89-07ea5dfa7515"/>
    <ds:schemaRef ds:uri="5ddde22c-af7a-409c-91fc-204d1546f6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176</TotalTime>
  <Words>4557</Words>
  <Application>Microsoft Office PowerPoint</Application>
  <PresentationFormat>Widescreen</PresentationFormat>
  <Paragraphs>321</Paragraphs>
  <Slides>10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Arial</vt:lpstr>
      <vt:lpstr>Acumin Pro</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Underwood (Avanti Gardens)</dc:creator>
  <cp:lastModifiedBy>Chloe L. Smith</cp:lastModifiedBy>
  <cp:revision>600</cp:revision>
  <cp:lastPrinted>2021-07-16T10:36:20Z</cp:lastPrinted>
  <dcterms:created xsi:type="dcterms:W3CDTF">2021-06-03T07:59:39Z</dcterms:created>
  <dcterms:modified xsi:type="dcterms:W3CDTF">2026-07-14T20:23:59Z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0x010100902C3A80B68CBF4896C8DBCAB036F7B5</vt:lpwstr>
  </property>
  <property fmtid="{D5CDD505-2E9C-101B-9397-08002B2CF9AE}" pid="3" name="Order">
    <vt:r8>11189200</vt:r8>
  </property>
  <property fmtid="{D5CDD505-2E9C-101B-9397-08002B2CF9AE}" pid="4" name="MediaServiceImageTags">
    <vt:lpwstr/>
  </property>
</Properties>
</file>