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5"/>
  </p:notesMasterIdLst>
  <p:sldIdLst>
    <p:sldId id="261" r:id="rId5"/>
    <p:sldId id="257" r:id="rId6"/>
    <p:sldId id="274" r:id="rId7"/>
    <p:sldId id="273" r:id="rId8"/>
    <p:sldId id="272" r:id="rId9"/>
    <p:sldId id="276" r:id="rId10"/>
    <p:sldId id="277" r:id="rId11"/>
    <p:sldId id="278" r:id="rId12"/>
    <p:sldId id="279" r:id="rId13"/>
    <p:sldId id="280"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loe L. Smith" initials="CLS" lastIdx="1" clrIdx="0">
    <p:extLst>
      <p:ext uri="{19B8F6BF-5375-455C-9EA6-DF929625EA0E}">
        <p15:presenceInfo xmlns:p15="http://schemas.microsoft.com/office/powerpoint/2012/main" userId="S::chloe.smith@sthelens.org.uk::a3a4d916-cc03-458a-b94f-2d9ebd674b6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E6E5FB"/>
    <a:srgbClr val="CCFFFF"/>
    <a:srgbClr val="FFCCFF"/>
    <a:srgbClr val="CC66FF"/>
    <a:srgbClr val="E1FFFF"/>
    <a:srgbClr val="FFE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F1C3B2-CAC4-99A6-B288-59D0C12C2A73}" v="677" dt="2026-07-14T19:44:54.3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40" d="100"/>
          <a:sy n="140" d="100"/>
        </p:scale>
        <p:origin x="-1531" y="-9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loe L. Smith" userId="S::chloe.smith@sthelens.org.uk::a3a4d916-cc03-458a-b94f-2d9ebd674b6e" providerId="AD" clId="Web-{D0F1C3B2-CAC4-99A6-B288-59D0C12C2A73}"/>
    <pc:docChg chg="modSld">
      <pc:chgData name="Chloe L. Smith" userId="S::chloe.smith@sthelens.org.uk::a3a4d916-cc03-458a-b94f-2d9ebd674b6e" providerId="AD" clId="Web-{D0F1C3B2-CAC4-99A6-B288-59D0C12C2A73}" dt="2026-07-14T19:44:54.351" v="644"/>
      <pc:docMkLst>
        <pc:docMk/>
      </pc:docMkLst>
      <pc:sldChg chg="modSp">
        <pc:chgData name="Chloe L. Smith" userId="S::chloe.smith@sthelens.org.uk::a3a4d916-cc03-458a-b94f-2d9ebd674b6e" providerId="AD" clId="Web-{D0F1C3B2-CAC4-99A6-B288-59D0C12C2A73}" dt="2026-07-14T19:44:20.147" v="621"/>
        <pc:sldMkLst>
          <pc:docMk/>
          <pc:sldMk cId="2330400852" sldId="272"/>
        </pc:sldMkLst>
        <pc:graphicFrameChg chg="mod modGraphic">
          <ac:chgData name="Chloe L. Smith" userId="S::chloe.smith@sthelens.org.uk::a3a4d916-cc03-458a-b94f-2d9ebd674b6e" providerId="AD" clId="Web-{D0F1C3B2-CAC4-99A6-B288-59D0C12C2A73}" dt="2026-07-14T19:44:20.147" v="621"/>
          <ac:graphicFrameMkLst>
            <pc:docMk/>
            <pc:sldMk cId="2330400852" sldId="272"/>
            <ac:graphicFrameMk id="3" creationId="{C309D6EC-D8CA-42E0-9877-E82797564D7C}"/>
          </ac:graphicFrameMkLst>
        </pc:graphicFrameChg>
      </pc:sldChg>
      <pc:sldChg chg="modSp">
        <pc:chgData name="Chloe L. Smith" userId="S::chloe.smith@sthelens.org.uk::a3a4d916-cc03-458a-b94f-2d9ebd674b6e" providerId="AD" clId="Web-{D0F1C3B2-CAC4-99A6-B288-59D0C12C2A73}" dt="2026-07-14T19:44:34.257" v="628"/>
        <pc:sldMkLst>
          <pc:docMk/>
          <pc:sldMk cId="3086028980" sldId="273"/>
        </pc:sldMkLst>
        <pc:graphicFrameChg chg="mod modGraphic">
          <ac:chgData name="Chloe L. Smith" userId="S::chloe.smith@sthelens.org.uk::a3a4d916-cc03-458a-b94f-2d9ebd674b6e" providerId="AD" clId="Web-{D0F1C3B2-CAC4-99A6-B288-59D0C12C2A73}" dt="2026-07-14T19:44:34.257" v="628"/>
          <ac:graphicFrameMkLst>
            <pc:docMk/>
            <pc:sldMk cId="3086028980" sldId="273"/>
            <ac:graphicFrameMk id="3" creationId="{C309D6EC-D8CA-42E0-9877-E82797564D7C}"/>
          </ac:graphicFrameMkLst>
        </pc:graphicFrameChg>
      </pc:sldChg>
      <pc:sldChg chg="modSp">
        <pc:chgData name="Chloe L. Smith" userId="S::chloe.smith@sthelens.org.uk::a3a4d916-cc03-458a-b94f-2d9ebd674b6e" providerId="AD" clId="Web-{D0F1C3B2-CAC4-99A6-B288-59D0C12C2A73}" dt="2026-07-14T19:44:54.351" v="644"/>
        <pc:sldMkLst>
          <pc:docMk/>
          <pc:sldMk cId="1276902213" sldId="274"/>
        </pc:sldMkLst>
        <pc:graphicFrameChg chg="mod modGraphic">
          <ac:chgData name="Chloe L. Smith" userId="S::chloe.smith@sthelens.org.uk::a3a4d916-cc03-458a-b94f-2d9ebd674b6e" providerId="AD" clId="Web-{D0F1C3B2-CAC4-99A6-B288-59D0C12C2A73}" dt="2026-07-14T19:44:54.351" v="644"/>
          <ac:graphicFrameMkLst>
            <pc:docMk/>
            <pc:sldMk cId="1276902213" sldId="274"/>
            <ac:graphicFrameMk id="3" creationId="{C309D6EC-D8CA-42E0-9877-E82797564D7C}"/>
          </ac:graphicFrameMkLst>
        </pc:graphicFrameChg>
      </pc:sldChg>
      <pc:sldChg chg="modSp">
        <pc:chgData name="Chloe L. Smith" userId="S::chloe.smith@sthelens.org.uk::a3a4d916-cc03-458a-b94f-2d9ebd674b6e" providerId="AD" clId="Web-{D0F1C3B2-CAC4-99A6-B288-59D0C12C2A73}" dt="2026-07-14T19:44:02.459" v="607"/>
        <pc:sldMkLst>
          <pc:docMk/>
          <pc:sldMk cId="2076551380" sldId="276"/>
        </pc:sldMkLst>
        <pc:graphicFrameChg chg="mod modGraphic">
          <ac:chgData name="Chloe L. Smith" userId="S::chloe.smith@sthelens.org.uk::a3a4d916-cc03-458a-b94f-2d9ebd674b6e" providerId="AD" clId="Web-{D0F1C3B2-CAC4-99A6-B288-59D0C12C2A73}" dt="2026-07-14T19:44:02.459" v="607"/>
          <ac:graphicFrameMkLst>
            <pc:docMk/>
            <pc:sldMk cId="2076551380" sldId="276"/>
            <ac:graphicFrameMk id="3" creationId="{C309D6EC-D8CA-42E0-9877-E82797564D7C}"/>
          </ac:graphicFrameMkLst>
        </pc:graphicFrameChg>
      </pc:sldChg>
      <pc:sldChg chg="modSp">
        <pc:chgData name="Chloe L. Smith" userId="S::chloe.smith@sthelens.org.uk::a3a4d916-cc03-458a-b94f-2d9ebd674b6e" providerId="AD" clId="Web-{D0F1C3B2-CAC4-99A6-B288-59D0C12C2A73}" dt="2026-07-14T19:43:55.037" v="600"/>
        <pc:sldMkLst>
          <pc:docMk/>
          <pc:sldMk cId="1744414165" sldId="277"/>
        </pc:sldMkLst>
        <pc:graphicFrameChg chg="mod modGraphic">
          <ac:chgData name="Chloe L. Smith" userId="S::chloe.smith@sthelens.org.uk::a3a4d916-cc03-458a-b94f-2d9ebd674b6e" providerId="AD" clId="Web-{D0F1C3B2-CAC4-99A6-B288-59D0C12C2A73}" dt="2026-07-14T19:43:55.037" v="600"/>
          <ac:graphicFrameMkLst>
            <pc:docMk/>
            <pc:sldMk cId="1744414165" sldId="277"/>
            <ac:graphicFrameMk id="3" creationId="{C309D6EC-D8CA-42E0-9877-E82797564D7C}"/>
          </ac:graphicFrameMkLst>
        </pc:graphicFrameChg>
      </pc:sldChg>
      <pc:sldChg chg="modSp">
        <pc:chgData name="Chloe L. Smith" userId="S::chloe.smith@sthelens.org.uk::a3a4d916-cc03-458a-b94f-2d9ebd674b6e" providerId="AD" clId="Web-{D0F1C3B2-CAC4-99A6-B288-59D0C12C2A73}" dt="2026-07-14T19:41:46.954" v="543"/>
        <pc:sldMkLst>
          <pc:docMk/>
          <pc:sldMk cId="1733797038" sldId="278"/>
        </pc:sldMkLst>
        <pc:graphicFrameChg chg="mod modGraphic">
          <ac:chgData name="Chloe L. Smith" userId="S::chloe.smith@sthelens.org.uk::a3a4d916-cc03-458a-b94f-2d9ebd674b6e" providerId="AD" clId="Web-{D0F1C3B2-CAC4-99A6-B288-59D0C12C2A73}" dt="2026-07-14T19:41:46.954" v="543"/>
          <ac:graphicFrameMkLst>
            <pc:docMk/>
            <pc:sldMk cId="1733797038" sldId="278"/>
            <ac:graphicFrameMk id="3" creationId="{C309D6EC-D8CA-42E0-9877-E82797564D7C}"/>
          </ac:graphicFrameMkLst>
        </pc:graphicFrameChg>
      </pc:sldChg>
      <pc:sldChg chg="modSp">
        <pc:chgData name="Chloe L. Smith" userId="S::chloe.smith@sthelens.org.uk::a3a4d916-cc03-458a-b94f-2d9ebd674b6e" providerId="AD" clId="Web-{D0F1C3B2-CAC4-99A6-B288-59D0C12C2A73}" dt="2026-07-14T19:43:42.958" v="593"/>
        <pc:sldMkLst>
          <pc:docMk/>
          <pc:sldMk cId="3107425265" sldId="279"/>
        </pc:sldMkLst>
        <pc:graphicFrameChg chg="mod modGraphic">
          <ac:chgData name="Chloe L. Smith" userId="S::chloe.smith@sthelens.org.uk::a3a4d916-cc03-458a-b94f-2d9ebd674b6e" providerId="AD" clId="Web-{D0F1C3B2-CAC4-99A6-B288-59D0C12C2A73}" dt="2026-07-14T19:43:42.958" v="593"/>
          <ac:graphicFrameMkLst>
            <pc:docMk/>
            <pc:sldMk cId="3107425265" sldId="279"/>
            <ac:graphicFrameMk id="3" creationId="{C309D6EC-D8CA-42E0-9877-E82797564D7C}"/>
          </ac:graphicFrameMkLst>
        </pc:graphicFrame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2-08-03T20:17:45.852" idx="1">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976DE5F-DF04-4F27-A344-93FB2E432C72}" type="datetimeFigureOut">
              <a:rPr lang="en-GB" smtClean="0"/>
              <a:t>14/07/2026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FEE44C5-FA99-4680-9B86-B28965A57CB9}" type="slidenum">
              <a:rPr lang="en-GB" smtClean="0"/>
              <a:t>‹#›</a:t>
            </a:fld>
            <a:endParaRPr lang="en-GB"/>
          </a:p>
        </p:txBody>
      </p:sp>
    </p:spTree>
    <p:extLst>
      <p:ext uri="{BB962C8B-B14F-4D97-AF65-F5344CB8AC3E}">
        <p14:creationId xmlns:p14="http://schemas.microsoft.com/office/powerpoint/2010/main" val="63777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FEE44C5-FA99-4680-9B86-B28965A57CB9}" type="slidenum">
              <a:rPr lang="en-GB" smtClean="0"/>
              <a:t>2</a:t>
            </a:fld>
            <a:endParaRPr lang="en-GB"/>
          </a:p>
        </p:txBody>
      </p:sp>
    </p:spTree>
    <p:extLst>
      <p:ext uri="{BB962C8B-B14F-4D97-AF65-F5344CB8AC3E}">
        <p14:creationId xmlns:p14="http://schemas.microsoft.com/office/powerpoint/2010/main" val="3159169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10</a:t>
            </a:fld>
            <a:endParaRPr lang="en-GB"/>
          </a:p>
        </p:txBody>
      </p:sp>
    </p:spTree>
    <p:extLst>
      <p:ext uri="{BB962C8B-B14F-4D97-AF65-F5344CB8AC3E}">
        <p14:creationId xmlns:p14="http://schemas.microsoft.com/office/powerpoint/2010/main" val="2631320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D2F32-7798-4564-8282-CAE11DB41B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07FADDA-4B94-4A2E-88D3-B6613E9EC8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D899993-D5C4-4B50-B5A5-730EB644A32E}"/>
              </a:ext>
            </a:extLst>
          </p:cNvPr>
          <p:cNvSpPr>
            <a:spLocks noGrp="1"/>
          </p:cNvSpPr>
          <p:nvPr>
            <p:ph type="dt" sz="half" idx="10"/>
          </p:nvPr>
        </p:nvSpPr>
        <p:spPr/>
        <p:txBody>
          <a:bodyPr/>
          <a:lstStyle/>
          <a:p>
            <a:fld id="{B0D6409B-E98A-43B6-A14E-0476DBB1F864}" type="datetime1">
              <a:rPr lang="en-GB" smtClean="0"/>
              <a:t>14/07/2026</a:t>
            </a:fld>
            <a:endParaRPr lang="en-GB"/>
          </a:p>
        </p:txBody>
      </p:sp>
      <p:sp>
        <p:nvSpPr>
          <p:cNvPr id="5" name="Footer Placeholder 4">
            <a:extLst>
              <a:ext uri="{FF2B5EF4-FFF2-40B4-BE49-F238E27FC236}">
                <a16:creationId xmlns:a16="http://schemas.microsoft.com/office/drawing/2014/main" id="{B9F30A0B-5D12-454A-BA41-C1BF4AAFC2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165155-854B-4718-BE7A-D5248F348195}"/>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549440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71855-7101-46C1-9608-C11FD928FEB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DF746A-1AB9-44D6-91C2-4E1D3687A8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0BE011-5903-490B-A6BB-4B7649794106}"/>
              </a:ext>
            </a:extLst>
          </p:cNvPr>
          <p:cNvSpPr>
            <a:spLocks noGrp="1"/>
          </p:cNvSpPr>
          <p:nvPr>
            <p:ph type="dt" sz="half" idx="10"/>
          </p:nvPr>
        </p:nvSpPr>
        <p:spPr/>
        <p:txBody>
          <a:bodyPr/>
          <a:lstStyle/>
          <a:p>
            <a:fld id="{FB0561D8-4F65-4B62-A03D-C6B15E0DF092}" type="datetime1">
              <a:rPr lang="en-GB" smtClean="0"/>
              <a:t>14/07/2026</a:t>
            </a:fld>
            <a:endParaRPr lang="en-GB"/>
          </a:p>
        </p:txBody>
      </p:sp>
      <p:sp>
        <p:nvSpPr>
          <p:cNvPr id="5" name="Footer Placeholder 4">
            <a:extLst>
              <a:ext uri="{FF2B5EF4-FFF2-40B4-BE49-F238E27FC236}">
                <a16:creationId xmlns:a16="http://schemas.microsoft.com/office/drawing/2014/main" id="{9512082B-37B0-4E5A-9D06-029444C706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C7AA1B-FE0D-4371-B5E5-C3DF0BDB8421}"/>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4113352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8D34B2-98C7-49C8-89D4-2CFFA92890E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3B59C2-E893-4D04-BE77-20443A9249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C2D4FD-8342-49A1-8FF9-E2EB2145CE83}"/>
              </a:ext>
            </a:extLst>
          </p:cNvPr>
          <p:cNvSpPr>
            <a:spLocks noGrp="1"/>
          </p:cNvSpPr>
          <p:nvPr>
            <p:ph type="dt" sz="half" idx="10"/>
          </p:nvPr>
        </p:nvSpPr>
        <p:spPr/>
        <p:txBody>
          <a:bodyPr/>
          <a:lstStyle/>
          <a:p>
            <a:fld id="{775218E3-96C5-4A3E-BECB-53B9B12019AC}" type="datetime1">
              <a:rPr lang="en-GB" smtClean="0"/>
              <a:t>14/07/2026</a:t>
            </a:fld>
            <a:endParaRPr lang="en-GB"/>
          </a:p>
        </p:txBody>
      </p:sp>
      <p:sp>
        <p:nvSpPr>
          <p:cNvPr id="5" name="Footer Placeholder 4">
            <a:extLst>
              <a:ext uri="{FF2B5EF4-FFF2-40B4-BE49-F238E27FC236}">
                <a16:creationId xmlns:a16="http://schemas.microsoft.com/office/drawing/2014/main" id="{41B038CE-C8C9-4860-8A69-E940531365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2ED7DD-8F41-4D1D-9D69-BF631CEA6AC0}"/>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1690097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DE126-D9F1-414E-A524-ABCDBD2918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E0B3AB-A0C1-476D-A37A-35CFFDD164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652B75-FE02-4D01-BAAE-DA345F51DA44}"/>
              </a:ext>
            </a:extLst>
          </p:cNvPr>
          <p:cNvSpPr>
            <a:spLocks noGrp="1"/>
          </p:cNvSpPr>
          <p:nvPr>
            <p:ph type="dt" sz="half" idx="10"/>
          </p:nvPr>
        </p:nvSpPr>
        <p:spPr/>
        <p:txBody>
          <a:bodyPr/>
          <a:lstStyle/>
          <a:p>
            <a:fld id="{4AF532C4-3A90-4063-BA2D-D08683FD4C71}" type="datetime1">
              <a:rPr lang="en-GB" smtClean="0"/>
              <a:t>14/07/2026</a:t>
            </a:fld>
            <a:endParaRPr lang="en-GB"/>
          </a:p>
        </p:txBody>
      </p:sp>
      <p:sp>
        <p:nvSpPr>
          <p:cNvPr id="5" name="Footer Placeholder 4">
            <a:extLst>
              <a:ext uri="{FF2B5EF4-FFF2-40B4-BE49-F238E27FC236}">
                <a16:creationId xmlns:a16="http://schemas.microsoft.com/office/drawing/2014/main" id="{B59F2088-0B61-49AD-8AEF-34A45B4AC5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C3F0FC-BDDB-4AE2-A261-3FC192508922}"/>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400192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D398B-46A2-4C16-8E6B-3FCAD4E686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77762F7-FA5F-4E83-9E1A-482AE2657F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B532D0-13FB-4D1F-834C-C4E5B5C94855}"/>
              </a:ext>
            </a:extLst>
          </p:cNvPr>
          <p:cNvSpPr>
            <a:spLocks noGrp="1"/>
          </p:cNvSpPr>
          <p:nvPr>
            <p:ph type="dt" sz="half" idx="10"/>
          </p:nvPr>
        </p:nvSpPr>
        <p:spPr/>
        <p:txBody>
          <a:bodyPr/>
          <a:lstStyle/>
          <a:p>
            <a:fld id="{9A3999EA-593F-4197-98F2-D068AB32D1C0}" type="datetime1">
              <a:rPr lang="en-GB" smtClean="0"/>
              <a:t>14/07/2026</a:t>
            </a:fld>
            <a:endParaRPr lang="en-GB"/>
          </a:p>
        </p:txBody>
      </p:sp>
      <p:sp>
        <p:nvSpPr>
          <p:cNvPr id="5" name="Footer Placeholder 4">
            <a:extLst>
              <a:ext uri="{FF2B5EF4-FFF2-40B4-BE49-F238E27FC236}">
                <a16:creationId xmlns:a16="http://schemas.microsoft.com/office/drawing/2014/main" id="{4F19A6C8-0BB6-4E19-A634-62B3449DCF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61B6A6-140B-4F75-8410-CE1F5EBDA324}"/>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791563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6127A-B3F6-45DF-B6A9-93108D4406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8957FE-B6C1-4774-BFC8-D389935FFA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FDE26C5-36C2-409F-B5D1-6422B0F02C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F1E25DC-CAE7-4F04-9FB3-9AC40781257D}"/>
              </a:ext>
            </a:extLst>
          </p:cNvPr>
          <p:cNvSpPr>
            <a:spLocks noGrp="1"/>
          </p:cNvSpPr>
          <p:nvPr>
            <p:ph type="dt" sz="half" idx="10"/>
          </p:nvPr>
        </p:nvSpPr>
        <p:spPr/>
        <p:txBody>
          <a:bodyPr/>
          <a:lstStyle/>
          <a:p>
            <a:fld id="{FAEBADDC-2067-4E5C-B912-D0B1DFC08623}" type="datetime1">
              <a:rPr lang="en-GB" smtClean="0"/>
              <a:t>14/07/2026</a:t>
            </a:fld>
            <a:endParaRPr lang="en-GB"/>
          </a:p>
        </p:txBody>
      </p:sp>
      <p:sp>
        <p:nvSpPr>
          <p:cNvPr id="6" name="Footer Placeholder 5">
            <a:extLst>
              <a:ext uri="{FF2B5EF4-FFF2-40B4-BE49-F238E27FC236}">
                <a16:creationId xmlns:a16="http://schemas.microsoft.com/office/drawing/2014/main" id="{2DC6E613-CFD3-4890-B8D3-320F51689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0F7CA2-861E-4933-A1AD-07BBE3195208}"/>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007613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D187-1F7F-4953-BE9D-AB85015AA53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29CF6E-BAB7-464D-8A88-2314BC18E7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EF2B6E-D889-4256-B447-2C5B5E8CDB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412A75A-DDDC-489C-917E-3349A73886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0BD1E8-501E-44B9-BF08-9A5F01F9AC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9B7424F-EADF-428D-A783-A628D2E60555}"/>
              </a:ext>
            </a:extLst>
          </p:cNvPr>
          <p:cNvSpPr>
            <a:spLocks noGrp="1"/>
          </p:cNvSpPr>
          <p:nvPr>
            <p:ph type="dt" sz="half" idx="10"/>
          </p:nvPr>
        </p:nvSpPr>
        <p:spPr/>
        <p:txBody>
          <a:bodyPr/>
          <a:lstStyle/>
          <a:p>
            <a:fld id="{74BAA81B-A2CA-413C-9627-19FB71A84DDF}" type="datetime1">
              <a:rPr lang="en-GB" smtClean="0"/>
              <a:t>14/07/2026</a:t>
            </a:fld>
            <a:endParaRPr lang="en-GB"/>
          </a:p>
        </p:txBody>
      </p:sp>
      <p:sp>
        <p:nvSpPr>
          <p:cNvPr id="8" name="Footer Placeholder 7">
            <a:extLst>
              <a:ext uri="{FF2B5EF4-FFF2-40B4-BE49-F238E27FC236}">
                <a16:creationId xmlns:a16="http://schemas.microsoft.com/office/drawing/2014/main" id="{A29B5C68-FA0E-4128-B07C-54C96E28EE7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C4496B9-4598-4794-9016-8BDFC6BA0F66}"/>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096433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D3793-06C6-4B90-ABCF-779B174050D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B08F566-D2E1-4886-B215-095A4D1979E8}"/>
              </a:ext>
            </a:extLst>
          </p:cNvPr>
          <p:cNvSpPr>
            <a:spLocks noGrp="1"/>
          </p:cNvSpPr>
          <p:nvPr>
            <p:ph type="dt" sz="half" idx="10"/>
          </p:nvPr>
        </p:nvSpPr>
        <p:spPr/>
        <p:txBody>
          <a:bodyPr/>
          <a:lstStyle/>
          <a:p>
            <a:fld id="{A0DA102C-3206-4468-9A4B-13E556B2A47C}" type="datetime1">
              <a:rPr lang="en-GB" smtClean="0"/>
              <a:t>14/07/2026</a:t>
            </a:fld>
            <a:endParaRPr lang="en-GB"/>
          </a:p>
        </p:txBody>
      </p:sp>
      <p:sp>
        <p:nvSpPr>
          <p:cNvPr id="4" name="Footer Placeholder 3">
            <a:extLst>
              <a:ext uri="{FF2B5EF4-FFF2-40B4-BE49-F238E27FC236}">
                <a16:creationId xmlns:a16="http://schemas.microsoft.com/office/drawing/2014/main" id="{8810A379-04BE-4DC4-ABFC-A59A8BFBB7F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DECCF29-89B7-40E4-B623-82A21A34D64F}"/>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1180223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4CE185-F1AC-41D0-BF69-66ADCC0C2E51}"/>
              </a:ext>
            </a:extLst>
          </p:cNvPr>
          <p:cNvSpPr>
            <a:spLocks noGrp="1"/>
          </p:cNvSpPr>
          <p:nvPr>
            <p:ph type="dt" sz="half" idx="10"/>
          </p:nvPr>
        </p:nvSpPr>
        <p:spPr/>
        <p:txBody>
          <a:bodyPr/>
          <a:lstStyle/>
          <a:p>
            <a:fld id="{2227552B-A988-485A-B35B-C4A727847D5E}" type="datetime1">
              <a:rPr lang="en-GB" smtClean="0"/>
              <a:t>14/07/2026</a:t>
            </a:fld>
            <a:endParaRPr lang="en-GB"/>
          </a:p>
        </p:txBody>
      </p:sp>
      <p:sp>
        <p:nvSpPr>
          <p:cNvPr id="3" name="Footer Placeholder 2">
            <a:extLst>
              <a:ext uri="{FF2B5EF4-FFF2-40B4-BE49-F238E27FC236}">
                <a16:creationId xmlns:a16="http://schemas.microsoft.com/office/drawing/2014/main" id="{3006861C-BBFA-473E-83CD-C2233D5901F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B8C15F4-34EC-47C8-913F-6039A82C8554}"/>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96149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197E3-D5BE-484A-BD27-CA1374AB16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2EA664-8C45-4A31-9788-2451EFADBB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04B2003-15C2-4980-A916-9ABD2CE448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314548-D2BF-40DD-BA45-E212ACDA14FD}"/>
              </a:ext>
            </a:extLst>
          </p:cNvPr>
          <p:cNvSpPr>
            <a:spLocks noGrp="1"/>
          </p:cNvSpPr>
          <p:nvPr>
            <p:ph type="dt" sz="half" idx="10"/>
          </p:nvPr>
        </p:nvSpPr>
        <p:spPr/>
        <p:txBody>
          <a:bodyPr/>
          <a:lstStyle/>
          <a:p>
            <a:fld id="{43DF65B7-4DAC-4B1C-916D-5265896A4E7A}" type="datetime1">
              <a:rPr lang="en-GB" smtClean="0"/>
              <a:t>14/07/2026</a:t>
            </a:fld>
            <a:endParaRPr lang="en-GB"/>
          </a:p>
        </p:txBody>
      </p:sp>
      <p:sp>
        <p:nvSpPr>
          <p:cNvPr id="6" name="Footer Placeholder 5">
            <a:extLst>
              <a:ext uri="{FF2B5EF4-FFF2-40B4-BE49-F238E27FC236}">
                <a16:creationId xmlns:a16="http://schemas.microsoft.com/office/drawing/2014/main" id="{F1B764E1-94CC-42BD-8D0C-1CC02C56B3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11CDF1-17F6-4A79-9851-851A95D76B68}"/>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2530275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43B49-50C4-4073-BA14-A1326DC535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887FDE0-B490-49A2-B142-ED137E8845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E506A47-D125-47BC-A712-F4BDEAC214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AF8B02-0071-49C3-9832-BEC185F78F47}"/>
              </a:ext>
            </a:extLst>
          </p:cNvPr>
          <p:cNvSpPr>
            <a:spLocks noGrp="1"/>
          </p:cNvSpPr>
          <p:nvPr>
            <p:ph type="dt" sz="half" idx="10"/>
          </p:nvPr>
        </p:nvSpPr>
        <p:spPr/>
        <p:txBody>
          <a:bodyPr/>
          <a:lstStyle/>
          <a:p>
            <a:fld id="{F2703E84-25D3-459D-9A66-937A3A806CC3}" type="datetime1">
              <a:rPr lang="en-GB" smtClean="0"/>
              <a:t>14/07/2026</a:t>
            </a:fld>
            <a:endParaRPr lang="en-GB"/>
          </a:p>
        </p:txBody>
      </p:sp>
      <p:sp>
        <p:nvSpPr>
          <p:cNvPr id="6" name="Footer Placeholder 5">
            <a:extLst>
              <a:ext uri="{FF2B5EF4-FFF2-40B4-BE49-F238E27FC236}">
                <a16:creationId xmlns:a16="http://schemas.microsoft.com/office/drawing/2014/main" id="{1F4E4F1B-2ED6-4021-9074-0CDAC1C185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F18865-2331-42D4-9583-FC687C77FB23}"/>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2775241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6298A6-0EC2-43B7-AB67-33EA504CBB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9D6075-F7C7-4CA2-874F-9183FC42B5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2C6367-BED6-41DC-89F6-C2AB3128A9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D2AA70-05DC-404C-8941-7790A849D162}" type="datetime1">
              <a:rPr lang="en-GB" smtClean="0"/>
              <a:t>14/07/2026</a:t>
            </a:fld>
            <a:endParaRPr lang="en-GB"/>
          </a:p>
        </p:txBody>
      </p:sp>
      <p:sp>
        <p:nvSpPr>
          <p:cNvPr id="5" name="Footer Placeholder 4">
            <a:extLst>
              <a:ext uri="{FF2B5EF4-FFF2-40B4-BE49-F238E27FC236}">
                <a16:creationId xmlns:a16="http://schemas.microsoft.com/office/drawing/2014/main" id="{9A01189D-DEFD-4D06-83E8-FAE720313A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6F245F4-DE9A-4E43-879E-EAABD86BA7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094630-06F6-4001-8D85-14896106F147}" type="slidenum">
              <a:rPr lang="en-GB" smtClean="0"/>
              <a:t>‹#›</a:t>
            </a:fld>
            <a:endParaRPr lang="en-GB"/>
          </a:p>
        </p:txBody>
      </p:sp>
    </p:spTree>
    <p:extLst>
      <p:ext uri="{BB962C8B-B14F-4D97-AF65-F5344CB8AC3E}">
        <p14:creationId xmlns:p14="http://schemas.microsoft.com/office/powerpoint/2010/main" val="1075080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416567" cy="1183758"/>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683356B3-764E-4F8E-A344-9A80B5C3E918}"/>
              </a:ext>
            </a:extLst>
          </p:cNvPr>
          <p:cNvSpPr/>
          <p:nvPr/>
        </p:nvSpPr>
        <p:spPr>
          <a:xfrm>
            <a:off x="463768" y="1454708"/>
            <a:ext cx="4933856" cy="4647426"/>
          </a:xfrm>
          <a:prstGeom prst="rect">
            <a:avLst/>
          </a:prstGeom>
        </p:spPr>
        <p:txBody>
          <a:bodyPr wrap="square" lIns="91440" tIns="45720" rIns="91440" bIns="45720" anchor="t">
            <a:spAutoFit/>
          </a:bodyPr>
          <a:lstStyle/>
          <a:p>
            <a:pPr algn="just"/>
            <a:r>
              <a:rPr lang="en-US" sz="1200">
                <a:latin typeface="Calibri Light"/>
                <a:ea typeface="Calibri Light"/>
                <a:cs typeface="Calibri Light"/>
              </a:rPr>
              <a:t>At Rivington Primary School, we are committed to providing a caring and stimulating environment in which every child is valued and can thrive.</a:t>
            </a:r>
            <a:endParaRPr lang="en-GB" sz="1200">
              <a:latin typeface="Calibri Light"/>
              <a:ea typeface="Calibri Light"/>
              <a:cs typeface="Calibri Light"/>
            </a:endParaRPr>
          </a:p>
          <a:p>
            <a:pPr algn="just"/>
            <a:r>
              <a:rPr lang="en-US" sz="1200">
                <a:latin typeface="Calibri Light"/>
                <a:ea typeface="Calibri Light"/>
                <a:cs typeface="Calibri Light"/>
              </a:rPr>
              <a:t>Our philosophy is to nurture every child as an individual, </a:t>
            </a:r>
            <a:r>
              <a:rPr lang="en-US" sz="1200" err="1">
                <a:latin typeface="Calibri Light"/>
                <a:ea typeface="Calibri Light"/>
                <a:cs typeface="Calibri Light"/>
              </a:rPr>
              <a:t>recognising</a:t>
            </a:r>
            <a:r>
              <a:rPr lang="en-US" sz="1200">
                <a:latin typeface="Calibri Light"/>
                <a:ea typeface="Calibri Light"/>
                <a:cs typeface="Calibri Light"/>
              </a:rPr>
              <a:t> and valuing their unique qualities and abilities, in order to support their learning and exploration at this wonderful stage.</a:t>
            </a:r>
            <a:endParaRPr lang="en-GB" sz="1200">
              <a:latin typeface="Calibri Light"/>
              <a:ea typeface="Calibri Light"/>
              <a:cs typeface="Calibri Light"/>
            </a:endParaRPr>
          </a:p>
          <a:p>
            <a:pPr algn="just"/>
            <a:endParaRPr lang="en-GB" sz="1200">
              <a:latin typeface="Calibri Light"/>
              <a:ea typeface="Calibri Light"/>
              <a:cs typeface="Calibri Light"/>
            </a:endParaRPr>
          </a:p>
          <a:p>
            <a:pPr algn="just"/>
            <a:r>
              <a:rPr lang="en-GB" sz="1200" b="1" u="sng">
                <a:latin typeface="Calibri Light"/>
                <a:ea typeface="Calibri Light"/>
                <a:cs typeface="Calibri Light"/>
              </a:rPr>
              <a:t>INTENT</a:t>
            </a:r>
            <a:endParaRPr lang="en-GB" sz="1200">
              <a:latin typeface="Calibri Light"/>
              <a:ea typeface="Calibri Light"/>
              <a:cs typeface="Calibri Light"/>
            </a:endParaRPr>
          </a:p>
          <a:p>
            <a:pPr algn="just"/>
            <a:r>
              <a:rPr lang="en-GB" sz="1200" b="1">
                <a:latin typeface="Calibri Light"/>
                <a:ea typeface="Calibri Light"/>
                <a:cs typeface="Calibri Light"/>
              </a:rPr>
              <a:t>The intent for our children is to feel safe, happy and eager to learn. </a:t>
            </a:r>
          </a:p>
          <a:p>
            <a:pPr algn="just"/>
            <a:r>
              <a:rPr lang="en-GB" sz="1200">
                <a:latin typeface="Calibri Light"/>
                <a:ea typeface="Calibri Light"/>
                <a:cs typeface="Calibri Light"/>
              </a:rPr>
              <a:t>COMMUNICATION – we strive for children to be able to communicate effectively and express themselves with confidence, sharing their thoughts, ideas and feelings with the knowledge that they will be listened to and understood.</a:t>
            </a:r>
          </a:p>
          <a:p>
            <a:pPr algn="just"/>
            <a:r>
              <a:rPr lang="en-GB" sz="1200">
                <a:latin typeface="Calibri Light"/>
                <a:ea typeface="Calibri Light"/>
                <a:cs typeface="Calibri Light"/>
              </a:rPr>
              <a:t>ASPIRATION – developmentally appropriate and ambitious planning, responsive to individuals and group dynamics, and an approach which inspires and challenges children’s inquisitive minds is taken by all adults.</a:t>
            </a:r>
          </a:p>
          <a:p>
            <a:pPr algn="just"/>
            <a:r>
              <a:rPr lang="en-GB" sz="1200">
                <a:latin typeface="Calibri Light"/>
                <a:ea typeface="Calibri Light"/>
                <a:cs typeface="Calibri Light"/>
              </a:rPr>
              <a:t>REFLECT – we reflect on our own practice as well as the children’s learning in order to offer the best opportunities and environment. We teach the children how to be skilful learners, developing independence, resilience, problem solving skills and how to collaborate. </a:t>
            </a:r>
          </a:p>
          <a:p>
            <a:pPr algn="just"/>
            <a:r>
              <a:rPr lang="en-GB" sz="1200">
                <a:latin typeface="Calibri Light"/>
                <a:ea typeface="Calibri Light"/>
                <a:cs typeface="Calibri Light"/>
              </a:rPr>
              <a:t>EXPERIENCES – we aim for children to gain first-hand experiences to ignite their curiosity and embed their learning. We encourage children to independently access resources, develop their own play and ask for help, confident in the knowledge that they can co-construct their own learning environment and opportunities. </a:t>
            </a:r>
          </a:p>
          <a:p>
            <a:pPr fontAlgn="t"/>
            <a:endParaRPr lang="en-GB" sz="800">
              <a:latin typeface="Acumin Pro"/>
            </a:endParaRPr>
          </a:p>
        </p:txBody>
      </p:sp>
      <p:sp>
        <p:nvSpPr>
          <p:cNvPr id="31" name="Rectangle 3">
            <a:extLst>
              <a:ext uri="{FF2B5EF4-FFF2-40B4-BE49-F238E27FC236}">
                <a16:creationId xmlns:a16="http://schemas.microsoft.com/office/drawing/2014/main" id="{1BCC36B7-4D15-42BA-BB1D-2232D298B967}"/>
              </a:ext>
            </a:extLst>
          </p:cNvPr>
          <p:cNvSpPr>
            <a:spLocks noChangeArrowheads="1"/>
          </p:cNvSpPr>
          <p:nvPr/>
        </p:nvSpPr>
        <p:spPr bwMode="auto">
          <a:xfrm>
            <a:off x="4617884" y="274619"/>
            <a:ext cx="341426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Calibri"/>
                <a:ea typeface="Calibri"/>
                <a:cs typeface="Calibri"/>
              </a:rPr>
              <a:t>Rivington Primary School</a:t>
            </a:r>
            <a:endParaRPr lang="en-US" altLang="en-US" sz="2400" b="0" i="0" u="none" strike="noStrike" cap="none" normalizeH="0" baseline="0" dirty="0">
              <a:ln>
                <a:noFill/>
              </a:ln>
              <a:effectLst/>
              <a:latin typeface="Calibri"/>
              <a:ea typeface="Calibri"/>
              <a:cs typeface="Calibri"/>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dirty="0">
                <a:latin typeface="Calibri"/>
                <a:ea typeface="Calibri"/>
                <a:cs typeface="Calibri"/>
              </a:rPr>
              <a:t>Nursery Long Term Plan</a:t>
            </a:r>
            <a:endParaRPr kumimoji="0" lang="en-GB" altLang="en-US" sz="800" b="0" i="0" u="none" strike="noStrike" cap="none" normalizeH="0" baseline="0" dirty="0">
              <a:ln>
                <a:noFill/>
              </a:ln>
              <a:solidFill>
                <a:schemeClr val="tx1"/>
              </a:solidFill>
              <a:effectLst/>
              <a:latin typeface="Calibri"/>
              <a:ea typeface="Calibri"/>
              <a:cs typeface="Calibri"/>
            </a:endParaRPr>
          </a:p>
        </p:txBody>
      </p:sp>
      <p:pic>
        <p:nvPicPr>
          <p:cNvPr id="1026" name="Picture 2" descr="Early Years Foundation Stage (EYFS) Reforms 2021: Seven features of ...">
            <a:extLst>
              <a:ext uri="{FF2B5EF4-FFF2-40B4-BE49-F238E27FC236}">
                <a16:creationId xmlns:a16="http://schemas.microsoft.com/office/drawing/2014/main" id="{B91A1475-6FF8-7C44-FFCC-EC0A85FC4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8292" y="4139582"/>
            <a:ext cx="2976520" cy="234003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EYFS---7-Areas">
            <a:extLst>
              <a:ext uri="{FF2B5EF4-FFF2-40B4-BE49-F238E27FC236}">
                <a16:creationId xmlns:a16="http://schemas.microsoft.com/office/drawing/2014/main" id="{FFEF2F6F-E53F-A216-0E5B-725E0603A2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2152" y="685193"/>
            <a:ext cx="3814968" cy="3800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966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BBE880A-4D6A-47F8-B767-CAF7DCD69059}"/>
              </a:ext>
            </a:extLst>
          </p:cNvPr>
          <p:cNvSpPr/>
          <p:nvPr/>
        </p:nvSpPr>
        <p:spPr>
          <a:xfrm>
            <a:off x="3985659" y="137134"/>
            <a:ext cx="4382417" cy="1015663"/>
          </a:xfrm>
          <a:prstGeom prst="rect">
            <a:avLst/>
          </a:prstGeom>
          <a:noFill/>
        </p:spPr>
        <p:txBody>
          <a:bodyPr wrap="none" lIns="91440" tIns="45720" rIns="91440" bIns="45720">
            <a:spAutoFit/>
          </a:bodyPr>
          <a:lstStyle/>
          <a:p>
            <a:pPr algn="ctr"/>
            <a:r>
              <a:rPr lang="en-US" sz="4000" b="0" cap="none" spc="0">
                <a:ln w="0"/>
                <a:solidFill>
                  <a:schemeClr val="tx1"/>
                </a:solidFill>
                <a:effectLst>
                  <a:outerShdw blurRad="38100" dist="19050" dir="2700000" algn="tl" rotWithShape="0">
                    <a:schemeClr val="dk1">
                      <a:alpha val="40000"/>
                    </a:schemeClr>
                  </a:outerShdw>
                </a:effectLst>
              </a:rPr>
              <a:t>Early Learning </a:t>
            </a:r>
            <a:r>
              <a:rPr lang="en-US" sz="4000">
                <a:ln w="0"/>
                <a:effectLst>
                  <a:outerShdw blurRad="38100" dist="19050" dir="2700000" algn="tl" rotWithShape="0">
                    <a:schemeClr val="dk1">
                      <a:alpha val="40000"/>
                    </a:schemeClr>
                  </a:outerShdw>
                </a:effectLst>
              </a:rPr>
              <a:t>Goals</a:t>
            </a:r>
          </a:p>
          <a:p>
            <a:pPr algn="ctr"/>
            <a:r>
              <a:rPr lang="en-US" sz="2000">
                <a:ln w="0"/>
                <a:effectLst>
                  <a:outerShdw blurRad="38100" dist="19050" dir="2700000" algn="tl" rotWithShape="0">
                    <a:schemeClr val="dk1">
                      <a:alpha val="40000"/>
                    </a:schemeClr>
                  </a:outerShdw>
                </a:effectLst>
              </a:rPr>
              <a:t>End of Reception Assessment</a:t>
            </a:r>
            <a:endParaRPr lang="en-US" sz="2000" b="0" cap="none" spc="0">
              <a:ln w="0"/>
              <a:solidFill>
                <a:schemeClr val="tx1"/>
              </a:solidFill>
              <a:effectLst>
                <a:outerShdw blurRad="38100" dist="19050" dir="2700000" algn="tl" rotWithShape="0">
                  <a:schemeClr val="dk1">
                    <a:alpha val="40000"/>
                  </a:schemeClr>
                </a:outerShdw>
              </a:effectLst>
            </a:endParaRPr>
          </a:p>
        </p:txBody>
      </p:sp>
      <p:pic>
        <p:nvPicPr>
          <p:cNvPr id="3" name="Picture 2">
            <a:extLst>
              <a:ext uri="{FF2B5EF4-FFF2-40B4-BE49-F238E27FC236}">
                <a16:creationId xmlns:a16="http://schemas.microsoft.com/office/drawing/2014/main" id="{BD02E92B-A922-7512-5EDC-BB1BF189B256}"/>
              </a:ext>
            </a:extLst>
          </p:cNvPr>
          <p:cNvPicPr>
            <a:picLocks noChangeAspect="1"/>
          </p:cNvPicPr>
          <p:nvPr/>
        </p:nvPicPr>
        <p:blipFill>
          <a:blip r:embed="rId4"/>
          <a:srcRect t="6504"/>
          <a:stretch>
            <a:fillRect/>
          </a:stretch>
        </p:blipFill>
        <p:spPr>
          <a:xfrm>
            <a:off x="2266014" y="1366553"/>
            <a:ext cx="8237889" cy="4917769"/>
          </a:xfrm>
          <a:prstGeom prst="rect">
            <a:avLst/>
          </a:prstGeom>
        </p:spPr>
      </p:pic>
    </p:spTree>
    <p:extLst>
      <p:ext uri="{BB962C8B-B14F-4D97-AF65-F5344CB8AC3E}">
        <p14:creationId xmlns:p14="http://schemas.microsoft.com/office/powerpoint/2010/main" val="2557496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3271590170"/>
              </p:ext>
            </p:extLst>
          </p:nvPr>
        </p:nvGraphicFramePr>
        <p:xfrm>
          <a:off x="133491" y="595720"/>
          <a:ext cx="11925018" cy="5772991"/>
        </p:xfrm>
        <a:graphic>
          <a:graphicData uri="http://schemas.openxmlformats.org/drawingml/2006/table">
            <a:tbl>
              <a:tblPr firstRow="1" bandRow="1">
                <a:tableStyleId>{5C22544A-7EE6-4342-B048-85BDC9FD1C3A}</a:tableStyleId>
              </a:tblPr>
              <a:tblGrid>
                <a:gridCol w="1561959">
                  <a:extLst>
                    <a:ext uri="{9D8B030D-6E8A-4147-A177-3AD203B41FA5}">
                      <a16:colId xmlns:a16="http://schemas.microsoft.com/office/drawing/2014/main" val="385991600"/>
                    </a:ext>
                  </a:extLst>
                </a:gridCol>
                <a:gridCol w="1784597">
                  <a:extLst>
                    <a:ext uri="{9D8B030D-6E8A-4147-A177-3AD203B41FA5}">
                      <a16:colId xmlns:a16="http://schemas.microsoft.com/office/drawing/2014/main" val="2865123548"/>
                    </a:ext>
                  </a:extLst>
                </a:gridCol>
                <a:gridCol w="1899821">
                  <a:extLst>
                    <a:ext uri="{9D8B030D-6E8A-4147-A177-3AD203B41FA5}">
                      <a16:colId xmlns:a16="http://schemas.microsoft.com/office/drawing/2014/main" val="872926247"/>
                    </a:ext>
                  </a:extLst>
                </a:gridCol>
                <a:gridCol w="1687682">
                  <a:extLst>
                    <a:ext uri="{9D8B030D-6E8A-4147-A177-3AD203B41FA5}">
                      <a16:colId xmlns:a16="http://schemas.microsoft.com/office/drawing/2014/main" val="1315738151"/>
                    </a:ext>
                  </a:extLst>
                </a:gridCol>
                <a:gridCol w="1668077">
                  <a:extLst>
                    <a:ext uri="{9D8B030D-6E8A-4147-A177-3AD203B41FA5}">
                      <a16:colId xmlns:a16="http://schemas.microsoft.com/office/drawing/2014/main" val="2709165749"/>
                    </a:ext>
                  </a:extLst>
                </a:gridCol>
                <a:gridCol w="1651247">
                  <a:extLst>
                    <a:ext uri="{9D8B030D-6E8A-4147-A177-3AD203B41FA5}">
                      <a16:colId xmlns:a16="http://schemas.microsoft.com/office/drawing/2014/main" val="2335150482"/>
                    </a:ext>
                  </a:extLst>
                </a:gridCol>
                <a:gridCol w="1671635">
                  <a:extLst>
                    <a:ext uri="{9D8B030D-6E8A-4147-A177-3AD203B41FA5}">
                      <a16:colId xmlns:a16="http://schemas.microsoft.com/office/drawing/2014/main" val="4046203905"/>
                    </a:ext>
                  </a:extLst>
                </a:gridCol>
              </a:tblGrid>
              <a:tr h="410102">
                <a:tc>
                  <a:txBody>
                    <a:bodyPr/>
                    <a:lstStyle/>
                    <a:p>
                      <a:pPr algn="ctr"/>
                      <a:endParaRPr lang="en-GB" sz="16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0" u="sng" dirty="0">
                          <a:solidFill>
                            <a:schemeClr val="tx1"/>
                          </a:solidFill>
                          <a:latin typeface="Arial" panose="020B0604020202020204" pitchFamily="34" charset="0"/>
                          <a:cs typeface="Arial" panose="020B0604020202020204" pitchFamily="34" charset="0"/>
                        </a:rPr>
                        <a:t>Autumn 1</a:t>
                      </a:r>
                      <a:endParaRPr lang="en-GB" sz="1600" b="0" u="sng"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u="sng">
                          <a:solidFill>
                            <a:schemeClr val="tx1"/>
                          </a:solidFill>
                          <a:latin typeface="Arial" panose="020B0604020202020204" pitchFamily="34" charset="0"/>
                          <a:cs typeface="Arial" panose="020B0604020202020204" pitchFamily="34" charset="0"/>
                        </a:rPr>
                        <a:t>Autumn 2</a:t>
                      </a:r>
                      <a:endParaRPr lang="en-GB" sz="1600" b="0" u="sng">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Spring 1</a:t>
                      </a:r>
                      <a:endParaRPr lang="en-GB" sz="1600" b="0" u="sng">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Spring 2</a:t>
                      </a:r>
                      <a:endParaRPr lang="en-GB" sz="1600" b="0" u="sng">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Summer 1</a:t>
                      </a:r>
                      <a:endParaRPr lang="en-GB" sz="1600" b="0" u="sng">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Summer 2</a:t>
                      </a:r>
                      <a:endParaRPr lang="en-GB" sz="1600" b="0" u="sng">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1125151">
                <a:tc>
                  <a:txBody>
                    <a:bodyPr/>
                    <a:lstStyle/>
                    <a:p>
                      <a:pPr algn="ctr"/>
                      <a:r>
                        <a:rPr lang="en-US" sz="1100" b="1">
                          <a:latin typeface="Arial"/>
                          <a:cs typeface="Arial"/>
                        </a:rPr>
                        <a:t>General Themes </a:t>
                      </a:r>
                    </a:p>
                    <a:p>
                      <a:pPr algn="ctr"/>
                      <a:endParaRPr lang="en-US" sz="1050" b="0">
                        <a:latin typeface="Arial"/>
                        <a:cs typeface="Arial"/>
                      </a:endParaRPr>
                    </a:p>
                    <a:p>
                      <a:pPr algn="ctr"/>
                      <a:r>
                        <a:rPr lang="en-US" sz="1050" b="0">
                          <a:latin typeface="Arial"/>
                          <a:cs typeface="Arial"/>
                        </a:rPr>
                        <a:t>Our plans are flexible to enable us to follow the interests of the children.</a:t>
                      </a:r>
                      <a:endParaRPr lang="en-US" sz="1050" b="0" i="1">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800" dirty="0">
                          <a:solidFill>
                            <a:schemeClr val="tx1"/>
                          </a:solidFill>
                          <a:latin typeface="Arial" panose="020B0604020202020204" pitchFamily="34" charset="0"/>
                          <a:cs typeface="Arial" panose="020B0604020202020204" pitchFamily="34" charset="0"/>
                        </a:rPr>
                        <a:t>WHAT MAKES ME SPECIAL?</a:t>
                      </a:r>
                    </a:p>
                    <a:p>
                      <a:pPr algn="ctr"/>
                      <a:endParaRPr lang="en-US" sz="800" dirty="0">
                        <a:solidFill>
                          <a:schemeClr val="tx1"/>
                        </a:solidFill>
                        <a:latin typeface="Arial" panose="020B0604020202020204" pitchFamily="34" charset="0"/>
                        <a:cs typeface="Arial" panose="020B0604020202020204" pitchFamily="34" charset="0"/>
                      </a:endParaRPr>
                    </a:p>
                    <a:p>
                      <a:pPr algn="ctr"/>
                      <a:r>
                        <a:rPr lang="en-US" sz="800" dirty="0">
                          <a:solidFill>
                            <a:schemeClr val="tx1"/>
                          </a:solidFill>
                          <a:latin typeface="Arial" panose="020B0604020202020204" pitchFamily="34" charset="0"/>
                          <a:cs typeface="Arial" panose="020B0604020202020204" pitchFamily="34" charset="0"/>
                        </a:rPr>
                        <a:t>Starting school</a:t>
                      </a:r>
                    </a:p>
                    <a:p>
                      <a:pPr algn="ctr"/>
                      <a:r>
                        <a:rPr lang="en-US" sz="800" dirty="0">
                          <a:solidFill>
                            <a:schemeClr val="tx1"/>
                          </a:solidFill>
                          <a:latin typeface="Arial" panose="020B0604020202020204" pitchFamily="34" charset="0"/>
                          <a:cs typeface="Arial" panose="020B0604020202020204" pitchFamily="34" charset="0"/>
                        </a:rPr>
                        <a:t>All about me</a:t>
                      </a:r>
                    </a:p>
                    <a:p>
                      <a:pPr algn="ctr"/>
                      <a:r>
                        <a:rPr lang="en-US" sz="800" dirty="0">
                          <a:solidFill>
                            <a:schemeClr val="tx1"/>
                          </a:solidFill>
                          <a:latin typeface="Arial" panose="020B0604020202020204" pitchFamily="34" charset="0"/>
                          <a:cs typeface="Arial" panose="020B0604020202020204" pitchFamily="34" charset="0"/>
                        </a:rPr>
                        <a:t>Families</a:t>
                      </a:r>
                      <a:endParaRPr lang="en-GB" sz="80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dirty="0">
                          <a:solidFill>
                            <a:schemeClr val="tx1"/>
                          </a:solidFill>
                          <a:latin typeface="Arial" panose="020B0604020202020204" pitchFamily="34" charset="0"/>
                          <a:cs typeface="Arial" panose="020B0604020202020204" pitchFamily="34" charset="0"/>
                        </a:rPr>
                        <a:t>Emotions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Diwali</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Autumn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HOW DO PEOPLE CELEBRATE?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Bonfire</a:t>
                      </a:r>
                      <a:r>
                        <a:rPr lang="en-US" sz="800" baseline="0" dirty="0">
                          <a:solidFill>
                            <a:schemeClr val="tx1"/>
                          </a:solidFill>
                          <a:latin typeface="Arial" panose="020B0604020202020204" pitchFamily="34" charset="0"/>
                          <a:cs typeface="Arial" panose="020B0604020202020204" pitchFamily="34" charset="0"/>
                        </a:rPr>
                        <a:t> night celebrations</a:t>
                      </a:r>
                      <a:endParaRPr lang="en-US" sz="80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Harvest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Hannukah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The Nativity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Christmas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LET’S GO ON AN ADVENTURE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chemeClr val="tx1"/>
                        </a:solidFill>
                        <a:latin typeface="Arial" panose="020B0604020202020204" pitchFamily="34" charset="0"/>
                        <a:cs typeface="Arial" panose="020B0604020202020204" pitchFamily="34" charset="0"/>
                      </a:endParaRPr>
                    </a:p>
                    <a:p>
                      <a:pPr marL="0" marR="0" lvl="0" indent="0" algn="ctr" rtl="0" eaLnBrk="1" fontAlgn="auto" latinLnBrk="0" hangingPunct="1">
                        <a:lnSpc>
                          <a:spcPct val="100000"/>
                        </a:lnSpc>
                        <a:spcBef>
                          <a:spcPts val="0"/>
                        </a:spcBef>
                        <a:spcAft>
                          <a:spcPts val="0"/>
                        </a:spcAft>
                        <a:buClrTx/>
                        <a:buSzTx/>
                        <a:buFontTx/>
                        <a:buNone/>
                      </a:pPr>
                      <a:r>
                        <a:rPr lang="en-US" sz="800" dirty="0">
                          <a:solidFill>
                            <a:schemeClr val="tx1"/>
                          </a:solidFill>
                          <a:latin typeface="Arial"/>
                          <a:cs typeface="Arial"/>
                        </a:rPr>
                        <a:t>Lunar New Year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Pancake 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Winter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Journeys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Maps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Arctic animals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HOW DOES YOUR GARDEN GROW?</a:t>
                      </a:r>
                    </a:p>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The great outdoors </a:t>
                      </a:r>
                    </a:p>
                    <a:p>
                      <a:pPr algn="ctr"/>
                      <a:r>
                        <a:rPr lang="en-US" sz="800" dirty="0">
                          <a:solidFill>
                            <a:schemeClr val="tx1"/>
                          </a:solidFill>
                          <a:latin typeface="Arial" panose="020B0604020202020204" pitchFamily="34" charset="0"/>
                          <a:cs typeface="Arial" panose="020B0604020202020204" pitchFamily="34" charset="0"/>
                        </a:rPr>
                        <a:t>Plants &amp; Flowers </a:t>
                      </a:r>
                    </a:p>
                    <a:p>
                      <a:pPr algn="ctr"/>
                      <a:r>
                        <a:rPr lang="en-US" sz="800" dirty="0">
                          <a:solidFill>
                            <a:schemeClr val="tx1"/>
                          </a:solidFill>
                          <a:latin typeface="Arial" panose="020B0604020202020204" pitchFamily="34" charset="0"/>
                          <a:cs typeface="Arial" panose="020B0604020202020204" pitchFamily="34" charset="0"/>
                        </a:rPr>
                        <a:t>Spring </a:t>
                      </a:r>
                    </a:p>
                    <a:p>
                      <a:pPr algn="ctr"/>
                      <a:r>
                        <a:rPr lang="en-US" sz="800" dirty="0">
                          <a:solidFill>
                            <a:schemeClr val="tx1"/>
                          </a:solidFill>
                          <a:latin typeface="Arial" panose="020B0604020202020204" pitchFamily="34" charset="0"/>
                          <a:cs typeface="Arial" panose="020B0604020202020204" pitchFamily="34" charset="0"/>
                        </a:rPr>
                        <a:t>Planting </a:t>
                      </a:r>
                    </a:p>
                    <a:p>
                      <a:pPr algn="ctr"/>
                      <a:r>
                        <a:rPr lang="en-US" sz="800" dirty="0">
                          <a:solidFill>
                            <a:schemeClr val="tx1"/>
                          </a:solidFill>
                          <a:latin typeface="Arial" panose="020B0604020202020204" pitchFamily="34" charset="0"/>
                          <a:cs typeface="Arial" panose="020B0604020202020204" pitchFamily="34" charset="0"/>
                        </a:rPr>
                        <a:t>Easter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800" dirty="0">
                          <a:solidFill>
                            <a:schemeClr val="tx1"/>
                          </a:solidFill>
                          <a:latin typeface="Arial" panose="020B0604020202020204" pitchFamily="34" charset="0"/>
                          <a:cs typeface="Arial" panose="020B0604020202020204" pitchFamily="34" charset="0"/>
                        </a:rPr>
                        <a:t>ONCE UPON A TIME…</a:t>
                      </a:r>
                    </a:p>
                    <a:p>
                      <a:pPr algn="ctr"/>
                      <a:endParaRPr lang="en-US" sz="800" dirty="0">
                        <a:solidFill>
                          <a:schemeClr val="tx1"/>
                        </a:solidFill>
                        <a:latin typeface="Arial" panose="020B0604020202020204" pitchFamily="34" charset="0"/>
                        <a:cs typeface="Arial" panose="020B0604020202020204" pitchFamily="34" charset="0"/>
                      </a:endParaRPr>
                    </a:p>
                    <a:p>
                      <a:pPr algn="ctr"/>
                      <a:r>
                        <a:rPr lang="en-US" sz="800" dirty="0">
                          <a:solidFill>
                            <a:schemeClr val="tx1"/>
                          </a:solidFill>
                          <a:latin typeface="Arial" panose="020B0604020202020204" pitchFamily="34" charset="0"/>
                          <a:cs typeface="Arial" panose="020B0604020202020204" pitchFamily="34" charset="0"/>
                        </a:rPr>
                        <a:t>Traditional tales</a:t>
                      </a:r>
                    </a:p>
                    <a:p>
                      <a:pPr algn="ctr"/>
                      <a:r>
                        <a:rPr lang="en-US" sz="800" dirty="0">
                          <a:solidFill>
                            <a:schemeClr val="tx1"/>
                          </a:solidFill>
                          <a:latin typeface="Arial" panose="020B0604020202020204" pitchFamily="34" charset="0"/>
                          <a:cs typeface="Arial" panose="020B0604020202020204" pitchFamily="34" charset="0"/>
                        </a:rPr>
                        <a:t>Storytelling </a:t>
                      </a:r>
                    </a:p>
                    <a:p>
                      <a:pPr algn="ctr"/>
                      <a:r>
                        <a:rPr lang="en-US" sz="800" baseline="0" dirty="0">
                          <a:solidFill>
                            <a:schemeClr val="tx1"/>
                          </a:solidFill>
                          <a:latin typeface="Arial" panose="020B0604020202020204" pitchFamily="34" charset="0"/>
                          <a:cs typeface="Arial" panose="020B0604020202020204" pitchFamily="34" charset="0"/>
                        </a:rPr>
                        <a:t>Life cycles</a:t>
                      </a:r>
                    </a:p>
                    <a:p>
                      <a:pPr algn="ctr"/>
                      <a:r>
                        <a:rPr lang="en-US" sz="800" baseline="0" dirty="0">
                          <a:solidFill>
                            <a:schemeClr val="tx1"/>
                          </a:solidFill>
                          <a:latin typeface="Arial" panose="020B0604020202020204" pitchFamily="34" charset="0"/>
                          <a:cs typeface="Arial" panose="020B0604020202020204" pitchFamily="34" charset="0"/>
                        </a:rPr>
                        <a:t>Summer</a:t>
                      </a:r>
                    </a:p>
                    <a:p>
                      <a:pPr algn="ctr"/>
                      <a:r>
                        <a:rPr lang="en-US" sz="800" baseline="0" dirty="0">
                          <a:solidFill>
                            <a:schemeClr val="tx1"/>
                          </a:solidFill>
                          <a:latin typeface="Arial" panose="020B0604020202020204" pitchFamily="34" charset="0"/>
                          <a:cs typeface="Arial" panose="020B0604020202020204" pitchFamily="34" charset="0"/>
                        </a:rPr>
                        <a:t>Food</a:t>
                      </a:r>
                    </a:p>
                    <a:p>
                      <a:pPr algn="ctr"/>
                      <a:endParaRPr lang="en-US" sz="800" baseline="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a:cs typeface="Arial"/>
                        </a:rPr>
                        <a:t>LET’S EXPLORE</a:t>
                      </a:r>
                    </a:p>
                    <a:p>
                      <a:pPr marL="0" marR="0" lvl="0" indent="0" algn="ctr">
                        <a:lnSpc>
                          <a:spcPct val="100000"/>
                        </a:lnSpc>
                        <a:spcBef>
                          <a:spcPts val="0"/>
                        </a:spcBef>
                        <a:spcAft>
                          <a:spcPts val="0"/>
                        </a:spcAft>
                        <a:buClrTx/>
                        <a:buSzTx/>
                        <a:buFontTx/>
                        <a:buNone/>
                      </a:pPr>
                      <a:endParaRPr lang="en-US" sz="800" dirty="0">
                        <a:solidFill>
                          <a:schemeClr val="tx1"/>
                        </a:solidFill>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Holidays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Comparing locations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Dinosaurs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Talents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Arial" panose="020B0604020202020204" pitchFamily="34" charset="0"/>
                          <a:cs typeface="Arial" panose="020B0604020202020204" pitchFamily="34" charset="0"/>
                        </a:rPr>
                        <a:t>Transition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72033691"/>
                  </a:ext>
                </a:extLst>
              </a:tr>
              <a:tr h="1695960">
                <a:tc>
                  <a:txBody>
                    <a:bodyPr/>
                    <a:lstStyle/>
                    <a:p>
                      <a:pPr algn="ctr"/>
                      <a:r>
                        <a:rPr lang="en-US" sz="1600" b="1" dirty="0">
                          <a:latin typeface="Arial" panose="020B0604020202020204" pitchFamily="34" charset="0"/>
                          <a:cs typeface="Arial" panose="020B0604020202020204" pitchFamily="34" charset="0"/>
                        </a:rPr>
                        <a:t>High</a:t>
                      </a:r>
                      <a:r>
                        <a:rPr lang="en-US" sz="1600" b="1" baseline="0" dirty="0">
                          <a:latin typeface="Arial" panose="020B0604020202020204" pitchFamily="34" charset="0"/>
                          <a:cs typeface="Arial" panose="020B0604020202020204" pitchFamily="34" charset="0"/>
                        </a:rPr>
                        <a:t> quality </a:t>
                      </a:r>
                      <a:r>
                        <a:rPr lang="en-US" sz="1600" b="1" dirty="0">
                          <a:latin typeface="Arial" panose="020B0604020202020204" pitchFamily="34" charset="0"/>
                          <a:cs typeface="Arial" panose="020B0604020202020204" pitchFamily="34" charset="0"/>
                        </a:rPr>
                        <a:t>Texts</a:t>
                      </a:r>
                    </a:p>
                    <a:p>
                      <a:pPr algn="ctr"/>
                      <a:endParaRPr lang="en-GB" sz="16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9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900" kern="1200" dirty="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endParaRPr lang="en-GB" sz="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endParaRPr lang="en-GB" sz="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endParaRPr lang="en-GB" sz="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endParaRPr lang="en-GB" sz="9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7345316"/>
                  </a:ext>
                </a:extLst>
              </a:tr>
              <a:tr h="778142">
                <a:tc>
                  <a:txBody>
                    <a:bodyPr/>
                    <a:lstStyle/>
                    <a:p>
                      <a:pPr algn="ctr"/>
                      <a:r>
                        <a:rPr lang="en-GB" sz="1200" b="1" dirty="0">
                          <a:latin typeface="Arial"/>
                          <a:cs typeface="Arial"/>
                        </a:rPr>
                        <a:t>Nursery Rhymes</a:t>
                      </a:r>
                      <a:endParaRPr lang="en-GB" sz="1100" b="0" dirty="0">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800" dirty="0">
                          <a:solidFill>
                            <a:schemeClr val="tx1"/>
                          </a:solidFill>
                          <a:latin typeface="Arial" panose="020B0604020202020204" pitchFamily="34" charset="0"/>
                          <a:cs typeface="Arial" panose="020B0604020202020204" pitchFamily="34" charset="0"/>
                        </a:rPr>
                        <a:t>Head, Shoulders, Knees and Toes</a:t>
                      </a:r>
                    </a:p>
                    <a:p>
                      <a:pPr algn="ctr"/>
                      <a:r>
                        <a:rPr lang="en-GB" sz="800" dirty="0">
                          <a:solidFill>
                            <a:schemeClr val="tx1"/>
                          </a:solidFill>
                          <a:latin typeface="Arial" panose="020B0604020202020204" pitchFamily="34" charset="0"/>
                          <a:cs typeface="Arial" panose="020B0604020202020204" pitchFamily="34" charset="0"/>
                        </a:rPr>
                        <a:t>If You’re Happy and You Know It</a:t>
                      </a:r>
                    </a:p>
                    <a:p>
                      <a:pPr algn="ctr"/>
                      <a:r>
                        <a:rPr lang="en-GB" sz="800" dirty="0">
                          <a:solidFill>
                            <a:schemeClr val="tx1"/>
                          </a:solidFill>
                          <a:latin typeface="Arial" panose="020B0604020202020204" pitchFamily="34" charset="0"/>
                          <a:cs typeface="Arial" panose="020B0604020202020204" pitchFamily="34" charset="0"/>
                        </a:rPr>
                        <a:t>Ten Little Fingers </a:t>
                      </a:r>
                    </a:p>
                    <a:p>
                      <a:pPr algn="ctr"/>
                      <a:r>
                        <a:rPr lang="en-GB" sz="800" dirty="0">
                          <a:solidFill>
                            <a:schemeClr val="tx1"/>
                          </a:solidFill>
                          <a:latin typeface="Arial" panose="020B0604020202020204" pitchFamily="34" charset="0"/>
                          <a:cs typeface="Arial" panose="020B0604020202020204" pitchFamily="34" charset="0"/>
                        </a:rPr>
                        <a:t>This Old Man</a:t>
                      </a:r>
                    </a:p>
                    <a:p>
                      <a:pPr algn="ctr"/>
                      <a:r>
                        <a:rPr lang="en-GB" sz="800" dirty="0">
                          <a:solidFill>
                            <a:schemeClr val="tx1"/>
                          </a:solidFill>
                          <a:latin typeface="Arial" panose="020B0604020202020204" pitchFamily="34" charset="0"/>
                          <a:cs typeface="Arial" panose="020B0604020202020204" pitchFamily="34" charset="0"/>
                        </a:rPr>
                        <a:t>Two Little Dicky Birds</a:t>
                      </a:r>
                    </a:p>
                    <a:p>
                      <a:pPr algn="ctr"/>
                      <a:r>
                        <a:rPr lang="en-GB" sz="800" dirty="0">
                          <a:solidFill>
                            <a:schemeClr val="tx1"/>
                          </a:solidFill>
                          <a:latin typeface="Arial" panose="020B0604020202020204" pitchFamily="34" charset="0"/>
                          <a:cs typeface="Arial" panose="020B0604020202020204" pitchFamily="34" charset="0"/>
                        </a:rPr>
                        <a:t>I’m a Little Teapot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800" kern="1200" dirty="0">
                          <a:solidFill>
                            <a:schemeClr val="dk1"/>
                          </a:solidFill>
                          <a:effectLst/>
                          <a:latin typeface="Arial" panose="020B0604020202020204" pitchFamily="34" charset="0"/>
                          <a:ea typeface="+mn-ea"/>
                          <a:cs typeface="Arial" panose="020B0604020202020204" pitchFamily="34" charset="0"/>
                        </a:rPr>
                        <a:t>Baa </a:t>
                      </a:r>
                      <a:r>
                        <a:rPr lang="en-GB" sz="800" kern="1200" dirty="0" err="1">
                          <a:solidFill>
                            <a:schemeClr val="dk1"/>
                          </a:solidFill>
                          <a:effectLst/>
                          <a:latin typeface="Arial" panose="020B0604020202020204" pitchFamily="34" charset="0"/>
                          <a:ea typeface="+mn-ea"/>
                          <a:cs typeface="Arial" panose="020B0604020202020204" pitchFamily="34" charset="0"/>
                        </a:rPr>
                        <a:t>Baa</a:t>
                      </a:r>
                      <a:r>
                        <a:rPr lang="en-GB" sz="800" kern="1200" dirty="0">
                          <a:solidFill>
                            <a:schemeClr val="dk1"/>
                          </a:solidFill>
                          <a:effectLst/>
                          <a:latin typeface="Arial" panose="020B0604020202020204" pitchFamily="34" charset="0"/>
                          <a:ea typeface="+mn-ea"/>
                          <a:cs typeface="Arial" panose="020B0604020202020204" pitchFamily="34" charset="0"/>
                        </a:rPr>
                        <a:t> Black Sheep</a:t>
                      </a:r>
                    </a:p>
                    <a:p>
                      <a:pPr algn="ctr"/>
                      <a:r>
                        <a:rPr lang="en-GB" sz="800" kern="1200" dirty="0">
                          <a:solidFill>
                            <a:schemeClr val="dk1"/>
                          </a:solidFill>
                          <a:effectLst/>
                          <a:latin typeface="Arial" panose="020B0604020202020204" pitchFamily="34" charset="0"/>
                          <a:ea typeface="+mn-ea"/>
                          <a:cs typeface="Arial" panose="020B0604020202020204" pitchFamily="34" charset="0"/>
                        </a:rPr>
                        <a:t>Little Bo Peep</a:t>
                      </a:r>
                    </a:p>
                    <a:p>
                      <a:pPr algn="ctr"/>
                      <a:r>
                        <a:rPr lang="en-GB" sz="800" kern="1200" dirty="0">
                          <a:solidFill>
                            <a:schemeClr val="dk1"/>
                          </a:solidFill>
                          <a:effectLst/>
                          <a:latin typeface="Arial" panose="020B0604020202020204" pitchFamily="34" charset="0"/>
                          <a:ea typeface="+mn-ea"/>
                          <a:cs typeface="Arial" panose="020B0604020202020204" pitchFamily="34" charset="0"/>
                        </a:rPr>
                        <a:t>Jack and Jill</a:t>
                      </a:r>
                    </a:p>
                    <a:p>
                      <a:pPr algn="ctr"/>
                      <a:r>
                        <a:rPr lang="en-GB" sz="800" kern="1200" dirty="0">
                          <a:solidFill>
                            <a:schemeClr val="dk1"/>
                          </a:solidFill>
                          <a:effectLst/>
                          <a:latin typeface="Arial" panose="020B0604020202020204" pitchFamily="34" charset="0"/>
                          <a:ea typeface="+mn-ea"/>
                          <a:cs typeface="Arial" panose="020B0604020202020204" pitchFamily="34" charset="0"/>
                        </a:rPr>
                        <a:t>Hickory Dickory Dock</a:t>
                      </a:r>
                    </a:p>
                    <a:p>
                      <a:pPr algn="ctr"/>
                      <a:r>
                        <a:rPr lang="en-GB" sz="800" kern="1200" dirty="0">
                          <a:solidFill>
                            <a:schemeClr val="dk1"/>
                          </a:solidFill>
                          <a:effectLst/>
                          <a:latin typeface="Arial" panose="020B0604020202020204" pitchFamily="34" charset="0"/>
                          <a:ea typeface="+mn-ea"/>
                          <a:cs typeface="Arial" panose="020B0604020202020204" pitchFamily="34" charset="0"/>
                        </a:rPr>
                        <a:t>Twinkle </a:t>
                      </a:r>
                      <a:r>
                        <a:rPr lang="en-GB" sz="800" kern="1200" dirty="0" err="1">
                          <a:solidFill>
                            <a:schemeClr val="dk1"/>
                          </a:solidFill>
                          <a:effectLst/>
                          <a:latin typeface="Arial" panose="020B0604020202020204" pitchFamily="34" charset="0"/>
                          <a:ea typeface="+mn-ea"/>
                          <a:cs typeface="Arial" panose="020B0604020202020204" pitchFamily="34" charset="0"/>
                        </a:rPr>
                        <a:t>Twinkle</a:t>
                      </a:r>
                      <a:r>
                        <a:rPr lang="en-GB" sz="800" kern="1200" dirty="0">
                          <a:solidFill>
                            <a:schemeClr val="dk1"/>
                          </a:solidFill>
                          <a:effectLst/>
                          <a:latin typeface="Arial" panose="020B0604020202020204" pitchFamily="34" charset="0"/>
                          <a:ea typeface="+mn-ea"/>
                          <a:cs typeface="Arial" panose="020B0604020202020204" pitchFamily="34" charset="0"/>
                        </a:rPr>
                        <a:t> </a:t>
                      </a:r>
                    </a:p>
                    <a:p>
                      <a:pPr algn="ctr"/>
                      <a:r>
                        <a:rPr lang="en-GB" sz="800" kern="1200" dirty="0">
                          <a:solidFill>
                            <a:schemeClr val="dk1"/>
                          </a:solidFill>
                          <a:effectLst/>
                          <a:latin typeface="Arial" panose="020B0604020202020204" pitchFamily="34" charset="0"/>
                          <a:ea typeface="+mn-ea"/>
                          <a:cs typeface="Arial" panose="020B0604020202020204" pitchFamily="34" charset="0"/>
                        </a:rPr>
                        <a:t>It’s Raining, It’s Pouring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1, 2, 3, 4, 5, Once I Caught a Fish Alive</a:t>
                      </a: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Doctor Foster</a:t>
                      </a: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Mulberry Bush</a:t>
                      </a: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Hey Diddle </a:t>
                      </a:r>
                      <a:r>
                        <a:rPr lang="en-GB" sz="800" dirty="0" err="1">
                          <a:effectLst/>
                          <a:latin typeface="Arial" panose="020B0604020202020204" pitchFamily="34" charset="0"/>
                          <a:ea typeface="Calibri" panose="020F0502020204030204" pitchFamily="34" charset="0"/>
                          <a:cs typeface="Arial" panose="020B0604020202020204" pitchFamily="34" charset="0"/>
                        </a:rPr>
                        <a:t>Diddle</a:t>
                      </a:r>
                      <a:endParaRPr lang="en-GB" sz="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One, Two, Buckle My Shoe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800" dirty="0" err="1">
                          <a:effectLst/>
                          <a:latin typeface="Arial" panose="020B0604020202020204" pitchFamily="34" charset="0"/>
                          <a:ea typeface="Calibri" panose="020F0502020204030204" pitchFamily="34" charset="0"/>
                          <a:cs typeface="Arial" panose="020B0604020202020204" pitchFamily="34" charset="0"/>
                        </a:rPr>
                        <a:t>Incy</a:t>
                      </a:r>
                      <a:r>
                        <a:rPr lang="en-GB" sz="800" dirty="0">
                          <a:effectLst/>
                          <a:latin typeface="Arial" panose="020B0604020202020204" pitchFamily="34" charset="0"/>
                          <a:ea typeface="Calibri" panose="020F0502020204030204" pitchFamily="34" charset="0"/>
                          <a:cs typeface="Arial" panose="020B0604020202020204" pitchFamily="34" charset="0"/>
                        </a:rPr>
                        <a:t> </a:t>
                      </a:r>
                      <a:r>
                        <a:rPr lang="en-GB" sz="800" dirty="0" err="1">
                          <a:effectLst/>
                          <a:latin typeface="Arial" panose="020B0604020202020204" pitchFamily="34" charset="0"/>
                          <a:ea typeface="Calibri" panose="020F0502020204030204" pitchFamily="34" charset="0"/>
                          <a:cs typeface="Arial" panose="020B0604020202020204" pitchFamily="34" charset="0"/>
                        </a:rPr>
                        <a:t>Wincy</a:t>
                      </a:r>
                      <a:r>
                        <a:rPr lang="en-GB" sz="800" dirty="0">
                          <a:effectLst/>
                          <a:latin typeface="Arial" panose="020B0604020202020204" pitchFamily="34" charset="0"/>
                          <a:ea typeface="Calibri" panose="020F0502020204030204" pitchFamily="34" charset="0"/>
                          <a:cs typeface="Arial" panose="020B0604020202020204" pitchFamily="34" charset="0"/>
                        </a:rPr>
                        <a:t> Spider</a:t>
                      </a: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Pat a Cake</a:t>
                      </a: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Georgie </a:t>
                      </a:r>
                      <a:r>
                        <a:rPr lang="en-GB" sz="800" dirty="0" err="1">
                          <a:effectLst/>
                          <a:latin typeface="Arial" panose="020B0604020202020204" pitchFamily="34" charset="0"/>
                          <a:ea typeface="Calibri" panose="020F0502020204030204" pitchFamily="34" charset="0"/>
                          <a:cs typeface="Arial" panose="020B0604020202020204" pitchFamily="34" charset="0"/>
                        </a:rPr>
                        <a:t>Porgie</a:t>
                      </a:r>
                      <a:endParaRPr lang="en-GB" sz="8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Ten in a Bed</a:t>
                      </a: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Five Little Men in a Flying Saucer</a:t>
                      </a: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Hot Cross Buns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GB" sz="800" dirty="0">
                          <a:effectLst/>
                          <a:latin typeface="Arial" panose="020B0604020202020204" pitchFamily="34" charset="0"/>
                          <a:ea typeface="Calibri" panose="020F0502020204030204" pitchFamily="34" charset="0"/>
                          <a:cs typeface="Arial" panose="020B0604020202020204" pitchFamily="34" charset="0"/>
                        </a:rPr>
                        <a:t>Five Speckled Frogs</a:t>
                      </a: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Mary Had a Little Lamb</a:t>
                      </a: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Little Jack Horner</a:t>
                      </a: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Ten Green Bottles</a:t>
                      </a: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The Grand Ole Duke of York</a:t>
                      </a:r>
                    </a:p>
                    <a:p>
                      <a:pPr marL="0" marR="0" lvl="0" indent="0" algn="ctr" defTabSz="914400" rtl="0" eaLnBrk="1" fontAlgn="auto" latinLnBrk="0" hangingPunct="1">
                        <a:lnSpc>
                          <a:spcPct val="115000"/>
                        </a:lnSpc>
                        <a:spcBef>
                          <a:spcPts val="0"/>
                        </a:spcBef>
                        <a:spcAft>
                          <a:spcPts val="0"/>
                        </a:spcAft>
                        <a:buClrTx/>
                        <a:buSzTx/>
                        <a:buFontTx/>
                        <a:buNone/>
                        <a:tabLst/>
                        <a:defRPr/>
                      </a:pPr>
                      <a:r>
                        <a:rPr lang="en-GB" sz="800" kern="1200" dirty="0">
                          <a:solidFill>
                            <a:schemeClr val="dk1"/>
                          </a:solidFill>
                          <a:effectLst/>
                          <a:latin typeface="Arial" panose="020B0604020202020204" pitchFamily="34" charset="0"/>
                          <a:ea typeface="+mn-ea"/>
                          <a:cs typeface="Arial" panose="020B0604020202020204" pitchFamily="34" charset="0"/>
                        </a:rPr>
                        <a:t>Five Little Ducks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Row, Row, Row Your Boat</a:t>
                      </a: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Little Boy Blue</a:t>
                      </a:r>
                    </a:p>
                    <a:p>
                      <a:pPr marL="0" marR="0" lvl="0" indent="0" algn="ctr" defTabSz="914400" rtl="0" eaLnBrk="1" fontAlgn="auto" latinLnBrk="0" hangingPunct="1">
                        <a:lnSpc>
                          <a:spcPct val="115000"/>
                        </a:lnSpc>
                        <a:spcBef>
                          <a:spcPts val="0"/>
                        </a:spcBef>
                        <a:spcAft>
                          <a:spcPts val="0"/>
                        </a:spcAft>
                        <a:buClrTx/>
                        <a:buSzTx/>
                        <a:buFontTx/>
                        <a:buNone/>
                        <a:tabLst/>
                        <a:defRPr/>
                      </a:pPr>
                      <a:r>
                        <a:rPr lang="en-GB" sz="800" kern="1200" dirty="0">
                          <a:solidFill>
                            <a:schemeClr val="dk1"/>
                          </a:solidFill>
                          <a:effectLst/>
                          <a:latin typeface="Arial" panose="020B0604020202020204" pitchFamily="34" charset="0"/>
                          <a:ea typeface="+mn-ea"/>
                          <a:cs typeface="Arial" panose="020B0604020202020204" pitchFamily="34" charset="0"/>
                        </a:rPr>
                        <a:t>Sing a Song of Sixpence</a:t>
                      </a:r>
                    </a:p>
                    <a:p>
                      <a:pPr marL="0" marR="0" lvl="0" indent="0" algn="ctr" defTabSz="914400" rtl="0" eaLnBrk="1" fontAlgn="auto" latinLnBrk="0" hangingPunct="1">
                        <a:lnSpc>
                          <a:spcPct val="115000"/>
                        </a:lnSpc>
                        <a:spcBef>
                          <a:spcPts val="0"/>
                        </a:spcBef>
                        <a:spcAft>
                          <a:spcPts val="0"/>
                        </a:spcAft>
                        <a:buClrTx/>
                        <a:buSzTx/>
                        <a:buFontTx/>
                        <a:buNone/>
                        <a:tabLst/>
                        <a:defRPr/>
                      </a:pPr>
                      <a:r>
                        <a:rPr lang="en-GB" sz="800" kern="1200" dirty="0">
                          <a:solidFill>
                            <a:schemeClr val="dk1"/>
                          </a:solidFill>
                          <a:effectLst/>
                          <a:latin typeface="Arial" panose="020B0604020202020204" pitchFamily="34" charset="0"/>
                          <a:ea typeface="+mn-ea"/>
                          <a:cs typeface="Arial" panose="020B0604020202020204" pitchFamily="34" charset="0"/>
                        </a:rPr>
                        <a:t>Ten Fat Sausages</a:t>
                      </a:r>
                    </a:p>
                    <a:p>
                      <a:pPr algn="ctr">
                        <a:lnSpc>
                          <a:spcPct val="115000"/>
                        </a:lnSpc>
                        <a:spcAft>
                          <a:spcPts val="0"/>
                        </a:spcAft>
                      </a:pPr>
                      <a:r>
                        <a:rPr lang="en-GB" sz="800" dirty="0">
                          <a:effectLst/>
                          <a:latin typeface="Arial" panose="020B0604020202020204" pitchFamily="34" charset="0"/>
                          <a:ea typeface="Calibri" panose="020F0502020204030204" pitchFamily="34" charset="0"/>
                          <a:cs typeface="Arial" panose="020B0604020202020204" pitchFamily="34" charset="0"/>
                        </a:rPr>
                        <a:t>Mother Goose</a:t>
                      </a:r>
                    </a:p>
                    <a:p>
                      <a:pPr marL="0" marR="0" lvl="0" indent="0" algn="ctr" defTabSz="914400" rtl="0" eaLnBrk="1" fontAlgn="auto" latinLnBrk="0" hangingPunct="1">
                        <a:lnSpc>
                          <a:spcPct val="115000"/>
                        </a:lnSpc>
                        <a:spcBef>
                          <a:spcPts val="0"/>
                        </a:spcBef>
                        <a:spcAft>
                          <a:spcPts val="0"/>
                        </a:spcAft>
                        <a:buClrTx/>
                        <a:buSzTx/>
                        <a:buFontTx/>
                        <a:buNone/>
                        <a:tabLst/>
                        <a:defRPr/>
                      </a:pPr>
                      <a:r>
                        <a:rPr lang="en-GB" sz="800" dirty="0">
                          <a:effectLst/>
                          <a:latin typeface="Arial" panose="020B0604020202020204" pitchFamily="34" charset="0"/>
                          <a:ea typeface="Calibri" panose="020F0502020204030204" pitchFamily="34" charset="0"/>
                          <a:cs typeface="Arial" panose="020B0604020202020204" pitchFamily="34" charset="0"/>
                        </a:rPr>
                        <a:t>London Bridge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1821499"/>
                  </a:ext>
                </a:extLst>
              </a:tr>
              <a:tr h="1114637">
                <a:tc>
                  <a:txBody>
                    <a:bodyPr/>
                    <a:lstStyle/>
                    <a:p>
                      <a:pPr algn="ctr"/>
                      <a:r>
                        <a:rPr lang="en-US" sz="1400" b="1">
                          <a:solidFill>
                            <a:schemeClr val="tx1"/>
                          </a:solidFill>
                          <a:latin typeface="Arial"/>
                          <a:cs typeface="Arial"/>
                        </a:rPr>
                        <a:t>Opportunities and</a:t>
                      </a:r>
                      <a:endParaRPr lang="en-US"/>
                    </a:p>
                    <a:p>
                      <a:pPr algn="ctr"/>
                      <a:r>
                        <a:rPr lang="en-US" sz="1400" b="1" i="1">
                          <a:solidFill>
                            <a:schemeClr val="tx1"/>
                          </a:solidFill>
                          <a:latin typeface="Arial"/>
                          <a:cs typeface="Arial"/>
                        </a:rPr>
                        <a:t>Parental involvement </a:t>
                      </a:r>
                      <a:endParaRPr lang="en-GB" sz="1400" b="1" i="1">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900" kern="1200" dirty="0">
                          <a:solidFill>
                            <a:schemeClr val="dk1"/>
                          </a:solidFill>
                          <a:effectLst/>
                          <a:latin typeface="Arial"/>
                          <a:ea typeface="+mn-ea"/>
                          <a:cs typeface="Arial"/>
                        </a:rPr>
                        <a:t>Diwali</a:t>
                      </a:r>
                      <a:endParaRPr lang="en-US" sz="900" dirty="0">
                        <a:solidFill>
                          <a:schemeClr val="tx1"/>
                        </a:solidFill>
                        <a:latin typeface="Arial"/>
                        <a:cs typeface="Arial"/>
                      </a:endParaRPr>
                    </a:p>
                    <a:p>
                      <a:pPr algn="ctr"/>
                      <a:r>
                        <a:rPr lang="en-GB" sz="900" kern="1200" dirty="0">
                          <a:solidFill>
                            <a:schemeClr val="dk1"/>
                          </a:solidFill>
                          <a:effectLst/>
                          <a:latin typeface="Arial"/>
                          <a:ea typeface="+mn-ea"/>
                          <a:cs typeface="Arial"/>
                        </a:rPr>
                        <a:t>National Poetry 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dirty="0">
                          <a:solidFill>
                            <a:schemeClr val="tx1"/>
                          </a:solidFill>
                          <a:latin typeface="Arial" panose="020B0604020202020204" pitchFamily="34" charset="0"/>
                          <a:cs typeface="Arial" panose="020B0604020202020204" pitchFamily="34" charset="0"/>
                        </a:rPr>
                        <a:t>Stay and Learn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dirty="0">
                          <a:solidFill>
                            <a:schemeClr val="tx1"/>
                          </a:solidFill>
                          <a:latin typeface="Arial" panose="020B0604020202020204" pitchFamily="34" charset="0"/>
                          <a:cs typeface="Arial" panose="020B0604020202020204" pitchFamily="34" charset="0"/>
                        </a:rPr>
                        <a:t>Class Dojo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a:cs typeface="Arial"/>
                        </a:rPr>
                        <a:t>Bonfire/sparklers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World nursery rhyme week</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panose="020B0604020202020204" pitchFamily="34" charset="0"/>
                          <a:cs typeface="Arial" panose="020B0604020202020204" pitchFamily="34" charset="0"/>
                        </a:rPr>
                        <a:t> Remembrance day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a:cs typeface="Arial"/>
                        </a:rPr>
                        <a:t>Hannukah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Arial"/>
                          <a:cs typeface="Arial"/>
                        </a:rPr>
                        <a:t>Christmas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dirty="0">
                          <a:solidFill>
                            <a:schemeClr val="tx1"/>
                          </a:solidFill>
                          <a:latin typeface="Arial" panose="020B0604020202020204" pitchFamily="34" charset="0"/>
                          <a:cs typeface="Arial" panose="020B0604020202020204" pitchFamily="34" charset="0"/>
                        </a:rPr>
                        <a:t>Christmas Carol Singing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dirty="0">
                          <a:solidFill>
                            <a:schemeClr val="tx1"/>
                          </a:solidFill>
                          <a:latin typeface="Arial" panose="020B0604020202020204" pitchFamily="34" charset="0"/>
                          <a:cs typeface="Arial" panose="020B0604020202020204" pitchFamily="34" charset="0"/>
                        </a:rPr>
                        <a:t>Class Dojo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900" dirty="0">
                          <a:effectLst/>
                          <a:latin typeface="Arial" panose="020B0604020202020204" pitchFamily="34" charset="0"/>
                          <a:ea typeface="Calibri" panose="020F0502020204030204" pitchFamily="34" charset="0"/>
                          <a:cs typeface="Arial" panose="020B0604020202020204" pitchFamily="34" charset="0"/>
                        </a:rPr>
                        <a:t>Valentines</a:t>
                      </a:r>
                      <a:r>
                        <a:rPr lang="en-GB" sz="900" baseline="0" dirty="0">
                          <a:effectLst/>
                          <a:latin typeface="Arial" panose="020B0604020202020204" pitchFamily="34" charset="0"/>
                          <a:ea typeface="Calibri" panose="020F0502020204030204" pitchFamily="34" charset="0"/>
                          <a:cs typeface="Arial" panose="020B0604020202020204" pitchFamily="34" charset="0"/>
                        </a:rPr>
                        <a:t> day</a:t>
                      </a:r>
                    </a:p>
                    <a:p>
                      <a:pPr algn="ctr">
                        <a:lnSpc>
                          <a:spcPct val="115000"/>
                        </a:lnSpc>
                        <a:spcAft>
                          <a:spcPts val="0"/>
                        </a:spcAft>
                      </a:pPr>
                      <a:r>
                        <a:rPr lang="en-GB" sz="900" dirty="0">
                          <a:effectLst/>
                          <a:latin typeface="Arial"/>
                          <a:ea typeface="Calibri"/>
                          <a:cs typeface="Arial"/>
                        </a:rPr>
                        <a:t>Lunar New Year</a:t>
                      </a:r>
                    </a:p>
                    <a:p>
                      <a:pPr algn="ctr">
                        <a:lnSpc>
                          <a:spcPct val="115000"/>
                        </a:lnSpc>
                        <a:spcAft>
                          <a:spcPts val="0"/>
                        </a:spcAft>
                      </a:pPr>
                      <a:r>
                        <a:rPr lang="en-GB" sz="900" dirty="0">
                          <a:effectLst/>
                          <a:latin typeface="Arial" panose="020B0604020202020204" pitchFamily="34" charset="0"/>
                          <a:ea typeface="Calibri" panose="020F0502020204030204" pitchFamily="34" charset="0"/>
                          <a:cs typeface="Arial" panose="020B0604020202020204" pitchFamily="34" charset="0"/>
                        </a:rPr>
                        <a:t>National Storytelling week Pancake day</a:t>
                      </a:r>
                    </a:p>
                    <a:p>
                      <a:pPr algn="ctr">
                        <a:lnSpc>
                          <a:spcPct val="115000"/>
                        </a:lnSpc>
                        <a:spcAft>
                          <a:spcPts val="0"/>
                        </a:spcAft>
                      </a:pPr>
                      <a:r>
                        <a:rPr lang="en-GB" sz="900" i="1" dirty="0">
                          <a:effectLst/>
                          <a:latin typeface="Arial"/>
                          <a:ea typeface="Calibri"/>
                          <a:cs typeface="Arial"/>
                        </a:rPr>
                        <a:t>Stay and Learn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dirty="0">
                          <a:solidFill>
                            <a:schemeClr val="tx1"/>
                          </a:solidFill>
                          <a:latin typeface="Arial" panose="020B0604020202020204" pitchFamily="34" charset="0"/>
                          <a:cs typeface="Arial" panose="020B0604020202020204" pitchFamily="34" charset="0"/>
                        </a:rPr>
                        <a:t>Class Dojo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a:cs typeface="Arial"/>
                        </a:rPr>
                        <a:t>Eid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panose="020B0604020202020204" pitchFamily="34" charset="0"/>
                          <a:cs typeface="Arial" panose="020B0604020202020204" pitchFamily="34" charset="0"/>
                        </a:rPr>
                        <a:t>Mother’s Day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Arial" panose="020B0604020202020204" pitchFamily="34" charset="0"/>
                          <a:cs typeface="Arial" panose="020B0604020202020204" pitchFamily="34" charset="0"/>
                        </a:rPr>
                        <a:t>World Book Day</a:t>
                      </a:r>
                    </a:p>
                    <a:p>
                      <a:pPr algn="ctr">
                        <a:lnSpc>
                          <a:spcPct val="115000"/>
                        </a:lnSpc>
                        <a:spcAft>
                          <a:spcPts val="1000"/>
                        </a:spcAft>
                      </a:pPr>
                      <a:r>
                        <a:rPr lang="en-GB" sz="900">
                          <a:effectLst/>
                          <a:latin typeface="Arial"/>
                          <a:ea typeface="Calibri"/>
                          <a:cs typeface="Arial"/>
                        </a:rPr>
                        <a:t>Easter celebrations </a:t>
                      </a:r>
                    </a:p>
                    <a:p>
                      <a:pPr lvl="0" algn="ctr">
                        <a:lnSpc>
                          <a:spcPct val="114999"/>
                        </a:lnSpc>
                        <a:spcAft>
                          <a:spcPts val="1000"/>
                        </a:spcAft>
                        <a:buNone/>
                      </a:pPr>
                      <a:r>
                        <a:rPr lang="en-GB" sz="900" i="1" dirty="0">
                          <a:effectLst/>
                          <a:latin typeface="Arial"/>
                          <a:ea typeface="Calibri"/>
                          <a:cs typeface="Arial"/>
                        </a:rPr>
                        <a:t> </a:t>
                      </a:r>
                      <a:r>
                        <a:rPr lang="en-US" sz="900" i="1">
                          <a:solidFill>
                            <a:schemeClr val="tx1"/>
                          </a:solidFill>
                          <a:latin typeface="Arial"/>
                          <a:cs typeface="Arial"/>
                        </a:rPr>
                        <a:t>Class Dojo</a:t>
                      </a:r>
                      <a:endParaRPr lang="en-GB">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i="1">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900">
                          <a:solidFill>
                            <a:schemeClr val="tx1"/>
                          </a:solidFill>
                          <a:latin typeface="Arial" panose="020B0604020202020204" pitchFamily="34" charset="0"/>
                          <a:cs typeface="Arial" panose="020B0604020202020204" pitchFamily="34" charset="0"/>
                        </a:rPr>
                        <a:t> Father’s Day</a:t>
                      </a:r>
                    </a:p>
                    <a:p>
                      <a:pPr algn="ctr"/>
                      <a:r>
                        <a:rPr lang="en-US" sz="900">
                          <a:solidFill>
                            <a:schemeClr val="tx1"/>
                          </a:solidFill>
                          <a:latin typeface="Arial"/>
                          <a:cs typeface="Arial"/>
                        </a:rPr>
                        <a:t>Caterpillars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a:solidFill>
                            <a:schemeClr val="tx1"/>
                          </a:solidFill>
                          <a:latin typeface="Arial" panose="020B0604020202020204" pitchFamily="34" charset="0"/>
                          <a:cs typeface="Arial" panose="020B0604020202020204" pitchFamily="34" charset="0"/>
                        </a:rPr>
                        <a:t>Class Dojo</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900" i="1">
                          <a:effectLst/>
                          <a:latin typeface="Arial" panose="020B0604020202020204" pitchFamily="34" charset="0"/>
                          <a:ea typeface="Calibri" panose="020F0502020204030204" pitchFamily="34" charset="0"/>
                          <a:cs typeface="Arial" panose="020B0604020202020204" pitchFamily="34" charset="0"/>
                        </a:rPr>
                        <a:t>Sport’s Day </a:t>
                      </a:r>
                      <a:endParaRPr lang="en-US" sz="900" i="1">
                        <a:solidFill>
                          <a:schemeClr val="tx1"/>
                        </a:solidFill>
                        <a:latin typeface="Arial" panose="020B0604020202020204" pitchFamily="34" charset="0"/>
                        <a:cs typeface="Arial" panose="020B0604020202020204" pitchFamily="34" charset="0"/>
                      </a:endParaRPr>
                    </a:p>
                    <a:p>
                      <a:pPr algn="ctr"/>
                      <a:endParaRPr lang="en-US" sz="900" i="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900" dirty="0">
                          <a:solidFill>
                            <a:schemeClr val="tx1"/>
                          </a:solidFill>
                          <a:latin typeface="Arial"/>
                          <a:cs typeface="Arial"/>
                        </a:rPr>
                        <a:t>Walk to the park</a:t>
                      </a:r>
                    </a:p>
                    <a:p>
                      <a:pPr algn="ctr"/>
                      <a:r>
                        <a:rPr lang="en-GB" sz="900" dirty="0">
                          <a:solidFill>
                            <a:schemeClr val="tx1"/>
                          </a:solidFill>
                          <a:latin typeface="Arial"/>
                          <a:cs typeface="Arial"/>
                        </a:rPr>
                        <a:t>Class trip</a:t>
                      </a:r>
                    </a:p>
                    <a:p>
                      <a:pPr algn="ctr"/>
                      <a:r>
                        <a:rPr lang="en-GB" sz="900" dirty="0">
                          <a:solidFill>
                            <a:schemeClr val="tx1"/>
                          </a:solidFill>
                          <a:latin typeface="Arial"/>
                          <a:cs typeface="Arial"/>
                        </a:rPr>
                        <a:t>Graduation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dirty="0">
                          <a:solidFill>
                            <a:schemeClr val="tx1"/>
                          </a:solidFill>
                          <a:latin typeface="Arial" panose="020B0604020202020204" pitchFamily="34" charset="0"/>
                          <a:cs typeface="Arial" panose="020B0604020202020204" pitchFamily="34" charset="0"/>
                        </a:rPr>
                        <a:t>Class Dojo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498928">
                <a:tc>
                  <a:txBody>
                    <a:bodyPr/>
                    <a:lstStyle/>
                    <a:p>
                      <a:pPr lvl="0" algn="ctr">
                        <a:buNone/>
                      </a:pPr>
                      <a:r>
                        <a:rPr lang="en-US" sz="1200" b="1" i="0" u="none" strike="noStrike" noProof="0">
                          <a:solidFill>
                            <a:srgbClr val="000000"/>
                          </a:solidFill>
                          <a:latin typeface="Arial"/>
                          <a:cs typeface="Arial"/>
                        </a:rPr>
                        <a:t>British Values</a:t>
                      </a:r>
                    </a:p>
                    <a:p>
                      <a:pPr lvl="0" algn="ctr">
                        <a:buNone/>
                      </a:pPr>
                      <a:endParaRPr lang="en-US" sz="1200" b="1" i="0" u="none" strike="noStrike" noProof="0">
                        <a:solidFill>
                          <a:srgbClr val="000000"/>
                        </a:solidFill>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marL="0" lvl="0" indent="0" algn="ctr" defTabSz="914400">
                        <a:lnSpc>
                          <a:spcPct val="100000"/>
                        </a:lnSpc>
                        <a:spcBef>
                          <a:spcPts val="0"/>
                        </a:spcBef>
                        <a:spcAft>
                          <a:spcPts val="0"/>
                        </a:spcAft>
                        <a:buNone/>
                        <a:tabLst/>
                        <a:defRPr/>
                      </a:pPr>
                      <a:r>
                        <a:rPr lang="en-GB" sz="1100" b="0" i="0" u="none" strike="noStrike" noProof="0">
                          <a:solidFill>
                            <a:srgbClr val="000000"/>
                          </a:solidFill>
                          <a:latin typeface="Arial"/>
                          <a:cs typeface="Arial"/>
                        </a:rPr>
                        <a:t>Respect</a:t>
                      </a:r>
                      <a:endParaRPr lang="en-US"/>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lvl="0" indent="0" algn="ctr">
                        <a:lnSpc>
                          <a:spcPct val="100000"/>
                        </a:lnSpc>
                        <a:spcBef>
                          <a:spcPts val="0"/>
                        </a:spcBef>
                        <a:spcAft>
                          <a:spcPts val="0"/>
                        </a:spcAft>
                        <a:buNone/>
                      </a:pPr>
                      <a:r>
                        <a:rPr lang="en-GB" sz="900" b="0" i="0" u="none" strike="noStrike" noProof="0" dirty="0">
                          <a:solidFill>
                            <a:srgbClr val="000000"/>
                          </a:solidFill>
                          <a:latin typeface="Arial"/>
                          <a:cs typeface="Arial"/>
                        </a:rPr>
                        <a:t>Tolerance of other faiths and beliefs</a:t>
                      </a:r>
                      <a:endParaRPr lang="en-US" dirty="0"/>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lvl="0" indent="0" algn="ctr">
                        <a:lnSpc>
                          <a:spcPct val="100000"/>
                        </a:lnSpc>
                        <a:spcBef>
                          <a:spcPts val="0"/>
                        </a:spcBef>
                        <a:spcAft>
                          <a:spcPts val="0"/>
                        </a:spcAft>
                        <a:buNone/>
                      </a:pPr>
                      <a:r>
                        <a:rPr lang="en-US" sz="900" b="0" i="0" u="none" strike="noStrike" noProof="0">
                          <a:solidFill>
                            <a:schemeClr val="dk1"/>
                          </a:solidFill>
                          <a:latin typeface="Arial"/>
                          <a:cs typeface="Arial"/>
                        </a:rPr>
                        <a:t>Rule of Law</a:t>
                      </a:r>
                      <a:endParaRPr lang="en-US"/>
                    </a:p>
                  </a:txBody>
                  <a:tcPr marL="68580" marR="68580" marT="0" marB="0">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lvl="0" indent="0" algn="ctr" defTabSz="914400">
                        <a:lnSpc>
                          <a:spcPct val="100000"/>
                        </a:lnSpc>
                        <a:spcBef>
                          <a:spcPts val="0"/>
                        </a:spcBef>
                        <a:spcAft>
                          <a:spcPts val="0"/>
                        </a:spcAft>
                        <a:buNone/>
                        <a:tabLst/>
                        <a:defRPr/>
                      </a:pPr>
                      <a:r>
                        <a:rPr lang="en-US" sz="900" b="0" i="0" u="none" strike="noStrike" noProof="0">
                          <a:solidFill>
                            <a:schemeClr val="tx1"/>
                          </a:solidFill>
                          <a:latin typeface="Arial"/>
                          <a:cs typeface="Arial"/>
                        </a:rPr>
                        <a:t>Democracy</a:t>
                      </a:r>
                      <a:endParaRPr lang="en-US"/>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lgn="ctr">
                        <a:buNone/>
                      </a:pPr>
                      <a:r>
                        <a:rPr lang="en-US" sz="900" b="0" i="0" u="none" strike="noStrike" noProof="0">
                          <a:solidFill>
                            <a:schemeClr val="dk1"/>
                          </a:solidFill>
                          <a:latin typeface="Arial"/>
                          <a:cs typeface="Arial"/>
                        </a:rPr>
                        <a:t>Respect</a:t>
                      </a:r>
                      <a:endParaRPr lang="en-US"/>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marR="0" lvl="0" indent="0" algn="ctr">
                        <a:lnSpc>
                          <a:spcPct val="100000"/>
                        </a:lnSpc>
                        <a:spcBef>
                          <a:spcPts val="0"/>
                        </a:spcBef>
                        <a:spcAft>
                          <a:spcPts val="0"/>
                        </a:spcAft>
                        <a:buNone/>
                      </a:pPr>
                      <a:r>
                        <a:rPr lang="en-US" sz="900" b="0" i="0" u="none" strike="noStrike" noProof="0" dirty="0">
                          <a:solidFill>
                            <a:schemeClr val="dk1"/>
                          </a:solidFill>
                          <a:latin typeface="Arial"/>
                          <a:cs typeface="Arial"/>
                        </a:rPr>
                        <a:t>Individual Liberty</a:t>
                      </a:r>
                      <a:endParaRPr lang="en-US" sz="900" b="0" i="0" u="none" strike="noStrike" noProof="0" dirty="0">
                        <a:solidFill>
                          <a:srgbClr val="000000"/>
                        </a:solidFill>
                        <a:latin typeface="Arial"/>
                        <a:cs typeface="Arial"/>
                      </a:endParaRPr>
                    </a:p>
                    <a:p>
                      <a:pPr marL="0" marR="0" lvl="0" indent="0" algn="ctr">
                        <a:lnSpc>
                          <a:spcPct val="100000"/>
                        </a:lnSpc>
                        <a:spcBef>
                          <a:spcPts val="0"/>
                        </a:spcBef>
                        <a:spcAft>
                          <a:spcPts val="0"/>
                        </a:spcAft>
                        <a:buNone/>
                      </a:pPr>
                      <a:endParaRPr lang="en-US" sz="900" b="0" i="0" u="none" strike="noStrike" noProof="0" dirty="0">
                        <a:solidFill>
                          <a:srgbClr val="000000"/>
                        </a:solidFill>
                        <a:latin typeface="Arial"/>
                        <a:cs typeface="Arial"/>
                      </a:endParaRPr>
                    </a:p>
                    <a:p>
                      <a:pPr marL="0" lvl="0" indent="0" algn="ctr" defTabSz="914400">
                        <a:lnSpc>
                          <a:spcPct val="100000"/>
                        </a:lnSpc>
                        <a:spcBef>
                          <a:spcPts val="0"/>
                        </a:spcBef>
                        <a:spcAft>
                          <a:spcPts val="0"/>
                        </a:spcAft>
                        <a:buNone/>
                        <a:tabLst/>
                        <a:defRPr/>
                      </a:pPr>
                      <a:endParaRPr lang="en-US" sz="900" i="1" dirty="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783771070"/>
                  </a:ext>
                </a:extLst>
              </a:tr>
            </a:tbl>
          </a:graphicData>
        </a:graphic>
      </p:graphicFrame>
      <p:pic>
        <p:nvPicPr>
          <p:cNvPr id="18" name="Picture 1">
            <a:extLst>
              <a:ext uri="{FF2B5EF4-FFF2-40B4-BE49-F238E27FC236}">
                <a16:creationId xmlns:a16="http://schemas.microsoft.com/office/drawing/2014/main" id="{65C0B668-6078-4FA9-8E79-A779CE255B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169" y="103841"/>
            <a:ext cx="1000126" cy="83820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92969534-0F4D-4541-B8C2-B4168A6CDEE5}"/>
              </a:ext>
            </a:extLst>
          </p:cNvPr>
          <p:cNvSpPr/>
          <p:nvPr/>
        </p:nvSpPr>
        <p:spPr>
          <a:xfrm>
            <a:off x="5253205" y="0"/>
            <a:ext cx="1959960" cy="646331"/>
          </a:xfrm>
          <a:prstGeom prst="rect">
            <a:avLst/>
          </a:prstGeom>
          <a:noFill/>
        </p:spPr>
        <p:txBody>
          <a:bodyPr wrap="none" lIns="91440" tIns="45720" rIns="91440" bIns="45720">
            <a:spAutoFit/>
          </a:bodyPr>
          <a:lstStyle/>
          <a:p>
            <a:pPr algn="ctr"/>
            <a:r>
              <a:rPr lang="en-US" sz="3600">
                <a:ln w="0"/>
                <a:effectLst>
                  <a:outerShdw blurRad="38100" dist="19050" dir="2700000" algn="tl" rotWithShape="0">
                    <a:schemeClr val="dk1">
                      <a:alpha val="40000"/>
                    </a:schemeClr>
                  </a:outerShdw>
                </a:effectLst>
              </a:rPr>
              <a:t>Overview</a:t>
            </a:r>
            <a:endParaRPr lang="en-US" sz="3600" b="0" cap="none" spc="0">
              <a:ln w="0"/>
              <a:solidFill>
                <a:schemeClr val="tx1"/>
              </a:solidFill>
              <a:effectLst>
                <a:outerShdw blurRad="38100" dist="19050" dir="2700000" algn="tl" rotWithShape="0">
                  <a:schemeClr val="dk1">
                    <a:alpha val="40000"/>
                  </a:schemeClr>
                </a:outerShdw>
              </a:effectLst>
            </a:endParaRPr>
          </a:p>
        </p:txBody>
      </p:sp>
      <p:pic>
        <p:nvPicPr>
          <p:cNvPr id="10" name="Picture 9">
            <a:extLst>
              <a:ext uri="{FF2B5EF4-FFF2-40B4-BE49-F238E27FC236}">
                <a16:creationId xmlns:a16="http://schemas.microsoft.com/office/drawing/2014/main" id="{403D9620-A34C-4D1E-E0C8-676B7EC9A8ED}"/>
              </a:ext>
            </a:extLst>
          </p:cNvPr>
          <p:cNvPicPr>
            <a:picLocks noChangeAspect="1"/>
          </p:cNvPicPr>
          <p:nvPr/>
        </p:nvPicPr>
        <p:blipFill>
          <a:blip r:embed="rId4"/>
          <a:stretch>
            <a:fillRect/>
          </a:stretch>
        </p:blipFill>
        <p:spPr>
          <a:xfrm>
            <a:off x="1722202" y="2156473"/>
            <a:ext cx="683176" cy="956828"/>
          </a:xfrm>
          <a:prstGeom prst="rect">
            <a:avLst/>
          </a:prstGeom>
        </p:spPr>
      </p:pic>
      <p:pic>
        <p:nvPicPr>
          <p:cNvPr id="12" name="Picture 11">
            <a:extLst>
              <a:ext uri="{FF2B5EF4-FFF2-40B4-BE49-F238E27FC236}">
                <a16:creationId xmlns:a16="http://schemas.microsoft.com/office/drawing/2014/main" id="{3AA777B1-84F5-4ACF-1C5A-38FF92356754}"/>
              </a:ext>
            </a:extLst>
          </p:cNvPr>
          <p:cNvPicPr>
            <a:picLocks noChangeAspect="1"/>
          </p:cNvPicPr>
          <p:nvPr/>
        </p:nvPicPr>
        <p:blipFill>
          <a:blip r:embed="rId5"/>
          <a:stretch>
            <a:fillRect/>
          </a:stretch>
        </p:blipFill>
        <p:spPr>
          <a:xfrm>
            <a:off x="2410917" y="2275831"/>
            <a:ext cx="1026551" cy="577435"/>
          </a:xfrm>
          <a:prstGeom prst="rect">
            <a:avLst/>
          </a:prstGeom>
        </p:spPr>
      </p:pic>
      <p:pic>
        <p:nvPicPr>
          <p:cNvPr id="14" name="Picture 13">
            <a:extLst>
              <a:ext uri="{FF2B5EF4-FFF2-40B4-BE49-F238E27FC236}">
                <a16:creationId xmlns:a16="http://schemas.microsoft.com/office/drawing/2014/main" id="{3CD778E9-2478-1F0B-9F07-90F1589224C5}"/>
              </a:ext>
            </a:extLst>
          </p:cNvPr>
          <p:cNvPicPr>
            <a:picLocks noChangeAspect="1"/>
          </p:cNvPicPr>
          <p:nvPr/>
        </p:nvPicPr>
        <p:blipFill>
          <a:blip r:embed="rId6"/>
          <a:srcRect l="10368" t="6484" r="10444" b="7185"/>
          <a:stretch>
            <a:fillRect/>
          </a:stretch>
        </p:blipFill>
        <p:spPr>
          <a:xfrm>
            <a:off x="1697736" y="3082847"/>
            <a:ext cx="914400" cy="747666"/>
          </a:xfrm>
          <a:prstGeom prst="rect">
            <a:avLst/>
          </a:prstGeom>
        </p:spPr>
      </p:pic>
      <p:pic>
        <p:nvPicPr>
          <p:cNvPr id="17" name="Picture 16">
            <a:extLst>
              <a:ext uri="{FF2B5EF4-FFF2-40B4-BE49-F238E27FC236}">
                <a16:creationId xmlns:a16="http://schemas.microsoft.com/office/drawing/2014/main" id="{947283E7-36BA-0811-ECD6-6C1FB4157409}"/>
              </a:ext>
            </a:extLst>
          </p:cNvPr>
          <p:cNvPicPr>
            <a:picLocks noChangeAspect="1"/>
          </p:cNvPicPr>
          <p:nvPr/>
        </p:nvPicPr>
        <p:blipFill>
          <a:blip r:embed="rId7"/>
          <a:stretch>
            <a:fillRect/>
          </a:stretch>
        </p:blipFill>
        <p:spPr>
          <a:xfrm>
            <a:off x="2661156" y="2972624"/>
            <a:ext cx="776311" cy="821783"/>
          </a:xfrm>
          <a:prstGeom prst="rect">
            <a:avLst/>
          </a:prstGeom>
        </p:spPr>
      </p:pic>
      <p:pic>
        <p:nvPicPr>
          <p:cNvPr id="21" name="Picture 20">
            <a:extLst>
              <a:ext uri="{FF2B5EF4-FFF2-40B4-BE49-F238E27FC236}">
                <a16:creationId xmlns:a16="http://schemas.microsoft.com/office/drawing/2014/main" id="{AB43F3E9-7550-A924-3712-369662C4B60E}"/>
              </a:ext>
            </a:extLst>
          </p:cNvPr>
          <p:cNvPicPr>
            <a:picLocks noChangeAspect="1"/>
          </p:cNvPicPr>
          <p:nvPr/>
        </p:nvPicPr>
        <p:blipFill>
          <a:blip r:embed="rId8"/>
          <a:stretch>
            <a:fillRect/>
          </a:stretch>
        </p:blipFill>
        <p:spPr>
          <a:xfrm>
            <a:off x="4656667" y="2143078"/>
            <a:ext cx="673035" cy="926726"/>
          </a:xfrm>
          <a:prstGeom prst="rect">
            <a:avLst/>
          </a:prstGeom>
        </p:spPr>
      </p:pic>
      <p:pic>
        <p:nvPicPr>
          <p:cNvPr id="23" name="Picture 22">
            <a:extLst>
              <a:ext uri="{FF2B5EF4-FFF2-40B4-BE49-F238E27FC236}">
                <a16:creationId xmlns:a16="http://schemas.microsoft.com/office/drawing/2014/main" id="{5F16EA04-9958-4317-2110-3B6E14CAF5F0}"/>
              </a:ext>
            </a:extLst>
          </p:cNvPr>
          <p:cNvPicPr>
            <a:picLocks noChangeAspect="1"/>
          </p:cNvPicPr>
          <p:nvPr/>
        </p:nvPicPr>
        <p:blipFill>
          <a:blip r:embed="rId9"/>
          <a:srcRect t="7289" b="7495"/>
          <a:stretch>
            <a:fillRect/>
          </a:stretch>
        </p:blipFill>
        <p:spPr>
          <a:xfrm>
            <a:off x="3985656" y="3077445"/>
            <a:ext cx="883708" cy="753067"/>
          </a:xfrm>
          <a:prstGeom prst="rect">
            <a:avLst/>
          </a:prstGeom>
        </p:spPr>
      </p:pic>
      <p:pic>
        <p:nvPicPr>
          <p:cNvPr id="25" name="Picture 24">
            <a:extLst>
              <a:ext uri="{FF2B5EF4-FFF2-40B4-BE49-F238E27FC236}">
                <a16:creationId xmlns:a16="http://schemas.microsoft.com/office/drawing/2014/main" id="{C3539A86-9CCC-F224-4DCE-1D2B27C4B06C}"/>
              </a:ext>
            </a:extLst>
          </p:cNvPr>
          <p:cNvPicPr>
            <a:picLocks noChangeAspect="1"/>
          </p:cNvPicPr>
          <p:nvPr/>
        </p:nvPicPr>
        <p:blipFill>
          <a:blip r:embed="rId10"/>
          <a:stretch>
            <a:fillRect/>
          </a:stretch>
        </p:blipFill>
        <p:spPr>
          <a:xfrm>
            <a:off x="3486489" y="2156473"/>
            <a:ext cx="914400" cy="914400"/>
          </a:xfrm>
          <a:prstGeom prst="rect">
            <a:avLst/>
          </a:prstGeom>
        </p:spPr>
      </p:pic>
      <p:pic>
        <p:nvPicPr>
          <p:cNvPr id="27" name="Picture 26">
            <a:extLst>
              <a:ext uri="{FF2B5EF4-FFF2-40B4-BE49-F238E27FC236}">
                <a16:creationId xmlns:a16="http://schemas.microsoft.com/office/drawing/2014/main" id="{E430C40E-BBE5-1B70-F811-A45093D90A87}"/>
              </a:ext>
            </a:extLst>
          </p:cNvPr>
          <p:cNvPicPr>
            <a:picLocks noChangeAspect="1"/>
          </p:cNvPicPr>
          <p:nvPr/>
        </p:nvPicPr>
        <p:blipFill>
          <a:blip r:embed="rId11"/>
          <a:stretch>
            <a:fillRect/>
          </a:stretch>
        </p:blipFill>
        <p:spPr>
          <a:xfrm>
            <a:off x="5400239" y="2168665"/>
            <a:ext cx="735933" cy="819662"/>
          </a:xfrm>
          <a:prstGeom prst="rect">
            <a:avLst/>
          </a:prstGeom>
        </p:spPr>
      </p:pic>
      <p:pic>
        <p:nvPicPr>
          <p:cNvPr id="30" name="Picture 29">
            <a:extLst>
              <a:ext uri="{FF2B5EF4-FFF2-40B4-BE49-F238E27FC236}">
                <a16:creationId xmlns:a16="http://schemas.microsoft.com/office/drawing/2014/main" id="{313C682A-C37C-38DB-0C32-02D773478337}"/>
              </a:ext>
            </a:extLst>
          </p:cNvPr>
          <p:cNvPicPr>
            <a:picLocks noChangeAspect="1"/>
          </p:cNvPicPr>
          <p:nvPr/>
        </p:nvPicPr>
        <p:blipFill>
          <a:blip r:embed="rId12"/>
          <a:stretch>
            <a:fillRect/>
          </a:stretch>
        </p:blipFill>
        <p:spPr>
          <a:xfrm>
            <a:off x="5688756" y="3058155"/>
            <a:ext cx="914401" cy="741690"/>
          </a:xfrm>
          <a:prstGeom prst="rect">
            <a:avLst/>
          </a:prstGeom>
        </p:spPr>
      </p:pic>
      <p:pic>
        <p:nvPicPr>
          <p:cNvPr id="33" name="Picture 32">
            <a:extLst>
              <a:ext uri="{FF2B5EF4-FFF2-40B4-BE49-F238E27FC236}">
                <a16:creationId xmlns:a16="http://schemas.microsoft.com/office/drawing/2014/main" id="{51DE8818-123E-0880-5CD4-052F99FFA9D1}"/>
              </a:ext>
            </a:extLst>
          </p:cNvPr>
          <p:cNvPicPr>
            <a:picLocks noChangeAspect="1"/>
          </p:cNvPicPr>
          <p:nvPr/>
        </p:nvPicPr>
        <p:blipFill>
          <a:blip r:embed="rId13"/>
          <a:stretch>
            <a:fillRect/>
          </a:stretch>
        </p:blipFill>
        <p:spPr>
          <a:xfrm>
            <a:off x="6145956" y="2164293"/>
            <a:ext cx="914401" cy="808331"/>
          </a:xfrm>
          <a:prstGeom prst="rect">
            <a:avLst/>
          </a:prstGeom>
        </p:spPr>
      </p:pic>
      <p:pic>
        <p:nvPicPr>
          <p:cNvPr id="37" name="Picture 36">
            <a:extLst>
              <a:ext uri="{FF2B5EF4-FFF2-40B4-BE49-F238E27FC236}">
                <a16:creationId xmlns:a16="http://schemas.microsoft.com/office/drawing/2014/main" id="{7D616A98-D177-4D96-A503-F55BC08A90BD}"/>
              </a:ext>
            </a:extLst>
          </p:cNvPr>
          <p:cNvPicPr>
            <a:picLocks noChangeAspect="1"/>
          </p:cNvPicPr>
          <p:nvPr/>
        </p:nvPicPr>
        <p:blipFill>
          <a:blip r:embed="rId14"/>
          <a:stretch>
            <a:fillRect/>
          </a:stretch>
        </p:blipFill>
        <p:spPr>
          <a:xfrm>
            <a:off x="7070141" y="2164293"/>
            <a:ext cx="725498" cy="893862"/>
          </a:xfrm>
          <a:prstGeom prst="rect">
            <a:avLst/>
          </a:prstGeom>
        </p:spPr>
      </p:pic>
      <p:pic>
        <p:nvPicPr>
          <p:cNvPr id="41" name="Picture 40">
            <a:extLst>
              <a:ext uri="{FF2B5EF4-FFF2-40B4-BE49-F238E27FC236}">
                <a16:creationId xmlns:a16="http://schemas.microsoft.com/office/drawing/2014/main" id="{836950D0-CA69-DB57-EF48-F2F640BDCF5D}"/>
              </a:ext>
            </a:extLst>
          </p:cNvPr>
          <p:cNvPicPr>
            <a:picLocks noChangeAspect="1"/>
          </p:cNvPicPr>
          <p:nvPr/>
        </p:nvPicPr>
        <p:blipFill>
          <a:blip r:embed="rId15"/>
          <a:stretch>
            <a:fillRect/>
          </a:stretch>
        </p:blipFill>
        <p:spPr>
          <a:xfrm>
            <a:off x="7960642" y="2129110"/>
            <a:ext cx="711252" cy="948336"/>
          </a:xfrm>
          <a:prstGeom prst="rect">
            <a:avLst/>
          </a:prstGeom>
        </p:spPr>
      </p:pic>
      <p:pic>
        <p:nvPicPr>
          <p:cNvPr id="43" name="Picture 42">
            <a:extLst>
              <a:ext uri="{FF2B5EF4-FFF2-40B4-BE49-F238E27FC236}">
                <a16:creationId xmlns:a16="http://schemas.microsoft.com/office/drawing/2014/main" id="{8C6EB9AA-43C6-5882-19A4-385332D29130}"/>
              </a:ext>
            </a:extLst>
          </p:cNvPr>
          <p:cNvPicPr>
            <a:picLocks noChangeAspect="1"/>
          </p:cNvPicPr>
          <p:nvPr/>
        </p:nvPicPr>
        <p:blipFill>
          <a:blip r:embed="rId16"/>
          <a:stretch>
            <a:fillRect/>
          </a:stretch>
        </p:blipFill>
        <p:spPr>
          <a:xfrm rot="10800000" flipH="1" flipV="1">
            <a:off x="7508268" y="3053719"/>
            <a:ext cx="725499" cy="726837"/>
          </a:xfrm>
          <a:prstGeom prst="rect">
            <a:avLst/>
          </a:prstGeom>
        </p:spPr>
      </p:pic>
      <p:pic>
        <p:nvPicPr>
          <p:cNvPr id="45" name="Picture 44">
            <a:extLst>
              <a:ext uri="{FF2B5EF4-FFF2-40B4-BE49-F238E27FC236}">
                <a16:creationId xmlns:a16="http://schemas.microsoft.com/office/drawing/2014/main" id="{9518EB25-5DCA-C733-8606-370312FAD325}"/>
              </a:ext>
            </a:extLst>
          </p:cNvPr>
          <p:cNvPicPr>
            <a:picLocks noChangeAspect="1"/>
          </p:cNvPicPr>
          <p:nvPr/>
        </p:nvPicPr>
        <p:blipFill>
          <a:blip r:embed="rId17"/>
          <a:stretch>
            <a:fillRect/>
          </a:stretch>
        </p:blipFill>
        <p:spPr>
          <a:xfrm>
            <a:off x="9017000" y="3052615"/>
            <a:ext cx="1042310" cy="726837"/>
          </a:xfrm>
          <a:prstGeom prst="rect">
            <a:avLst/>
          </a:prstGeom>
        </p:spPr>
      </p:pic>
      <p:pic>
        <p:nvPicPr>
          <p:cNvPr id="47" name="Picture 46">
            <a:extLst>
              <a:ext uri="{FF2B5EF4-FFF2-40B4-BE49-F238E27FC236}">
                <a16:creationId xmlns:a16="http://schemas.microsoft.com/office/drawing/2014/main" id="{28C8AA88-ADFA-CF9C-DC23-33245271DA66}"/>
              </a:ext>
            </a:extLst>
          </p:cNvPr>
          <p:cNvPicPr>
            <a:picLocks noChangeAspect="1"/>
          </p:cNvPicPr>
          <p:nvPr/>
        </p:nvPicPr>
        <p:blipFill>
          <a:blip r:embed="rId18"/>
          <a:stretch>
            <a:fillRect/>
          </a:stretch>
        </p:blipFill>
        <p:spPr>
          <a:xfrm>
            <a:off x="9538155" y="2179602"/>
            <a:ext cx="793022" cy="793022"/>
          </a:xfrm>
          <a:prstGeom prst="rect">
            <a:avLst/>
          </a:prstGeom>
        </p:spPr>
      </p:pic>
      <p:pic>
        <p:nvPicPr>
          <p:cNvPr id="49" name="Picture 48">
            <a:extLst>
              <a:ext uri="{FF2B5EF4-FFF2-40B4-BE49-F238E27FC236}">
                <a16:creationId xmlns:a16="http://schemas.microsoft.com/office/drawing/2014/main" id="{1B96A107-09AE-6AE4-9615-A3E671C60C16}"/>
              </a:ext>
            </a:extLst>
          </p:cNvPr>
          <p:cNvPicPr>
            <a:picLocks noChangeAspect="1"/>
          </p:cNvPicPr>
          <p:nvPr/>
        </p:nvPicPr>
        <p:blipFill>
          <a:blip r:embed="rId19"/>
          <a:stretch>
            <a:fillRect/>
          </a:stretch>
        </p:blipFill>
        <p:spPr>
          <a:xfrm>
            <a:off x="8800796" y="2179601"/>
            <a:ext cx="616249" cy="808725"/>
          </a:xfrm>
          <a:prstGeom prst="rect">
            <a:avLst/>
          </a:prstGeom>
        </p:spPr>
      </p:pic>
      <p:pic>
        <p:nvPicPr>
          <p:cNvPr id="51" name="Picture 50">
            <a:extLst>
              <a:ext uri="{FF2B5EF4-FFF2-40B4-BE49-F238E27FC236}">
                <a16:creationId xmlns:a16="http://schemas.microsoft.com/office/drawing/2014/main" id="{35EA8819-7F38-4E21-9837-62F1B047715D}"/>
              </a:ext>
            </a:extLst>
          </p:cNvPr>
          <p:cNvPicPr>
            <a:picLocks noChangeAspect="1"/>
          </p:cNvPicPr>
          <p:nvPr/>
        </p:nvPicPr>
        <p:blipFill>
          <a:blip r:embed="rId20"/>
          <a:srcRect l="7408" r="5802"/>
          <a:stretch>
            <a:fillRect/>
          </a:stretch>
        </p:blipFill>
        <p:spPr>
          <a:xfrm>
            <a:off x="10426579" y="2164293"/>
            <a:ext cx="715179" cy="824033"/>
          </a:xfrm>
          <a:prstGeom prst="rect">
            <a:avLst/>
          </a:prstGeom>
        </p:spPr>
      </p:pic>
      <p:pic>
        <p:nvPicPr>
          <p:cNvPr id="53" name="Picture 52">
            <a:extLst>
              <a:ext uri="{FF2B5EF4-FFF2-40B4-BE49-F238E27FC236}">
                <a16:creationId xmlns:a16="http://schemas.microsoft.com/office/drawing/2014/main" id="{9157569B-17AE-F8FD-E392-CBA510AAB66F}"/>
              </a:ext>
            </a:extLst>
          </p:cNvPr>
          <p:cNvPicPr>
            <a:picLocks noChangeAspect="1"/>
          </p:cNvPicPr>
          <p:nvPr/>
        </p:nvPicPr>
        <p:blipFill>
          <a:blip r:embed="rId21"/>
          <a:stretch>
            <a:fillRect/>
          </a:stretch>
        </p:blipFill>
        <p:spPr>
          <a:xfrm>
            <a:off x="11300671" y="2160185"/>
            <a:ext cx="687955" cy="808725"/>
          </a:xfrm>
          <a:prstGeom prst="rect">
            <a:avLst/>
          </a:prstGeom>
        </p:spPr>
      </p:pic>
      <p:pic>
        <p:nvPicPr>
          <p:cNvPr id="55" name="Picture 54">
            <a:extLst>
              <a:ext uri="{FF2B5EF4-FFF2-40B4-BE49-F238E27FC236}">
                <a16:creationId xmlns:a16="http://schemas.microsoft.com/office/drawing/2014/main" id="{41EC1B59-5076-2BA8-6B36-45C03D2CE1C0}"/>
              </a:ext>
            </a:extLst>
          </p:cNvPr>
          <p:cNvPicPr>
            <a:picLocks noChangeAspect="1"/>
          </p:cNvPicPr>
          <p:nvPr/>
        </p:nvPicPr>
        <p:blipFill>
          <a:blip r:embed="rId22"/>
          <a:stretch>
            <a:fillRect/>
          </a:stretch>
        </p:blipFill>
        <p:spPr>
          <a:xfrm>
            <a:off x="10877237" y="2968910"/>
            <a:ext cx="687955" cy="830195"/>
          </a:xfrm>
          <a:prstGeom prst="rect">
            <a:avLst/>
          </a:prstGeom>
        </p:spPr>
      </p:pic>
    </p:spTree>
    <p:extLst>
      <p:ext uri="{BB962C8B-B14F-4D97-AF65-F5344CB8AC3E}">
        <p14:creationId xmlns:p14="http://schemas.microsoft.com/office/powerpoint/2010/main" val="3793943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2171544065"/>
              </p:ext>
            </p:extLst>
          </p:nvPr>
        </p:nvGraphicFramePr>
        <p:xfrm>
          <a:off x="611511" y="1000253"/>
          <a:ext cx="10962297" cy="5426794"/>
        </p:xfrm>
        <a:graphic>
          <a:graphicData uri="http://schemas.openxmlformats.org/drawingml/2006/table">
            <a:tbl>
              <a:tblPr firstRow="1" bandRow="1">
                <a:tableStyleId>{5C22544A-7EE6-4342-B048-85BDC9FD1C3A}</a:tableStyleId>
              </a:tblPr>
              <a:tblGrid>
                <a:gridCol w="1722900">
                  <a:extLst>
                    <a:ext uri="{9D8B030D-6E8A-4147-A177-3AD203B41FA5}">
                      <a16:colId xmlns:a16="http://schemas.microsoft.com/office/drawing/2014/main" val="385991600"/>
                    </a:ext>
                  </a:extLst>
                </a:gridCol>
                <a:gridCol w="1618075">
                  <a:extLst>
                    <a:ext uri="{9D8B030D-6E8A-4147-A177-3AD203B41FA5}">
                      <a16:colId xmlns:a16="http://schemas.microsoft.com/office/drawing/2014/main" val="2865123548"/>
                    </a:ext>
                  </a:extLst>
                </a:gridCol>
                <a:gridCol w="1518579">
                  <a:extLst>
                    <a:ext uri="{9D8B030D-6E8A-4147-A177-3AD203B41FA5}">
                      <a16:colId xmlns:a16="http://schemas.microsoft.com/office/drawing/2014/main" val="872926247"/>
                    </a:ext>
                  </a:extLst>
                </a:gridCol>
                <a:gridCol w="1538122">
                  <a:extLst>
                    <a:ext uri="{9D8B030D-6E8A-4147-A177-3AD203B41FA5}">
                      <a16:colId xmlns:a16="http://schemas.microsoft.com/office/drawing/2014/main" val="1315738151"/>
                    </a:ext>
                  </a:extLst>
                </a:gridCol>
                <a:gridCol w="1626958">
                  <a:extLst>
                    <a:ext uri="{9D8B030D-6E8A-4147-A177-3AD203B41FA5}">
                      <a16:colId xmlns:a16="http://schemas.microsoft.com/office/drawing/2014/main" val="2709165749"/>
                    </a:ext>
                  </a:extLst>
                </a:gridCol>
                <a:gridCol w="1468831">
                  <a:extLst>
                    <a:ext uri="{9D8B030D-6E8A-4147-A177-3AD203B41FA5}">
                      <a16:colId xmlns:a16="http://schemas.microsoft.com/office/drawing/2014/main" val="2335150482"/>
                    </a:ext>
                  </a:extLst>
                </a:gridCol>
                <a:gridCol w="1468832">
                  <a:extLst>
                    <a:ext uri="{9D8B030D-6E8A-4147-A177-3AD203B41FA5}">
                      <a16:colId xmlns:a16="http://schemas.microsoft.com/office/drawing/2014/main" val="4046203905"/>
                    </a:ext>
                  </a:extLst>
                </a:gridCol>
              </a:tblGrid>
              <a:tr h="715591">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Autumn 1</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u="sng">
                          <a:solidFill>
                            <a:schemeClr val="tx1"/>
                          </a:solidFill>
                          <a:latin typeface="Arial" panose="020B0604020202020204" pitchFamily="34" charset="0"/>
                          <a:cs typeface="Arial" panose="020B0604020202020204" pitchFamily="34" charset="0"/>
                        </a:rPr>
                        <a:t>Autumn 2</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Spring 1</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Spring 2</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Summer 1</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Summer 2</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3185583">
                <a:tc>
                  <a:txBody>
                    <a:bodyPr/>
                    <a:lstStyle/>
                    <a:p>
                      <a:pPr algn="ctr"/>
                      <a:endParaRPr lang="en-US" sz="900" b="1">
                        <a:latin typeface="Arial" panose="020B0604020202020204" pitchFamily="34" charset="0"/>
                        <a:cs typeface="Arial" panose="020B0604020202020204" pitchFamily="34" charset="0"/>
                      </a:endParaRPr>
                    </a:p>
                    <a:p>
                      <a:pPr algn="ctr"/>
                      <a:endParaRPr lang="en-US" sz="900" b="1">
                        <a:latin typeface="Arial" panose="020B0604020202020204" pitchFamily="34" charset="0"/>
                        <a:cs typeface="Arial" panose="020B0604020202020204" pitchFamily="34" charset="0"/>
                      </a:endParaRPr>
                    </a:p>
                    <a:p>
                      <a:pPr algn="ctr"/>
                      <a:endParaRPr lang="en-US" sz="900" b="1">
                        <a:latin typeface="Arial" panose="020B0604020202020204" pitchFamily="34" charset="0"/>
                        <a:cs typeface="Arial" panose="020B0604020202020204" pitchFamily="34" charset="0"/>
                      </a:endParaRPr>
                    </a:p>
                    <a:p>
                      <a:pPr algn="ctr"/>
                      <a:r>
                        <a:rPr lang="en-GB" sz="1000" b="1">
                          <a:latin typeface="Arial" panose="020B0604020202020204" pitchFamily="34" charset="0"/>
                          <a:cs typeface="Arial" panose="020B0604020202020204" pitchFamily="34" charset="0"/>
                        </a:rPr>
                        <a:t>Listening, attention and understanding</a:t>
                      </a:r>
                    </a:p>
                    <a:p>
                      <a:pPr algn="ctr"/>
                      <a:r>
                        <a:rPr lang="en-GB" sz="1000" b="1">
                          <a:latin typeface="Arial" panose="020B0604020202020204" pitchFamily="34" charset="0"/>
                          <a:cs typeface="Arial" panose="020B0604020202020204" pitchFamily="34" charset="0"/>
                        </a:rPr>
                        <a:t>Speaking </a:t>
                      </a:r>
                    </a:p>
                    <a:p>
                      <a:pPr algn="ctr"/>
                      <a:endParaRPr lang="en-US" sz="800" b="0">
                        <a:latin typeface="Arial" panose="020B0604020202020204" pitchFamily="34" charset="0"/>
                        <a:cs typeface="Arial" panose="020B0604020202020204" pitchFamily="34" charset="0"/>
                      </a:endParaRPr>
                    </a:p>
                    <a:p>
                      <a:pPr algn="ctr"/>
                      <a:endParaRPr lang="en-US" sz="800" b="0" dirty="0">
                        <a:latin typeface="Arial"/>
                        <a:cs typeface="Arial"/>
                      </a:endParaRPr>
                    </a:p>
                    <a:p>
                      <a:pPr algn="ctr"/>
                      <a:endParaRPr lang="en-US" sz="300" b="0">
                        <a:latin typeface="Arial" panose="020B0604020202020204" pitchFamily="34" charset="0"/>
                        <a:cs typeface="Arial" panose="020B0604020202020204" pitchFamily="34" charset="0"/>
                      </a:endParaRPr>
                    </a:p>
                    <a:p>
                      <a:pPr algn="ctr"/>
                      <a:endParaRPr lang="en-US" sz="300" b="0">
                        <a:latin typeface="Arial" panose="020B0604020202020204" pitchFamily="34" charset="0"/>
                        <a:cs typeface="Arial" panose="020B0604020202020204" pitchFamily="34" charset="0"/>
                      </a:endParaRPr>
                    </a:p>
                    <a:p>
                      <a:pPr algn="ctr"/>
                      <a:endParaRPr lang="en-US" sz="300" b="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800" b="0" i="0" u="none" strike="noStrike" noProof="0" dirty="0">
                          <a:solidFill>
                            <a:srgbClr val="000000"/>
                          </a:solidFill>
                          <a:highlight>
                            <a:srgbClr val="FFFFFF"/>
                          </a:highlight>
                          <a:latin typeface="Arial"/>
                          <a:ea typeface="Calibri"/>
                          <a:cs typeface="Arial"/>
                        </a:rPr>
                        <a:t>Knows there are boundaries in school. Listens to other people with </a:t>
                      </a:r>
                      <a:r>
                        <a:rPr lang="en-US" sz="800" b="0" i="0" u="none" strike="noStrike" noProof="0">
                          <a:solidFill>
                            <a:srgbClr val="000000"/>
                          </a:solidFill>
                          <a:highlight>
                            <a:srgbClr val="FFFFFF"/>
                          </a:highlight>
                          <a:latin typeface="Arial"/>
                          <a:ea typeface="Calibri"/>
                          <a:cs typeface="Arial"/>
                        </a:rPr>
                        <a:t>interest but</a:t>
                      </a:r>
                      <a:r>
                        <a:rPr lang="en-US" sz="800" b="0" i="0" u="none" strike="noStrike" noProof="0" dirty="0">
                          <a:solidFill>
                            <a:srgbClr val="000000"/>
                          </a:solidFill>
                          <a:highlight>
                            <a:srgbClr val="FFFFFF"/>
                          </a:highlight>
                          <a:latin typeface="Arial"/>
                          <a:ea typeface="Calibri"/>
                          <a:cs typeface="Arial"/>
                        </a:rPr>
                        <a:t> can easily be distracted by other things. Watches somebody’s face as they talk. Listens to simple stories and understands what is happening with the help of the pictures. </a:t>
                      </a:r>
                      <a:endParaRPr lang="en-US" sz="800"/>
                    </a:p>
                    <a:p>
                      <a:pPr lvl="0" algn="l">
                        <a:lnSpc>
                          <a:spcPct val="100000"/>
                        </a:lnSpc>
                        <a:spcBef>
                          <a:spcPts val="0"/>
                        </a:spcBef>
                        <a:spcAft>
                          <a:spcPts val="0"/>
                        </a:spcAft>
                        <a:buNone/>
                      </a:pPr>
                      <a:r>
                        <a:rPr lang="en-US" sz="800" b="0" i="0" u="none" strike="noStrike" noProof="0">
                          <a:solidFill>
                            <a:srgbClr val="000000"/>
                          </a:solidFill>
                          <a:highlight>
                            <a:srgbClr val="FFFFFF"/>
                          </a:highlight>
                          <a:latin typeface="Arial"/>
                          <a:ea typeface="Calibri"/>
                          <a:cs typeface="Arial"/>
                        </a:rPr>
                        <a:t>Understands simple questions </a:t>
                      </a:r>
                      <a:r>
                        <a:rPr lang="en-US" sz="800" b="0" i="0" u="none" strike="noStrike" noProof="0" dirty="0">
                          <a:solidFill>
                            <a:srgbClr val="000000"/>
                          </a:solidFill>
                          <a:highlight>
                            <a:srgbClr val="FFFFFF"/>
                          </a:highlight>
                          <a:latin typeface="Arial"/>
                          <a:ea typeface="Calibri"/>
                          <a:cs typeface="Arial"/>
                        </a:rPr>
                        <a:t>with 1 or 2 information carrying words, e.g., ‘Where is teddy?’ </a:t>
                      </a:r>
                    </a:p>
                    <a:p>
                      <a:pPr lvl="0" algn="l">
                        <a:lnSpc>
                          <a:spcPct val="100000"/>
                        </a:lnSpc>
                        <a:spcBef>
                          <a:spcPts val="0"/>
                        </a:spcBef>
                        <a:spcAft>
                          <a:spcPts val="0"/>
                        </a:spcAft>
                        <a:buNone/>
                      </a:pPr>
                      <a:r>
                        <a:rPr lang="en-US" sz="800" b="0" i="0" u="none" strike="noStrike" noProof="0">
                          <a:solidFill>
                            <a:srgbClr val="000000"/>
                          </a:solidFill>
                          <a:highlight>
                            <a:srgbClr val="FFFFFF"/>
                          </a:highlight>
                          <a:latin typeface="Arial"/>
                          <a:ea typeface="Calibri"/>
                          <a:cs typeface="Arial"/>
                        </a:rPr>
                        <a:t>Responds to very simple requests </a:t>
                      </a:r>
                      <a:r>
                        <a:rPr lang="en-US" sz="800" b="0" i="0" u="none" strike="noStrike" noProof="0" dirty="0">
                          <a:solidFill>
                            <a:srgbClr val="000000"/>
                          </a:solidFill>
                          <a:highlight>
                            <a:srgbClr val="FFFFFF"/>
                          </a:highlight>
                          <a:latin typeface="Arial"/>
                          <a:ea typeface="Calibri"/>
                          <a:cs typeface="Arial"/>
                        </a:rPr>
                        <a:t>especially when shown first by an adult. </a:t>
                      </a:r>
                      <a:r>
                        <a:rPr lang="en-US" sz="800" b="0" i="0" u="none" strike="noStrike" noProof="0" dirty="0">
                          <a:solidFill>
                            <a:srgbClr val="000000"/>
                          </a:solidFill>
                          <a:latin typeface="Arial"/>
                          <a:ea typeface="Calibri"/>
                          <a:cs typeface="Arial"/>
                        </a:rPr>
                        <a:t>Starts to listen to adults around them and will respond to very simple requests, usually on their own terms. </a:t>
                      </a:r>
                      <a:endParaRPr lang="en-US" sz="800"/>
                    </a:p>
                    <a:p>
                      <a:pPr lvl="0" algn="l">
                        <a:lnSpc>
                          <a:spcPct val="100000"/>
                        </a:lnSpc>
                        <a:spcBef>
                          <a:spcPts val="0"/>
                        </a:spcBef>
                        <a:spcAft>
                          <a:spcPts val="0"/>
                        </a:spcAft>
                        <a:buNone/>
                      </a:pPr>
                      <a:r>
                        <a:rPr lang="en-US" sz="800" b="0" i="0" u="none" strike="noStrike" noProof="0">
                          <a:solidFill>
                            <a:srgbClr val="000000"/>
                          </a:solidFill>
                          <a:latin typeface="Arial"/>
                          <a:ea typeface="Calibri"/>
                          <a:cs typeface="Arial"/>
                        </a:rPr>
                        <a:t>Communicates through gestures and </a:t>
                      </a:r>
                      <a:r>
                        <a:rPr lang="en-US" sz="800" b="0" i="0" u="none" strike="noStrike" noProof="0" dirty="0">
                          <a:solidFill>
                            <a:srgbClr val="000000"/>
                          </a:solidFill>
                          <a:latin typeface="Arial"/>
                          <a:ea typeface="Calibri"/>
                          <a:cs typeface="Arial"/>
                        </a:rPr>
                        <a:t>sounds.</a:t>
                      </a:r>
                      <a:endParaRPr lang="en-US" sz="800"/>
                    </a:p>
                    <a:p>
                      <a:pPr marL="0" lvl="0" indent="0" algn="l">
                        <a:buNone/>
                      </a:pPr>
                      <a:endParaRPr lang="en-US" sz="800" b="0" i="0" u="none" strike="noStrike" noProof="0" dirty="0">
                        <a:solidFill>
                          <a:srgbClr val="000000"/>
                        </a:solidFill>
                        <a:latin typeface="Arial"/>
                        <a:ea typeface="Calibri"/>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800" b="0" i="0" u="none" strike="noStrike" noProof="0" dirty="0">
                          <a:solidFill>
                            <a:srgbClr val="000000"/>
                          </a:solidFill>
                          <a:highlight>
                            <a:srgbClr val="FFFFFF"/>
                          </a:highlight>
                          <a:latin typeface="Arial"/>
                          <a:ea typeface="Calibri"/>
                          <a:cs typeface="Arial"/>
                        </a:rPr>
                        <a:t>Follows a simple instruction. Concentrates for a longer period of time e.g., 3 minutes. </a:t>
                      </a:r>
                      <a:endParaRPr lang="en-US" sz="800" b="0">
                        <a:latin typeface="Arial"/>
                        <a:cs typeface="Arial"/>
                      </a:endParaRPr>
                    </a:p>
                    <a:p>
                      <a:pPr marL="0" lvl="0" indent="0" algn="l">
                        <a:buNone/>
                      </a:pPr>
                      <a:r>
                        <a:rPr lang="en-US" sz="800" b="0" i="0" u="none" strike="noStrike" noProof="0">
                          <a:solidFill>
                            <a:srgbClr val="000000"/>
                          </a:solidFill>
                          <a:highlight>
                            <a:srgbClr val="FFFFFF"/>
                          </a:highlight>
                          <a:latin typeface="Arial"/>
                          <a:ea typeface="Calibri"/>
                          <a:cs typeface="Arial"/>
                        </a:rPr>
                        <a:t>Joins in with </a:t>
                      </a:r>
                      <a:r>
                        <a:rPr lang="en-US" sz="800" b="0" i="0" u="none" strike="noStrike" noProof="0" dirty="0">
                          <a:solidFill>
                            <a:srgbClr val="000000"/>
                          </a:solidFill>
                          <a:highlight>
                            <a:srgbClr val="FFFFFF"/>
                          </a:highlight>
                          <a:latin typeface="Arial"/>
                          <a:ea typeface="Calibri"/>
                          <a:cs typeface="Arial"/>
                        </a:rPr>
                        <a:t>rhymes and songs by making sounds and by moving their body. </a:t>
                      </a:r>
                      <a:endParaRPr lang="en-US" sz="800" b="0">
                        <a:latin typeface="Arial"/>
                        <a:cs typeface="Arial"/>
                      </a:endParaRPr>
                    </a:p>
                    <a:p>
                      <a:pPr marL="0" lvl="0" indent="0" algn="l">
                        <a:buNone/>
                      </a:pPr>
                      <a:r>
                        <a:rPr lang="en-US" sz="800" b="0" i="0" u="none" strike="noStrike" noProof="0">
                          <a:solidFill>
                            <a:srgbClr val="000000"/>
                          </a:solidFill>
                          <a:highlight>
                            <a:srgbClr val="FFFFFF"/>
                          </a:highlight>
                          <a:latin typeface="Arial"/>
                          <a:ea typeface="Calibri"/>
                          <a:cs typeface="Arial"/>
                        </a:rPr>
                        <a:t>Can find it difficult to pay </a:t>
                      </a:r>
                      <a:r>
                        <a:rPr lang="en-US" sz="800" b="0" i="0" u="none" strike="noStrike" noProof="0" dirty="0">
                          <a:solidFill>
                            <a:srgbClr val="000000"/>
                          </a:solidFill>
                          <a:highlight>
                            <a:srgbClr val="FFFFFF"/>
                          </a:highlight>
                          <a:latin typeface="Arial"/>
                          <a:ea typeface="Calibri"/>
                          <a:cs typeface="Arial"/>
                        </a:rPr>
                        <a:t>attention to more than one thing at a time. </a:t>
                      </a:r>
                      <a:endParaRPr lang="en-US" sz="800" b="0">
                        <a:latin typeface="Arial"/>
                        <a:cs typeface="Arial"/>
                      </a:endParaRPr>
                    </a:p>
                    <a:p>
                      <a:pPr marL="0" lvl="0" indent="0" algn="l">
                        <a:buNone/>
                      </a:pPr>
                      <a:r>
                        <a:rPr lang="en-US" sz="800" b="0" i="0" u="none" strike="noStrike" noProof="0">
                          <a:solidFill>
                            <a:srgbClr val="000000"/>
                          </a:solidFill>
                          <a:highlight>
                            <a:srgbClr val="FFFFFF"/>
                          </a:highlight>
                          <a:latin typeface="Arial"/>
                          <a:ea typeface="Calibri"/>
                          <a:cs typeface="Arial"/>
                        </a:rPr>
                        <a:t>Listens </a:t>
                      </a:r>
                      <a:r>
                        <a:rPr lang="en-US" sz="800" b="0" i="0" u="none" strike="noStrike" noProof="0" dirty="0">
                          <a:solidFill>
                            <a:srgbClr val="000000"/>
                          </a:solidFill>
                          <a:highlight>
                            <a:srgbClr val="FFFFFF"/>
                          </a:highlight>
                          <a:latin typeface="Arial"/>
                          <a:ea typeface="Calibri"/>
                          <a:cs typeface="Arial"/>
                        </a:rPr>
                        <a:t>and responds to a simple instruction. </a:t>
                      </a:r>
                      <a:endParaRPr lang="en-US" sz="800" b="0">
                        <a:latin typeface="Arial"/>
                        <a:cs typeface="Arial"/>
                      </a:endParaRPr>
                    </a:p>
                    <a:p>
                      <a:pPr marL="0" lvl="0" indent="0" algn="l">
                        <a:buNone/>
                      </a:pPr>
                      <a:r>
                        <a:rPr lang="en-US" sz="800" b="0" i="0" u="none" strike="noStrike" noProof="0">
                          <a:solidFill>
                            <a:srgbClr val="000000"/>
                          </a:solidFill>
                          <a:highlight>
                            <a:srgbClr val="FFFFFF"/>
                          </a:highlight>
                          <a:latin typeface="Arial"/>
                          <a:ea typeface="Calibri"/>
                          <a:cs typeface="Arial"/>
                        </a:rPr>
                        <a:t>Responds to adults making </a:t>
                      </a:r>
                      <a:r>
                        <a:rPr lang="en-US" sz="800" b="0" i="0" u="none" strike="noStrike" noProof="0" dirty="0">
                          <a:solidFill>
                            <a:srgbClr val="000000"/>
                          </a:solidFill>
                          <a:highlight>
                            <a:srgbClr val="FFFFFF"/>
                          </a:highlight>
                          <a:latin typeface="Arial"/>
                          <a:ea typeface="Calibri"/>
                          <a:cs typeface="Arial"/>
                        </a:rPr>
                        <a:t>sounds or moving their bodies, e.g., clapping to stop activities. </a:t>
                      </a:r>
                      <a:endParaRPr lang="en-US" sz="800" b="0">
                        <a:latin typeface="Arial"/>
                        <a:cs typeface="Arial"/>
                      </a:endParaRPr>
                    </a:p>
                    <a:p>
                      <a:pPr marL="0" lvl="0" indent="0" algn="l">
                        <a:buNone/>
                      </a:pPr>
                      <a:r>
                        <a:rPr lang="en-US" sz="800" b="0" i="0" u="none" strike="noStrike" noProof="0">
                          <a:solidFill>
                            <a:srgbClr val="000000"/>
                          </a:solidFill>
                          <a:highlight>
                            <a:srgbClr val="FFFFFF"/>
                          </a:highlight>
                          <a:latin typeface="Arial"/>
                          <a:ea typeface="Calibri"/>
                          <a:cs typeface="Arial"/>
                        </a:rPr>
                        <a:t>Understands and acts </a:t>
                      </a:r>
                      <a:r>
                        <a:rPr lang="en-US" sz="800" b="0" i="0" u="none" strike="noStrike" noProof="0" dirty="0">
                          <a:solidFill>
                            <a:srgbClr val="000000"/>
                          </a:solidFill>
                          <a:highlight>
                            <a:srgbClr val="FFFFFF"/>
                          </a:highlight>
                          <a:latin typeface="Arial"/>
                          <a:ea typeface="Calibri"/>
                          <a:cs typeface="Arial"/>
                        </a:rPr>
                        <a:t>on longer sentences like ‘make teddy jump’ or ‘find your coat’. </a:t>
                      </a:r>
                      <a:endParaRPr lang="en-US" sz="800" b="0">
                        <a:latin typeface="Arial"/>
                        <a:cs typeface="Arial"/>
                      </a:endParaRPr>
                    </a:p>
                    <a:p>
                      <a:pPr marL="0" lvl="0" indent="0" algn="l">
                        <a:buNone/>
                      </a:pPr>
                      <a:r>
                        <a:rPr lang="en-US" sz="800" b="0" i="0" u="none" strike="noStrike" noProof="0" dirty="0">
                          <a:solidFill>
                            <a:srgbClr val="000000"/>
                          </a:solidFill>
                          <a:latin typeface="Arial"/>
                          <a:ea typeface="Calibri"/>
                          <a:cs typeface="Arial"/>
                        </a:rPr>
                        <a:t>Starts to understand more </a:t>
                      </a:r>
                      <a:r>
                        <a:rPr lang="en-US" sz="800" b="0" i="0" u="none" strike="noStrike" noProof="0">
                          <a:solidFill>
                            <a:srgbClr val="000000"/>
                          </a:solidFill>
                          <a:latin typeface="Arial"/>
                          <a:ea typeface="Calibri"/>
                          <a:cs typeface="Arial"/>
                        </a:rPr>
                        <a:t>specific vocabulary. </a:t>
                      </a:r>
                      <a:endParaRPr lang="en-US" sz="800" b="0">
                        <a:latin typeface="Arial"/>
                        <a:cs typeface="Arial"/>
                      </a:endParaRPr>
                    </a:p>
                    <a:p>
                      <a:pPr marL="0" lvl="0" indent="0" algn="l">
                        <a:buNone/>
                      </a:pPr>
                      <a:r>
                        <a:rPr lang="en-US" sz="800" b="0" i="0" u="none" strike="noStrike" noProof="0">
                          <a:solidFill>
                            <a:srgbClr val="000000"/>
                          </a:solidFill>
                          <a:latin typeface="Arial"/>
                          <a:ea typeface="Calibri"/>
                          <a:cs typeface="Arial"/>
                        </a:rPr>
                        <a:t>Pupils are starting </a:t>
                      </a:r>
                      <a:r>
                        <a:rPr lang="en-US" sz="800" b="0" i="0" u="none" strike="noStrike" noProof="0" dirty="0">
                          <a:solidFill>
                            <a:srgbClr val="000000"/>
                          </a:solidFill>
                          <a:latin typeface="Arial"/>
                          <a:ea typeface="Calibri"/>
                          <a:cs typeface="Arial"/>
                        </a:rPr>
                        <a:t>to communicate through words and gestures.</a:t>
                      </a:r>
                      <a:endParaRPr lang="en-US" sz="8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800" b="0" i="0" u="none" strike="noStrike" kern="1200" noProof="0" dirty="0">
                          <a:solidFill>
                            <a:srgbClr val="000000"/>
                          </a:solidFill>
                          <a:effectLst/>
                          <a:highlight>
                            <a:srgbClr val="FFFFFF"/>
                          </a:highlight>
                          <a:latin typeface="Arial"/>
                          <a:ea typeface="Calibri"/>
                          <a:cs typeface="Arial"/>
                        </a:rPr>
                        <a:t>Follows the routine of the setting with some support. </a:t>
                      </a:r>
                      <a:endParaRPr lang="en-US" sz="800" b="0">
                        <a:latin typeface="Arial"/>
                        <a:cs typeface="Arial"/>
                      </a:endParaRPr>
                    </a:p>
                    <a:p>
                      <a:pPr marL="0" lvl="0" indent="0" algn="l">
                        <a:buNone/>
                      </a:pPr>
                      <a:r>
                        <a:rPr lang="en-US" sz="800" b="0" i="0" u="none" strike="noStrike" kern="1200" noProof="0">
                          <a:solidFill>
                            <a:srgbClr val="000000"/>
                          </a:solidFill>
                          <a:effectLst/>
                          <a:highlight>
                            <a:srgbClr val="FFFFFF"/>
                          </a:highlight>
                          <a:latin typeface="Arial"/>
                          <a:ea typeface="Calibri"/>
                          <a:cs typeface="Arial"/>
                        </a:rPr>
                        <a:t>Focuses on the person </a:t>
                      </a:r>
                      <a:r>
                        <a:rPr lang="en-US" sz="800" b="0" i="0" u="none" strike="noStrike" kern="1200" noProof="0" dirty="0">
                          <a:solidFill>
                            <a:srgbClr val="000000"/>
                          </a:solidFill>
                          <a:effectLst/>
                          <a:highlight>
                            <a:srgbClr val="FFFFFF"/>
                          </a:highlight>
                          <a:latin typeface="Arial"/>
                          <a:ea typeface="Calibri"/>
                          <a:cs typeface="Arial"/>
                        </a:rPr>
                        <a:t>who is talking in a calm environment, e.g., small group activity. </a:t>
                      </a:r>
                      <a:endParaRPr lang="en-US" sz="800" b="0">
                        <a:latin typeface="Arial"/>
                        <a:cs typeface="Arial"/>
                      </a:endParaRPr>
                    </a:p>
                    <a:p>
                      <a:pPr marL="0" lvl="0" indent="0" algn="l">
                        <a:buNone/>
                      </a:pPr>
                      <a:r>
                        <a:rPr lang="en-US" sz="800" b="0" i="0" u="none" strike="noStrike" kern="1200" noProof="0">
                          <a:solidFill>
                            <a:srgbClr val="000000"/>
                          </a:solidFill>
                          <a:effectLst/>
                          <a:highlight>
                            <a:srgbClr val="FFFFFF"/>
                          </a:highlight>
                          <a:latin typeface="Arial"/>
                          <a:ea typeface="Calibri"/>
                          <a:cs typeface="Arial"/>
                        </a:rPr>
                        <a:t>Responds to others pretending </a:t>
                      </a:r>
                      <a:r>
                        <a:rPr lang="en-US" sz="800" b="0" i="0" u="none" strike="noStrike" kern="1200" noProof="0" dirty="0">
                          <a:solidFill>
                            <a:srgbClr val="000000"/>
                          </a:solidFill>
                          <a:effectLst/>
                          <a:highlight>
                            <a:srgbClr val="FFFFFF"/>
                          </a:highlight>
                          <a:latin typeface="Arial"/>
                          <a:ea typeface="Calibri"/>
                          <a:cs typeface="Arial"/>
                        </a:rPr>
                        <a:t>to be characters in books. </a:t>
                      </a:r>
                      <a:endParaRPr lang="en-US" sz="800" b="0">
                        <a:latin typeface="Arial"/>
                        <a:cs typeface="Arial"/>
                      </a:endParaRPr>
                    </a:p>
                    <a:p>
                      <a:pPr marL="0" lvl="0" indent="0" algn="l">
                        <a:buNone/>
                      </a:pPr>
                      <a:r>
                        <a:rPr lang="en-US" sz="800" b="0" i="0" u="none" strike="noStrike" kern="1200" noProof="0">
                          <a:solidFill>
                            <a:srgbClr val="000000"/>
                          </a:solidFill>
                          <a:effectLst/>
                          <a:highlight>
                            <a:srgbClr val="FFFFFF"/>
                          </a:highlight>
                          <a:latin typeface="Arial"/>
                          <a:ea typeface="Calibri"/>
                          <a:cs typeface="Arial"/>
                        </a:rPr>
                        <a:t>Understands very </a:t>
                      </a:r>
                      <a:r>
                        <a:rPr lang="en-US" sz="800" b="0" i="0" u="none" strike="noStrike" kern="1200" noProof="0" dirty="0">
                          <a:solidFill>
                            <a:srgbClr val="000000"/>
                          </a:solidFill>
                          <a:effectLst/>
                          <a:highlight>
                            <a:srgbClr val="FFFFFF"/>
                          </a:highlight>
                          <a:latin typeface="Arial"/>
                          <a:ea typeface="Calibri"/>
                          <a:cs typeface="Arial"/>
                        </a:rPr>
                        <a:t>simple questions about ‘who’, ‘what’ and ‘where’ (but generally not ‘why’). </a:t>
                      </a:r>
                      <a:endParaRPr lang="en-US" sz="800" b="0">
                        <a:latin typeface="Arial"/>
                        <a:cs typeface="Arial"/>
                      </a:endParaRPr>
                    </a:p>
                    <a:p>
                      <a:pPr marL="0" lvl="0" indent="0" algn="l">
                        <a:buNone/>
                      </a:pPr>
                      <a:r>
                        <a:rPr lang="en-US" sz="800" b="0" i="0" u="none" strike="noStrike" kern="1200" noProof="0">
                          <a:solidFill>
                            <a:srgbClr val="000000"/>
                          </a:solidFill>
                          <a:effectLst/>
                          <a:highlight>
                            <a:srgbClr val="FFFFFF"/>
                          </a:highlight>
                          <a:latin typeface="Arial"/>
                          <a:ea typeface="Calibri"/>
                          <a:cs typeface="Arial"/>
                        </a:rPr>
                        <a:t>Responds to their </a:t>
                      </a:r>
                      <a:r>
                        <a:rPr lang="en-US" sz="800" b="0" i="0" u="none" strike="noStrike" kern="1200" noProof="0" dirty="0">
                          <a:solidFill>
                            <a:srgbClr val="000000"/>
                          </a:solidFill>
                          <a:effectLst/>
                          <a:highlight>
                            <a:srgbClr val="FFFFFF"/>
                          </a:highlight>
                          <a:latin typeface="Arial"/>
                          <a:ea typeface="Calibri"/>
                          <a:cs typeface="Arial"/>
                        </a:rPr>
                        <a:t>name and will change activity when encouraged by adults. </a:t>
                      </a:r>
                      <a:r>
                        <a:rPr lang="en-US" sz="800" b="0" i="0" u="none" strike="noStrike" kern="1200" noProof="0" dirty="0">
                          <a:solidFill>
                            <a:srgbClr val="000000"/>
                          </a:solidFill>
                          <a:effectLst/>
                          <a:latin typeface="Arial"/>
                          <a:ea typeface="Calibri"/>
                          <a:cs typeface="Arial"/>
                        </a:rPr>
                        <a:t>Responds to simple questions and attempts to answer by speaking, pointing or gesturing. </a:t>
                      </a:r>
                      <a:endParaRPr lang="en-US" sz="800" b="0">
                        <a:latin typeface="Arial"/>
                        <a:cs typeface="Arial"/>
                      </a:endParaRPr>
                    </a:p>
                    <a:p>
                      <a:pPr marL="0" lvl="0" indent="0" algn="l">
                        <a:buNone/>
                      </a:pPr>
                      <a:r>
                        <a:rPr lang="en-US" sz="800" b="0" i="0" u="none" strike="noStrike" kern="1200" noProof="0">
                          <a:solidFill>
                            <a:srgbClr val="000000"/>
                          </a:solidFill>
                          <a:effectLst/>
                          <a:latin typeface="Arial"/>
                          <a:ea typeface="Calibri"/>
                          <a:cs typeface="Arial"/>
                        </a:rPr>
                        <a:t>Regular plural </a:t>
                      </a:r>
                      <a:r>
                        <a:rPr lang="en-US" sz="800" b="0" i="0" u="none" strike="noStrike" kern="1200" noProof="0" dirty="0">
                          <a:solidFill>
                            <a:srgbClr val="000000"/>
                          </a:solidFill>
                          <a:effectLst/>
                          <a:latin typeface="Arial"/>
                          <a:ea typeface="Calibri"/>
                          <a:cs typeface="Arial"/>
                        </a:rPr>
                        <a:t>forms are </a:t>
                      </a:r>
                      <a:r>
                        <a:rPr lang="en-US" sz="800" b="0" i="0" u="none" strike="noStrike" kern="1200" noProof="0">
                          <a:solidFill>
                            <a:srgbClr val="000000"/>
                          </a:solidFill>
                          <a:effectLst/>
                          <a:latin typeface="Arial"/>
                          <a:ea typeface="Calibri"/>
                          <a:cs typeface="Arial"/>
                        </a:rPr>
                        <a:t>consistent</a:t>
                      </a:r>
                      <a:r>
                        <a:rPr lang="en-US" sz="800" b="0" i="0" u="none" strike="noStrike" kern="1200" noProof="0" dirty="0">
                          <a:solidFill>
                            <a:srgbClr val="000000"/>
                          </a:solidFill>
                          <a:effectLst/>
                          <a:latin typeface="Arial"/>
                          <a:ea typeface="Calibri"/>
                          <a:cs typeface="Arial"/>
                        </a:rPr>
                        <a:t>. Uses 'is', 'are', 'am' in a sentence.</a:t>
                      </a:r>
                      <a:endParaRPr lang="en-US" sz="8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800" b="0" i="0" u="none" strike="noStrike" kern="1200" noProof="0" dirty="0">
                          <a:solidFill>
                            <a:schemeClr val="tx1"/>
                          </a:solidFill>
                          <a:latin typeface="Arial"/>
                          <a:cs typeface="Arial"/>
                        </a:rPr>
                        <a:t>Follows the routine of the setting with little support. </a:t>
                      </a:r>
                      <a:endParaRPr lang="en-US" sz="800" b="0">
                        <a:latin typeface="Arial"/>
                        <a:cs typeface="Arial"/>
                      </a:endParaRPr>
                    </a:p>
                    <a:p>
                      <a:pPr lvl="0" algn="l">
                        <a:lnSpc>
                          <a:spcPct val="100000"/>
                        </a:lnSpc>
                        <a:spcBef>
                          <a:spcPts val="0"/>
                        </a:spcBef>
                        <a:spcAft>
                          <a:spcPts val="0"/>
                        </a:spcAft>
                        <a:buNone/>
                      </a:pPr>
                      <a:r>
                        <a:rPr lang="en-US" sz="800" b="0" i="0" u="none" strike="noStrike" kern="1200" noProof="0" dirty="0">
                          <a:solidFill>
                            <a:srgbClr val="000000"/>
                          </a:solidFill>
                          <a:highlight>
                            <a:srgbClr val="FFFFFF"/>
                          </a:highlight>
                          <a:latin typeface="Arial"/>
                          <a:ea typeface="Calibri"/>
                          <a:cs typeface="Arial"/>
                        </a:rPr>
                        <a:t>Switches attention when given a clear prompt, e.g., stops and listens. Concentrates for a longer period of time, e.g., 6 minutes. </a:t>
                      </a:r>
                      <a:endParaRPr lang="en-US" sz="800" b="0">
                        <a:latin typeface="Arial"/>
                        <a:cs typeface="Arial"/>
                      </a:endParaRPr>
                    </a:p>
                    <a:p>
                      <a:pPr lvl="0" algn="l">
                        <a:lnSpc>
                          <a:spcPct val="100000"/>
                        </a:lnSpc>
                        <a:spcBef>
                          <a:spcPts val="0"/>
                        </a:spcBef>
                        <a:spcAft>
                          <a:spcPts val="0"/>
                        </a:spcAft>
                        <a:buNone/>
                      </a:pPr>
                      <a:r>
                        <a:rPr lang="en-US" sz="800" b="0" i="0" u="none" strike="noStrike" kern="1200" noProof="0" dirty="0">
                          <a:solidFill>
                            <a:srgbClr val="000000"/>
                          </a:solidFill>
                          <a:highlight>
                            <a:srgbClr val="FFFFFF"/>
                          </a:highlight>
                          <a:latin typeface="Arial"/>
                          <a:ea typeface="Calibri"/>
                          <a:cs typeface="Arial"/>
                        </a:rPr>
                        <a:t>Begins to use characters and actions from stories and rhymes in their play, e.g., ‘pig’ for the three little pigs, in simple terms. Understands questions that may be more abstract. E.g., ‘Where is the bear going?’. Responds to two requests with space in </a:t>
                      </a:r>
                      <a:r>
                        <a:rPr lang="en-US" sz="800" b="0" i="0" u="none" strike="noStrike" kern="1200" noProof="0">
                          <a:solidFill>
                            <a:srgbClr val="000000"/>
                          </a:solidFill>
                          <a:highlight>
                            <a:srgbClr val="FFFFFF"/>
                          </a:highlight>
                          <a:latin typeface="Arial"/>
                          <a:ea typeface="Calibri"/>
                          <a:cs typeface="Arial"/>
                        </a:rPr>
                        <a:t>between them. </a:t>
                      </a:r>
                      <a:r>
                        <a:rPr lang="en-US" sz="800" b="0" i="0" u="none" strike="noStrike" kern="1200" noProof="0" dirty="0">
                          <a:solidFill>
                            <a:srgbClr val="000000"/>
                          </a:solidFill>
                          <a:latin typeface="Arial"/>
                          <a:ea typeface="Calibri"/>
                          <a:cs typeface="Arial"/>
                        </a:rPr>
                        <a:t> </a:t>
                      </a:r>
                      <a:endParaRPr lang="en-US" sz="800" b="0">
                        <a:latin typeface="Arial"/>
                        <a:cs typeface="Arial"/>
                      </a:endParaRPr>
                    </a:p>
                    <a:p>
                      <a:pPr lvl="0" algn="l">
                        <a:lnSpc>
                          <a:spcPct val="100000"/>
                        </a:lnSpc>
                        <a:spcBef>
                          <a:spcPts val="0"/>
                        </a:spcBef>
                        <a:spcAft>
                          <a:spcPts val="0"/>
                        </a:spcAft>
                        <a:buNone/>
                      </a:pPr>
                      <a:r>
                        <a:rPr lang="en-US" sz="800" b="0" i="0" u="none" strike="noStrike" kern="1200" noProof="0">
                          <a:solidFill>
                            <a:srgbClr val="000000"/>
                          </a:solidFill>
                          <a:latin typeface="Arial"/>
                          <a:ea typeface="Calibri"/>
                          <a:cs typeface="Arial"/>
                        </a:rPr>
                        <a:t>Will use characters in their </a:t>
                      </a:r>
                      <a:r>
                        <a:rPr lang="en-US" sz="800" b="0" i="0" u="none" strike="noStrike" kern="1200" noProof="0" dirty="0">
                          <a:solidFill>
                            <a:srgbClr val="000000"/>
                          </a:solidFill>
                          <a:latin typeface="Arial"/>
                          <a:ea typeface="Calibri"/>
                          <a:cs typeface="Arial"/>
                        </a:rPr>
                        <a:t>play but not necessarily the features of the characters or the events from a story. </a:t>
                      </a:r>
                      <a:endParaRPr lang="en-US" sz="800" b="0">
                        <a:latin typeface="Arial"/>
                        <a:cs typeface="Arial"/>
                      </a:endParaRPr>
                    </a:p>
                    <a:p>
                      <a:pPr lvl="0" algn="l">
                        <a:lnSpc>
                          <a:spcPct val="100000"/>
                        </a:lnSpc>
                        <a:spcBef>
                          <a:spcPts val="0"/>
                        </a:spcBef>
                        <a:spcAft>
                          <a:spcPts val="0"/>
                        </a:spcAft>
                        <a:buNone/>
                      </a:pPr>
                      <a:r>
                        <a:rPr lang="en-US" sz="800" b="0" i="0" u="none" strike="noStrike" kern="1200" noProof="0">
                          <a:solidFill>
                            <a:srgbClr val="000000"/>
                          </a:solidFill>
                          <a:latin typeface="Arial"/>
                          <a:ea typeface="Calibri"/>
                          <a:cs typeface="Arial"/>
                        </a:rPr>
                        <a:t>Pupils are </a:t>
                      </a:r>
                      <a:r>
                        <a:rPr lang="en-US" sz="800" b="0" i="0" u="none" strike="noStrike" kern="1200" noProof="0" dirty="0">
                          <a:solidFill>
                            <a:srgbClr val="000000"/>
                          </a:solidFill>
                          <a:latin typeface="Arial"/>
                          <a:ea typeface="Calibri"/>
                          <a:cs typeface="Arial"/>
                        </a:rPr>
                        <a:t>starting to engage in longer dialogues.</a:t>
                      </a:r>
                      <a:endParaRPr lang="en-US" sz="800" b="0">
                        <a:latin typeface="Arial"/>
                        <a:cs typeface="Arial"/>
                      </a:endParaRPr>
                    </a:p>
                    <a:p>
                      <a:pPr lvl="0" algn="l">
                        <a:lnSpc>
                          <a:spcPct val="100000"/>
                        </a:lnSpc>
                        <a:spcBef>
                          <a:spcPts val="0"/>
                        </a:spcBef>
                        <a:spcAft>
                          <a:spcPts val="0"/>
                        </a:spcAft>
                        <a:buNone/>
                      </a:pPr>
                      <a:br>
                        <a:rPr lang="en-US" dirty="0"/>
                      </a:br>
                      <a:endParaRPr lang="en-US" sz="800">
                        <a:latin typeface="Arial"/>
                        <a:cs typeface="Arial"/>
                      </a:endParaRPr>
                    </a:p>
                    <a:p>
                      <a:pPr marL="0" lvl="0" indent="0" algn="l">
                        <a:buFont typeface="Arial" panose="020B0604020202020204" pitchFamily="34" charset="0"/>
                        <a:buNone/>
                      </a:pPr>
                      <a:endParaRPr lang="en-US" sz="800" kern="1200" dirty="0">
                        <a:solidFill>
                          <a:schemeClr val="tx1"/>
                        </a:solidFill>
                        <a:latin typeface="Arial"/>
                        <a:ea typeface="+mn-ea"/>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800" b="0" i="0" u="none" strike="noStrike" kern="1200" noProof="0" dirty="0">
                          <a:solidFill>
                            <a:srgbClr val="000000"/>
                          </a:solidFill>
                          <a:effectLst/>
                          <a:highlight>
                            <a:srgbClr val="FFFFFF"/>
                          </a:highlight>
                          <a:latin typeface="Arial"/>
                          <a:ea typeface="Calibri"/>
                          <a:cs typeface="Arial"/>
                        </a:rPr>
                        <a:t>Able to show a small amount of control, e.g., waiting for their turn and resisting the impulse to grab what they want with support from an adult. Listens to their friends with increasing interest. </a:t>
                      </a:r>
                      <a:endParaRPr lang="en-US" sz="800" b="0">
                        <a:latin typeface="Arial"/>
                        <a:cs typeface="Arial"/>
                      </a:endParaRPr>
                    </a:p>
                    <a:p>
                      <a:pPr marL="0" lvl="0" indent="0" algn="l">
                        <a:buNone/>
                      </a:pPr>
                      <a:r>
                        <a:rPr lang="en-US" sz="800" b="0" i="0" u="none" strike="noStrike" kern="1200" noProof="0">
                          <a:solidFill>
                            <a:srgbClr val="000000"/>
                          </a:solidFill>
                          <a:effectLst/>
                          <a:highlight>
                            <a:srgbClr val="FFFFFF"/>
                          </a:highlight>
                          <a:latin typeface="Arial"/>
                          <a:ea typeface="Calibri"/>
                          <a:cs typeface="Arial"/>
                        </a:rPr>
                        <a:t>Join in with familiar rhymes </a:t>
                      </a:r>
                      <a:r>
                        <a:rPr lang="en-US" sz="800" b="0" i="0" u="none" strike="noStrike" kern="1200" noProof="0" dirty="0">
                          <a:solidFill>
                            <a:srgbClr val="000000"/>
                          </a:solidFill>
                          <a:effectLst/>
                          <a:highlight>
                            <a:srgbClr val="FFFFFF"/>
                          </a:highlight>
                          <a:latin typeface="Arial"/>
                          <a:ea typeface="Calibri"/>
                          <a:cs typeface="Arial"/>
                        </a:rPr>
                        <a:t>and stories. </a:t>
                      </a:r>
                      <a:endParaRPr lang="en-US" sz="800" b="0">
                        <a:latin typeface="Arial"/>
                        <a:cs typeface="Arial"/>
                      </a:endParaRPr>
                    </a:p>
                    <a:p>
                      <a:pPr marL="0" lvl="0" indent="0" algn="l">
                        <a:buNone/>
                      </a:pPr>
                      <a:r>
                        <a:rPr lang="en-US" sz="800" b="0" i="0" u="none" strike="noStrike" kern="1200" noProof="0">
                          <a:solidFill>
                            <a:srgbClr val="000000"/>
                          </a:solidFill>
                          <a:effectLst/>
                          <a:highlight>
                            <a:srgbClr val="FFFFFF"/>
                          </a:highlight>
                          <a:latin typeface="Arial"/>
                          <a:ea typeface="Calibri"/>
                          <a:cs typeface="Arial"/>
                        </a:rPr>
                        <a:t>Follows a story with props </a:t>
                      </a:r>
                      <a:r>
                        <a:rPr lang="en-US" sz="800" b="0" i="0" u="none" strike="noStrike" kern="1200" noProof="0" dirty="0">
                          <a:solidFill>
                            <a:srgbClr val="000000"/>
                          </a:solidFill>
                          <a:effectLst/>
                          <a:highlight>
                            <a:srgbClr val="FFFFFF"/>
                          </a:highlight>
                          <a:latin typeface="Arial"/>
                          <a:ea typeface="Calibri"/>
                          <a:cs typeface="Arial"/>
                        </a:rPr>
                        <a:t>and pictures. </a:t>
                      </a:r>
                      <a:endParaRPr lang="en-US" sz="800" b="0">
                        <a:latin typeface="Arial"/>
                        <a:cs typeface="Arial"/>
                      </a:endParaRPr>
                    </a:p>
                    <a:p>
                      <a:pPr marL="0" lvl="0" indent="0" algn="l">
                        <a:buNone/>
                      </a:pPr>
                      <a:r>
                        <a:rPr lang="en-US" sz="800" b="0" i="0" u="none" strike="noStrike" kern="1200" noProof="0">
                          <a:solidFill>
                            <a:srgbClr val="000000"/>
                          </a:solidFill>
                          <a:effectLst/>
                          <a:highlight>
                            <a:srgbClr val="FFFFFF"/>
                          </a:highlight>
                          <a:latin typeface="Arial"/>
                          <a:ea typeface="Calibri"/>
                          <a:cs typeface="Arial"/>
                        </a:rPr>
                        <a:t>Has increased vocabulary to </a:t>
                      </a:r>
                      <a:r>
                        <a:rPr lang="en-US" sz="800" b="0" i="0" u="none" strike="noStrike" kern="1200" noProof="0" dirty="0">
                          <a:solidFill>
                            <a:srgbClr val="000000"/>
                          </a:solidFill>
                          <a:effectLst/>
                          <a:highlight>
                            <a:srgbClr val="FFFFFF"/>
                          </a:highlight>
                          <a:latin typeface="Arial"/>
                          <a:ea typeface="Calibri"/>
                          <a:cs typeface="Arial"/>
                        </a:rPr>
                        <a:t>match their language-rich environment. Listens to and follows simple directions. </a:t>
                      </a:r>
                      <a:endParaRPr lang="en-US" sz="800" b="0">
                        <a:latin typeface="Arial"/>
                        <a:cs typeface="Arial"/>
                      </a:endParaRPr>
                    </a:p>
                    <a:p>
                      <a:pPr marL="0" lvl="0" indent="0" algn="l">
                        <a:buNone/>
                      </a:pPr>
                      <a:r>
                        <a:rPr lang="en-US" sz="800" b="0" i="0" u="none" strike="noStrike" kern="1200" noProof="0">
                          <a:solidFill>
                            <a:srgbClr val="000000"/>
                          </a:solidFill>
                          <a:effectLst/>
                          <a:latin typeface="Arial"/>
                          <a:ea typeface="Calibri"/>
                          <a:cs typeface="Arial"/>
                        </a:rPr>
                        <a:t>Is starting to use some </a:t>
                      </a:r>
                      <a:r>
                        <a:rPr lang="en-US" sz="800" b="0" i="0" u="none" strike="noStrike" kern="1200" noProof="0" dirty="0">
                          <a:solidFill>
                            <a:srgbClr val="000000"/>
                          </a:solidFill>
                          <a:effectLst/>
                          <a:latin typeface="Arial"/>
                          <a:ea typeface="Calibri"/>
                          <a:cs typeface="Arial"/>
                        </a:rPr>
                        <a:t>new vocabulary and join in with songs, stories</a:t>
                      </a:r>
                      <a:r>
                        <a:rPr lang="en-US" sz="800" b="0" i="0" u="none" strike="noStrike" kern="1200" noProof="0">
                          <a:solidFill>
                            <a:srgbClr val="000000"/>
                          </a:solidFill>
                          <a:effectLst/>
                          <a:latin typeface="Arial"/>
                          <a:ea typeface="Calibri"/>
                          <a:cs typeface="Arial"/>
                        </a:rPr>
                        <a:t> and rhymes. </a:t>
                      </a:r>
                      <a:endParaRPr lang="en-US" sz="800" b="0">
                        <a:latin typeface="Arial"/>
                        <a:cs typeface="Arial"/>
                      </a:endParaRPr>
                    </a:p>
                    <a:p>
                      <a:pPr marL="0" lvl="0" indent="0" algn="l">
                        <a:buNone/>
                      </a:pPr>
                      <a:r>
                        <a:rPr lang="en-US" sz="800" b="0" i="0" u="none" strike="noStrike" kern="1200" noProof="0">
                          <a:solidFill>
                            <a:srgbClr val="000000"/>
                          </a:solidFill>
                          <a:effectLst/>
                          <a:latin typeface="Arial"/>
                          <a:ea typeface="Calibri"/>
                          <a:cs typeface="Arial"/>
                        </a:rPr>
                        <a:t>Pupils are more confident when using fantasy language in play.</a:t>
                      </a:r>
                      <a:endParaRPr lang="en-US" sz="8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600" b="0" i="0" u="none" strike="noStrike" kern="1200" noProof="0" dirty="0">
                          <a:solidFill>
                            <a:schemeClr val="tx1"/>
                          </a:solidFill>
                          <a:effectLst/>
                          <a:latin typeface="Arial"/>
                          <a:cs typeface="Arial"/>
                        </a:rPr>
                        <a:t>Identifies problems and seeks assistance from a familiar adult although not always articulate in their request. Knows to look and listen when an adult is speaking. Begins to show what good listeners do – eyes looking, ears listening, sitting still and quiet for a short period of time (5-10 minutes). </a:t>
                      </a:r>
                      <a:r>
                        <a:rPr lang="en-US" sz="600" b="0" i="0" u="none" strike="noStrike" kern="1200" noProof="0" dirty="0">
                          <a:solidFill>
                            <a:srgbClr val="000000"/>
                          </a:solidFill>
                          <a:effectLst/>
                          <a:highlight>
                            <a:srgbClr val="FFFFFF"/>
                          </a:highlight>
                          <a:latin typeface="Arial"/>
                          <a:ea typeface="Calibri"/>
                          <a:cs typeface="Arial"/>
                        </a:rPr>
                        <a:t>Able to turn their head and focus on adults and friends as they speak and play, responding to comments. Listens to a picture book story that is stage appropriate (repetitive). Identifies characters in a story. Shows an interest in others and events. Enjoys listening to longer stories and can remember much of what happens. Listens to songs with repetition and joins in. Understands ‘why’ questions. Understands a question or instruction that has two parts, such as: “Get your coat and wait at the door”. </a:t>
                      </a:r>
                      <a:r>
                        <a:rPr lang="en-US" sz="600" b="0" i="0" u="none" strike="noStrike" kern="1200" noProof="0" dirty="0">
                          <a:solidFill>
                            <a:srgbClr val="000000"/>
                          </a:solidFill>
                          <a:effectLst/>
                          <a:latin typeface="Arial"/>
                          <a:ea typeface="Calibri"/>
                          <a:cs typeface="Arial"/>
                        </a:rPr>
                        <a:t>Can follow a single instruction with little support.  Begins to show the physical attributes of a good listener (sit, look, listen, simple comprehension and memory). Knows some </a:t>
                      </a:r>
                      <a:r>
                        <a:rPr lang="en-US" sz="600" b="0" i="0" u="none" strike="noStrike" kern="1200" noProof="0" dirty="0" err="1">
                          <a:solidFill>
                            <a:srgbClr val="000000"/>
                          </a:solidFill>
                          <a:effectLst/>
                          <a:latin typeface="Arial"/>
                          <a:ea typeface="Calibri"/>
                          <a:cs typeface="Arial"/>
                        </a:rPr>
                        <a:t>colours</a:t>
                      </a:r>
                      <a:r>
                        <a:rPr lang="en-US" sz="600" b="0" i="0" u="none" strike="noStrike" kern="1200" noProof="0" dirty="0">
                          <a:solidFill>
                            <a:srgbClr val="000000"/>
                          </a:solidFill>
                          <a:effectLst/>
                          <a:latin typeface="Arial"/>
                          <a:ea typeface="Calibri"/>
                          <a:cs typeface="Arial"/>
                        </a:rPr>
                        <a:t> and prepositions.</a:t>
                      </a:r>
                      <a:endParaRPr lang="en-US" sz="600" b="0" dirty="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1298289">
                <a:tc>
                  <a:txBody>
                    <a:bodyPr/>
                    <a:lstStyle/>
                    <a:p>
                      <a:pPr algn="ctr"/>
                      <a:r>
                        <a:rPr lang="en-US" sz="800" b="0" dirty="0">
                          <a:latin typeface="Arial"/>
                          <a:cs typeface="Arial"/>
                        </a:rPr>
                        <a:t>Statutory Framework for  CL</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00" dirty="0"/>
                        <a:t>The development of children’s spoken language underpins all seven areas of learning and development. Children’s back-and-forth interactions from an early age form the foundations for language and cognitive development. The number and quality of the conversations they have with adults and peers throughout the day in a language-rich environment is crucial. By commenting on what children are interested in or doing, and echoing back what they say with new vocabulary added, practitioners will build children's language effectively. Reading frequently to children, and engaging them actively in stories, non-fiction, rhymes and poems, and then providing them with extensive opportunities to use and embed new words in a range of contexts, will give children the opportunity to thrive. Through conversation, storytelling and role play, where children share their ideas with support and modelling from their teacher, and sensitive questioning that invites them to elaborate, children become comfortable using a rich range of vocabulary and language structures. </a:t>
                      </a:r>
                      <a:endParaRPr lang="en-GB" sz="1000" dirty="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171450" indent="-171450" algn="l">
                        <a:buFont typeface="Arial" panose="020B0604020202020204" pitchFamily="34" charset="0"/>
                        <a:buChar char="•"/>
                      </a:pP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71969260"/>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3425409" y="233795"/>
            <a:ext cx="5852116" cy="646331"/>
          </a:xfrm>
          <a:prstGeom prst="rect">
            <a:avLst/>
          </a:prstGeom>
          <a:noFill/>
        </p:spPr>
        <p:txBody>
          <a:bodyPr wrap="none" lIns="91440" tIns="45720" rIns="91440" bIns="45720">
            <a:spAutoFit/>
          </a:bodyPr>
          <a:lstStyle/>
          <a:p>
            <a:pPr algn="ctr"/>
            <a:r>
              <a:rPr lang="en-US" sz="3600" b="0" cap="none" spc="0">
                <a:ln w="0"/>
                <a:solidFill>
                  <a:schemeClr val="tx1"/>
                </a:solidFill>
                <a:effectLst>
                  <a:outerShdw blurRad="38100" dist="19050" dir="2700000" algn="tl" rotWithShape="0">
                    <a:schemeClr val="dk1">
                      <a:alpha val="40000"/>
                    </a:schemeClr>
                  </a:outerShdw>
                </a:effectLst>
              </a:rPr>
              <a:t>Communication and Language</a:t>
            </a:r>
          </a:p>
        </p:txBody>
      </p:sp>
      <p:sp>
        <p:nvSpPr>
          <p:cNvPr id="18" name="TextBox 17">
            <a:extLst>
              <a:ext uri="{FF2B5EF4-FFF2-40B4-BE49-F238E27FC236}">
                <a16:creationId xmlns:a16="http://schemas.microsoft.com/office/drawing/2014/main" id="{AFFF4E8A-FCC5-4B49-BB47-FDEAB9B6758E}"/>
              </a:ext>
            </a:extLst>
          </p:cNvPr>
          <p:cNvSpPr txBox="1"/>
          <p:nvPr/>
        </p:nvSpPr>
        <p:spPr>
          <a:xfrm>
            <a:off x="3044988" y="6448413"/>
            <a:ext cx="6162675" cy="338554"/>
          </a:xfrm>
          <a:prstGeom prst="rect">
            <a:avLst/>
          </a:prstGeom>
          <a:noFill/>
        </p:spPr>
        <p:txBody>
          <a:bodyPr wrap="square" rtlCol="0">
            <a:spAutoFit/>
          </a:bodyPr>
          <a:lstStyle/>
          <a:p>
            <a:r>
              <a:rPr lang="en-GB" sz="1600" i="1"/>
              <a:t>*</a:t>
            </a:r>
            <a:r>
              <a:rPr lang="en-GB" sz="1600" i="1" err="1"/>
              <a:t>WellComm</a:t>
            </a:r>
            <a:r>
              <a:rPr lang="en-GB" sz="1600" i="1"/>
              <a:t> interventions take place throughout the year.</a:t>
            </a:r>
          </a:p>
        </p:txBody>
      </p:sp>
    </p:spTree>
    <p:extLst>
      <p:ext uri="{BB962C8B-B14F-4D97-AF65-F5344CB8AC3E}">
        <p14:creationId xmlns:p14="http://schemas.microsoft.com/office/powerpoint/2010/main" val="1276902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637894693"/>
              </p:ext>
            </p:extLst>
          </p:nvPr>
        </p:nvGraphicFramePr>
        <p:xfrm>
          <a:off x="640819" y="1205407"/>
          <a:ext cx="10962297" cy="4370583"/>
        </p:xfrm>
        <a:graphic>
          <a:graphicData uri="http://schemas.openxmlformats.org/drawingml/2006/table">
            <a:tbl>
              <a:tblPr firstRow="1" bandRow="1">
                <a:tableStyleId>{5C22544A-7EE6-4342-B048-85BDC9FD1C3A}</a:tableStyleId>
              </a:tblPr>
              <a:tblGrid>
                <a:gridCol w="1722900">
                  <a:extLst>
                    <a:ext uri="{9D8B030D-6E8A-4147-A177-3AD203B41FA5}">
                      <a16:colId xmlns:a16="http://schemas.microsoft.com/office/drawing/2014/main" val="385991600"/>
                    </a:ext>
                  </a:extLst>
                </a:gridCol>
                <a:gridCol w="1618075">
                  <a:extLst>
                    <a:ext uri="{9D8B030D-6E8A-4147-A177-3AD203B41FA5}">
                      <a16:colId xmlns:a16="http://schemas.microsoft.com/office/drawing/2014/main" val="2865123548"/>
                    </a:ext>
                  </a:extLst>
                </a:gridCol>
                <a:gridCol w="1518579">
                  <a:extLst>
                    <a:ext uri="{9D8B030D-6E8A-4147-A177-3AD203B41FA5}">
                      <a16:colId xmlns:a16="http://schemas.microsoft.com/office/drawing/2014/main" val="872926247"/>
                    </a:ext>
                  </a:extLst>
                </a:gridCol>
                <a:gridCol w="1538122">
                  <a:extLst>
                    <a:ext uri="{9D8B030D-6E8A-4147-A177-3AD203B41FA5}">
                      <a16:colId xmlns:a16="http://schemas.microsoft.com/office/drawing/2014/main" val="1315738151"/>
                    </a:ext>
                  </a:extLst>
                </a:gridCol>
                <a:gridCol w="1626958">
                  <a:extLst>
                    <a:ext uri="{9D8B030D-6E8A-4147-A177-3AD203B41FA5}">
                      <a16:colId xmlns:a16="http://schemas.microsoft.com/office/drawing/2014/main" val="2709165749"/>
                    </a:ext>
                  </a:extLst>
                </a:gridCol>
                <a:gridCol w="1468831">
                  <a:extLst>
                    <a:ext uri="{9D8B030D-6E8A-4147-A177-3AD203B41FA5}">
                      <a16:colId xmlns:a16="http://schemas.microsoft.com/office/drawing/2014/main" val="2335150482"/>
                    </a:ext>
                  </a:extLst>
                </a:gridCol>
                <a:gridCol w="1468832">
                  <a:extLst>
                    <a:ext uri="{9D8B030D-6E8A-4147-A177-3AD203B41FA5}">
                      <a16:colId xmlns:a16="http://schemas.microsoft.com/office/drawing/2014/main" val="4046203905"/>
                    </a:ext>
                  </a:extLst>
                </a:gridCol>
              </a:tblGrid>
              <a:tr h="739351">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Autumn 1</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u="sng">
                          <a:solidFill>
                            <a:schemeClr val="tx1"/>
                          </a:solidFill>
                          <a:latin typeface="Arial" panose="020B0604020202020204" pitchFamily="34" charset="0"/>
                          <a:cs typeface="Arial" panose="020B0604020202020204" pitchFamily="34" charset="0"/>
                        </a:rPr>
                        <a:t>Autumn 2</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Spring 1</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Spring 2</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Summer 1</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0" u="sng">
                          <a:solidFill>
                            <a:schemeClr val="tx1"/>
                          </a:solidFill>
                          <a:latin typeface="Arial" panose="020B0604020202020204" pitchFamily="34" charset="0"/>
                          <a:cs typeface="Arial" panose="020B0604020202020204" pitchFamily="34" charset="0"/>
                        </a:rPr>
                        <a:t>Summer 2</a:t>
                      </a:r>
                      <a:endParaRPr lang="en-GB" sz="16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2002102">
                <a:tc>
                  <a:txBody>
                    <a:bodyPr/>
                    <a:lstStyle/>
                    <a:p>
                      <a:pPr algn="ctr"/>
                      <a:endParaRPr lang="en-US" sz="900" b="1">
                        <a:latin typeface="Arial" panose="020B0604020202020204" pitchFamily="34" charset="0"/>
                        <a:cs typeface="Arial" panose="020B0604020202020204" pitchFamily="34" charset="0"/>
                      </a:endParaRPr>
                    </a:p>
                    <a:p>
                      <a:pPr algn="ctr"/>
                      <a:endParaRPr lang="en-US" sz="900" b="1">
                        <a:latin typeface="Arial" panose="020B0604020202020204" pitchFamily="34" charset="0"/>
                        <a:cs typeface="Arial" panose="020B0604020202020204" pitchFamily="34" charset="0"/>
                      </a:endParaRPr>
                    </a:p>
                    <a:p>
                      <a:pPr algn="ctr"/>
                      <a:endParaRPr lang="en-US" sz="900" b="1">
                        <a:latin typeface="Arial" panose="020B0604020202020204" pitchFamily="34" charset="0"/>
                        <a:cs typeface="Arial" panose="020B0604020202020204" pitchFamily="34" charset="0"/>
                      </a:endParaRPr>
                    </a:p>
                    <a:p>
                      <a:pPr algn="ctr"/>
                      <a:r>
                        <a:rPr lang="en-GB" sz="1000" b="1">
                          <a:latin typeface="Arial" panose="020B0604020202020204" pitchFamily="34" charset="0"/>
                          <a:cs typeface="Arial" panose="020B0604020202020204" pitchFamily="34" charset="0"/>
                        </a:rPr>
                        <a:t>Managing Self </a:t>
                      </a:r>
                    </a:p>
                    <a:p>
                      <a:pPr algn="ctr"/>
                      <a:r>
                        <a:rPr lang="en-GB" sz="1000" b="1">
                          <a:latin typeface="Arial" panose="020B0604020202020204" pitchFamily="34" charset="0"/>
                          <a:cs typeface="Arial" panose="020B0604020202020204" pitchFamily="34" charset="0"/>
                        </a:rPr>
                        <a:t>Self-regulation</a:t>
                      </a:r>
                    </a:p>
                    <a:p>
                      <a:pPr algn="ctr"/>
                      <a:r>
                        <a:rPr lang="en-GB" sz="1000" b="1">
                          <a:latin typeface="Arial" panose="020B0604020202020204" pitchFamily="34" charset="0"/>
                          <a:cs typeface="Arial" panose="020B0604020202020204" pitchFamily="34" charset="0"/>
                        </a:rPr>
                        <a:t>Making relationships</a:t>
                      </a:r>
                    </a:p>
                    <a:p>
                      <a:pPr algn="ctr"/>
                      <a:endParaRPr lang="en-US" sz="800" b="0">
                        <a:latin typeface="Arial" panose="020B0604020202020204" pitchFamily="34" charset="0"/>
                        <a:cs typeface="Arial" panose="020B0604020202020204" pitchFamily="34" charset="0"/>
                      </a:endParaRPr>
                    </a:p>
                    <a:p>
                      <a:pPr algn="ctr"/>
                      <a:r>
                        <a:rPr lang="en-US" sz="800" b="0">
                          <a:latin typeface="Arial"/>
                          <a:cs typeface="Arial"/>
                        </a:rPr>
                        <a:t>.</a:t>
                      </a:r>
                    </a:p>
                    <a:p>
                      <a:pPr algn="ctr"/>
                      <a:endParaRPr lang="en-US" sz="300" b="0">
                        <a:latin typeface="Arial" panose="020B0604020202020204" pitchFamily="34" charset="0"/>
                        <a:cs typeface="Arial" panose="020B0604020202020204" pitchFamily="34" charset="0"/>
                      </a:endParaRPr>
                    </a:p>
                    <a:p>
                      <a:pPr algn="ctr"/>
                      <a:endParaRPr lang="en-US" sz="300" b="0">
                        <a:latin typeface="Arial" panose="020B0604020202020204" pitchFamily="34" charset="0"/>
                        <a:cs typeface="Arial" panose="020B0604020202020204" pitchFamily="34" charset="0"/>
                      </a:endParaRPr>
                    </a:p>
                    <a:p>
                      <a:pPr algn="ctr"/>
                      <a:endParaRPr lang="en-US" sz="300" b="0">
                        <a:latin typeface="Arial" panose="020B0604020202020204" pitchFamily="34" charset="0"/>
                        <a:cs typeface="Arial" panose="020B0604020202020204" pitchFamily="34" charset="0"/>
                      </a:endParaRPr>
                    </a:p>
                    <a:p>
                      <a:pPr algn="ctr"/>
                      <a:endParaRPr lang="en-US" sz="300" b="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buNone/>
                      </a:pPr>
                      <a:r>
                        <a:rPr lang="en-US" sz="900" b="0" i="0" u="none" strike="noStrike" noProof="0" dirty="0">
                          <a:solidFill>
                            <a:srgbClr val="000000"/>
                          </a:solidFill>
                          <a:latin typeface="Arial"/>
                          <a:ea typeface="Calibri"/>
                          <a:cs typeface="Arial"/>
                        </a:rPr>
                        <a:t>Knows what is expected in school in very simple terms for example, knows where to put their coat. </a:t>
                      </a:r>
                      <a:endParaRPr lang="en-US" sz="900" b="0">
                        <a:latin typeface="Arial"/>
                        <a:cs typeface="Arial"/>
                      </a:endParaRPr>
                    </a:p>
                    <a:p>
                      <a:pPr lvl="0" algn="l">
                        <a:buNone/>
                      </a:pPr>
                      <a:r>
                        <a:rPr lang="en-US" sz="900" b="0" i="0" u="none" strike="noStrike" noProof="0">
                          <a:solidFill>
                            <a:srgbClr val="000000"/>
                          </a:solidFill>
                          <a:latin typeface="Arial"/>
                          <a:ea typeface="Calibri"/>
                          <a:cs typeface="Arial"/>
                        </a:rPr>
                        <a:t>Has some </a:t>
                      </a:r>
                      <a:r>
                        <a:rPr lang="en-US" sz="900" b="0" i="0" u="none" strike="noStrike" noProof="0" dirty="0">
                          <a:solidFill>
                            <a:srgbClr val="000000"/>
                          </a:solidFill>
                          <a:latin typeface="Arial"/>
                          <a:ea typeface="Calibri"/>
                          <a:cs typeface="Arial"/>
                        </a:rPr>
                        <a:t>awareness of self and others. </a:t>
                      </a:r>
                      <a:endParaRPr lang="en-US" sz="900" b="0">
                        <a:latin typeface="Arial"/>
                        <a:cs typeface="Arial"/>
                      </a:endParaRPr>
                    </a:p>
                    <a:p>
                      <a:pPr lvl="0" algn="l">
                        <a:buNone/>
                      </a:pPr>
                      <a:r>
                        <a:rPr lang="en-US" sz="900" b="0" i="0" u="none" strike="noStrike" noProof="0">
                          <a:solidFill>
                            <a:srgbClr val="000000"/>
                          </a:solidFill>
                          <a:latin typeface="Arial"/>
                          <a:ea typeface="Calibri"/>
                          <a:cs typeface="Arial"/>
                        </a:rPr>
                        <a:t>Shows more independence and more confidence to make choices for themselves. </a:t>
                      </a:r>
                      <a:endParaRPr lang="en-US" sz="900" b="0">
                        <a:latin typeface="Arial"/>
                        <a:cs typeface="Arial"/>
                      </a:endParaRPr>
                    </a:p>
                    <a:p>
                      <a:pPr lvl="0" algn="l">
                        <a:buNone/>
                      </a:pPr>
                      <a:r>
                        <a:rPr lang="en-US" sz="900" b="0" i="0" u="none" strike="noStrike" noProof="0">
                          <a:solidFill>
                            <a:srgbClr val="000000"/>
                          </a:solidFill>
                          <a:latin typeface="Arial"/>
                          <a:ea typeface="Calibri"/>
                          <a:cs typeface="Arial"/>
                        </a:rPr>
                        <a:t>Forms an attachment with an adult in the setting.</a:t>
                      </a:r>
                      <a:endParaRPr lang="en-US" sz="9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GB" sz="900" b="0" i="0" u="none" strike="noStrike" noProof="0" dirty="0">
                          <a:solidFill>
                            <a:srgbClr val="000000"/>
                          </a:solidFill>
                          <a:latin typeface="Arial"/>
                          <a:ea typeface="Calibri"/>
                          <a:cs typeface="Arial"/>
                        </a:rPr>
                        <a:t>Asserts themselves as an individual person with likes and dislikes. </a:t>
                      </a:r>
                      <a:endParaRPr lang="en-US" sz="900" b="0">
                        <a:latin typeface="Arial"/>
                        <a:cs typeface="Arial"/>
                      </a:endParaRPr>
                    </a:p>
                    <a:p>
                      <a:pPr marL="0" lvl="0" indent="0" algn="l">
                        <a:buNone/>
                      </a:pPr>
                      <a:r>
                        <a:rPr lang="en-GB" sz="900" b="0" i="0" u="none" strike="noStrike" noProof="0">
                          <a:solidFill>
                            <a:srgbClr val="000000"/>
                          </a:solidFill>
                          <a:latin typeface="Arial"/>
                          <a:ea typeface="Calibri"/>
                          <a:cs typeface="Arial"/>
                        </a:rPr>
                        <a:t>Shows </a:t>
                      </a:r>
                      <a:r>
                        <a:rPr lang="en-GB" sz="900" b="0" i="0" u="none" strike="noStrike" noProof="0" dirty="0">
                          <a:solidFill>
                            <a:srgbClr val="000000"/>
                          </a:solidFill>
                          <a:latin typeface="Arial"/>
                          <a:ea typeface="Calibri"/>
                          <a:cs typeface="Arial"/>
                        </a:rPr>
                        <a:t>awareness that things don’t always go their way and has more flexibility when things </a:t>
                      </a:r>
                      <a:r>
                        <a:rPr lang="en-GB" sz="900" b="0" i="0" u="none" strike="noStrike" noProof="0">
                          <a:solidFill>
                            <a:srgbClr val="000000"/>
                          </a:solidFill>
                          <a:latin typeface="Arial"/>
                          <a:ea typeface="Calibri"/>
                          <a:cs typeface="Arial"/>
                        </a:rPr>
                        <a:t>are different. </a:t>
                      </a:r>
                      <a:endParaRPr lang="en-US" sz="900" b="0">
                        <a:latin typeface="Arial"/>
                        <a:cs typeface="Arial"/>
                      </a:endParaRPr>
                    </a:p>
                    <a:p>
                      <a:pPr marL="0" lvl="0" indent="0" algn="l">
                        <a:buNone/>
                      </a:pPr>
                      <a:r>
                        <a:rPr lang="en-GB" sz="900" b="0" i="0" u="none" strike="noStrike" noProof="0">
                          <a:solidFill>
                            <a:srgbClr val="000000"/>
                          </a:solidFill>
                          <a:latin typeface="Arial"/>
                          <a:ea typeface="Calibri"/>
                          <a:cs typeface="Arial"/>
                        </a:rPr>
                        <a:t>Plays alongside other children.</a:t>
                      </a:r>
                      <a:endParaRPr lang="en-US" sz="9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900" b="0" i="0" u="none" strike="noStrike" kern="1200" noProof="0" dirty="0">
                          <a:solidFill>
                            <a:srgbClr val="000000"/>
                          </a:solidFill>
                          <a:effectLst/>
                          <a:latin typeface="Arial"/>
                          <a:ea typeface="Calibri"/>
                          <a:cs typeface="Arial"/>
                        </a:rPr>
                        <a:t>Finds what they want to play with and stays with the activity for longer periods of time. </a:t>
                      </a:r>
                      <a:endParaRPr lang="en-US" sz="900" b="0">
                        <a:latin typeface="Arial"/>
                        <a:cs typeface="Arial"/>
                      </a:endParaRPr>
                    </a:p>
                    <a:p>
                      <a:pPr marL="0" lvl="0" indent="0" algn="l">
                        <a:buNone/>
                      </a:pPr>
                      <a:r>
                        <a:rPr lang="en-US" sz="900" b="0" i="0" u="none" strike="noStrike" kern="1200" noProof="0">
                          <a:solidFill>
                            <a:srgbClr val="000000"/>
                          </a:solidFill>
                          <a:effectLst/>
                          <a:latin typeface="Arial"/>
                          <a:ea typeface="Calibri"/>
                          <a:cs typeface="Arial"/>
                        </a:rPr>
                        <a:t>Accepts help from </a:t>
                      </a:r>
                      <a:r>
                        <a:rPr lang="en-US" sz="900" b="0" i="0" u="none" strike="noStrike" kern="1200" noProof="0" dirty="0">
                          <a:solidFill>
                            <a:srgbClr val="000000"/>
                          </a:solidFill>
                          <a:effectLst/>
                          <a:latin typeface="Arial"/>
                          <a:ea typeface="Calibri"/>
                          <a:cs typeface="Arial"/>
                        </a:rPr>
                        <a:t>adults when they need it. </a:t>
                      </a:r>
                      <a:endParaRPr lang="en-US" sz="900" b="0">
                        <a:latin typeface="Arial"/>
                        <a:cs typeface="Arial"/>
                      </a:endParaRPr>
                    </a:p>
                    <a:p>
                      <a:pPr marL="0" lvl="0" indent="0" algn="l">
                        <a:buNone/>
                      </a:pPr>
                      <a:r>
                        <a:rPr lang="en-US" sz="900" b="0" i="0" u="none" strike="noStrike" kern="1200" noProof="0" dirty="0">
                          <a:solidFill>
                            <a:srgbClr val="000000"/>
                          </a:solidFill>
                          <a:effectLst/>
                          <a:latin typeface="Arial"/>
                          <a:ea typeface="Calibri"/>
                          <a:cs typeface="Arial"/>
                        </a:rPr>
                        <a:t>Starts to comply with the boundaries of school knowing there are rules. </a:t>
                      </a:r>
                      <a:endParaRPr lang="en-US" sz="900" b="0">
                        <a:latin typeface="Arial"/>
                        <a:cs typeface="Arial"/>
                      </a:endParaRPr>
                    </a:p>
                    <a:p>
                      <a:pPr marL="0" lvl="0" indent="0" algn="l">
                        <a:buNone/>
                      </a:pPr>
                      <a:r>
                        <a:rPr lang="en-US" sz="900" b="0" i="0" u="none" strike="noStrike" kern="1200" noProof="0" dirty="0">
                          <a:solidFill>
                            <a:srgbClr val="000000"/>
                          </a:solidFill>
                          <a:effectLst/>
                          <a:latin typeface="Arial"/>
                          <a:ea typeface="Calibri"/>
                          <a:cs typeface="Arial"/>
                        </a:rPr>
                        <a:t>Shows an awareness of how their choices may </a:t>
                      </a:r>
                      <a:r>
                        <a:rPr lang="en-US" sz="900" b="0" i="0" u="none" strike="noStrike" kern="1200" noProof="0">
                          <a:solidFill>
                            <a:srgbClr val="000000"/>
                          </a:solidFill>
                          <a:effectLst/>
                          <a:latin typeface="Arial"/>
                          <a:ea typeface="Calibri"/>
                          <a:cs typeface="Arial"/>
                        </a:rPr>
                        <a:t>affect</a:t>
                      </a:r>
                      <a:r>
                        <a:rPr lang="en-US" sz="900" b="0" i="0" u="none" strike="noStrike" kern="1200" noProof="0" dirty="0">
                          <a:solidFill>
                            <a:srgbClr val="000000"/>
                          </a:solidFill>
                          <a:effectLst/>
                          <a:latin typeface="Arial"/>
                          <a:ea typeface="Calibri"/>
                          <a:cs typeface="Arial"/>
                        </a:rPr>
                        <a:t> and involve others around them. Starts to ‘dip’ into others’ play.</a:t>
                      </a:r>
                      <a:endParaRPr lang="en-US" sz="9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ct val="100000"/>
                        </a:lnSpc>
                        <a:spcBef>
                          <a:spcPts val="0"/>
                        </a:spcBef>
                        <a:spcAft>
                          <a:spcPts val="0"/>
                        </a:spcAft>
                        <a:buNone/>
                      </a:pPr>
                      <a:r>
                        <a:rPr lang="en-US" sz="900" b="0" i="0" u="none" strike="noStrike" kern="1200" noProof="0" dirty="0">
                          <a:solidFill>
                            <a:srgbClr val="000000"/>
                          </a:solidFill>
                          <a:latin typeface="Arial"/>
                          <a:ea typeface="Calibri"/>
                          <a:cs typeface="Arial"/>
                        </a:rPr>
                        <a:t>More aware of other children around them and starts to interact. </a:t>
                      </a:r>
                      <a:endParaRPr lang="en-US" sz="900" b="0">
                        <a:latin typeface="Arial"/>
                        <a:cs typeface="Arial"/>
                      </a:endParaRPr>
                    </a:p>
                    <a:p>
                      <a:pPr marL="0" marR="0" lvl="0" indent="0" algn="l">
                        <a:lnSpc>
                          <a:spcPct val="100000"/>
                        </a:lnSpc>
                        <a:spcBef>
                          <a:spcPts val="0"/>
                        </a:spcBef>
                        <a:spcAft>
                          <a:spcPts val="0"/>
                        </a:spcAft>
                        <a:buNone/>
                      </a:pPr>
                      <a:r>
                        <a:rPr lang="en-US" sz="900" b="0" i="0" u="none" strike="noStrike" kern="1200" noProof="0" dirty="0">
                          <a:solidFill>
                            <a:srgbClr val="000000"/>
                          </a:solidFill>
                          <a:latin typeface="Arial"/>
                          <a:ea typeface="Calibri"/>
                          <a:cs typeface="Arial"/>
                        </a:rPr>
                        <a:t>Is able to make simple choices. Seeks out adults for specific help. </a:t>
                      </a:r>
                      <a:endParaRPr lang="en-US" sz="900" b="0">
                        <a:latin typeface="Arial"/>
                        <a:cs typeface="Arial"/>
                      </a:endParaRPr>
                    </a:p>
                    <a:p>
                      <a:pPr marL="0" marR="0" lvl="0" indent="0" algn="l">
                        <a:lnSpc>
                          <a:spcPct val="100000"/>
                        </a:lnSpc>
                        <a:spcBef>
                          <a:spcPts val="0"/>
                        </a:spcBef>
                        <a:spcAft>
                          <a:spcPts val="0"/>
                        </a:spcAft>
                        <a:buNone/>
                      </a:pPr>
                      <a:r>
                        <a:rPr lang="en-US" sz="900" b="0" i="0" u="none" strike="noStrike" kern="1200" noProof="0">
                          <a:solidFill>
                            <a:srgbClr val="000000"/>
                          </a:solidFill>
                          <a:latin typeface="Arial"/>
                          <a:ea typeface="Calibri"/>
                          <a:cs typeface="Arial"/>
                        </a:rPr>
                        <a:t>Begins to accept the </a:t>
                      </a:r>
                      <a:r>
                        <a:rPr lang="en-US" sz="900" b="0" i="0" u="none" strike="noStrike" kern="1200" noProof="0" dirty="0">
                          <a:solidFill>
                            <a:srgbClr val="000000"/>
                          </a:solidFill>
                          <a:latin typeface="Arial"/>
                          <a:ea typeface="Calibri"/>
                          <a:cs typeface="Arial"/>
                        </a:rPr>
                        <a:t>needs of others. </a:t>
                      </a:r>
                      <a:endParaRPr lang="en-US" sz="900" b="0">
                        <a:latin typeface="Arial"/>
                        <a:cs typeface="Arial"/>
                      </a:endParaRPr>
                    </a:p>
                    <a:p>
                      <a:pPr marL="0" marR="0" lvl="0" indent="0" algn="l">
                        <a:lnSpc>
                          <a:spcPct val="100000"/>
                        </a:lnSpc>
                        <a:spcBef>
                          <a:spcPts val="0"/>
                        </a:spcBef>
                        <a:spcAft>
                          <a:spcPts val="0"/>
                        </a:spcAft>
                        <a:buNone/>
                      </a:pPr>
                      <a:r>
                        <a:rPr lang="en-US" sz="900" b="0" i="0" u="none" strike="noStrike" kern="1200" noProof="0">
                          <a:solidFill>
                            <a:srgbClr val="000000"/>
                          </a:solidFill>
                          <a:latin typeface="Arial"/>
                          <a:ea typeface="Calibri"/>
                          <a:cs typeface="Arial"/>
                        </a:rPr>
                        <a:t>Shows more awareness </a:t>
                      </a:r>
                      <a:r>
                        <a:rPr lang="en-US" sz="900" b="0" i="0" u="none" strike="noStrike" kern="1200" noProof="0" dirty="0">
                          <a:solidFill>
                            <a:srgbClr val="000000"/>
                          </a:solidFill>
                          <a:latin typeface="Arial"/>
                          <a:ea typeface="Calibri"/>
                          <a:cs typeface="Arial"/>
                        </a:rPr>
                        <a:t>of others in the setting and starts to interact during play.</a:t>
                      </a:r>
                      <a:endParaRPr lang="en-US" sz="9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900" b="0" i="0" u="none" strike="noStrike" kern="1200" noProof="0" dirty="0">
                          <a:solidFill>
                            <a:srgbClr val="000000"/>
                          </a:solidFill>
                          <a:effectLst/>
                          <a:latin typeface="Arial"/>
                          <a:ea typeface="Calibri"/>
                          <a:cs typeface="Arial"/>
                        </a:rPr>
                        <a:t>Starts to be more confident to play with others and is beginning to self-regulate in play situations. </a:t>
                      </a:r>
                      <a:endParaRPr lang="en-US" sz="900" b="0">
                        <a:latin typeface="Arial"/>
                        <a:cs typeface="Arial"/>
                      </a:endParaRPr>
                    </a:p>
                    <a:p>
                      <a:pPr marL="0" lvl="0" indent="0" algn="l">
                        <a:buNone/>
                      </a:pPr>
                      <a:r>
                        <a:rPr lang="en-US" sz="900" b="0" i="0" u="none" strike="noStrike" kern="1200" noProof="0">
                          <a:solidFill>
                            <a:srgbClr val="000000"/>
                          </a:solidFill>
                          <a:effectLst/>
                          <a:latin typeface="Arial"/>
                          <a:ea typeface="Calibri"/>
                          <a:cs typeface="Arial"/>
                        </a:rPr>
                        <a:t>More aware </a:t>
                      </a:r>
                      <a:r>
                        <a:rPr lang="en-US" sz="900" b="0" i="0" u="none" strike="noStrike" kern="1200" noProof="0" dirty="0">
                          <a:solidFill>
                            <a:srgbClr val="000000"/>
                          </a:solidFill>
                          <a:effectLst/>
                          <a:latin typeface="Arial"/>
                          <a:ea typeface="Calibri"/>
                          <a:cs typeface="Arial"/>
                        </a:rPr>
                        <a:t>of others around them and the need to take account of others around them. </a:t>
                      </a:r>
                      <a:endParaRPr lang="en-US" sz="900" b="0">
                        <a:latin typeface="Arial"/>
                        <a:cs typeface="Arial"/>
                      </a:endParaRPr>
                    </a:p>
                    <a:p>
                      <a:pPr marL="0" lvl="0" indent="0" algn="l">
                        <a:buNone/>
                      </a:pPr>
                      <a:r>
                        <a:rPr lang="en-US" sz="900" b="0" i="0" u="none" strike="noStrike" kern="1200" noProof="0">
                          <a:solidFill>
                            <a:srgbClr val="000000"/>
                          </a:solidFill>
                          <a:effectLst/>
                          <a:latin typeface="Arial"/>
                          <a:ea typeface="Calibri"/>
                          <a:cs typeface="Arial"/>
                        </a:rPr>
                        <a:t>Has some </a:t>
                      </a:r>
                      <a:r>
                        <a:rPr lang="en-US" sz="900" b="0" i="0" u="none" strike="noStrike" kern="1200" noProof="0" dirty="0">
                          <a:solidFill>
                            <a:srgbClr val="000000"/>
                          </a:solidFill>
                          <a:effectLst/>
                          <a:latin typeface="Arial"/>
                          <a:ea typeface="Calibri"/>
                          <a:cs typeface="Arial"/>
                        </a:rPr>
                        <a:t>accountability for their actions. </a:t>
                      </a:r>
                      <a:endParaRPr lang="en-US" sz="900" b="0">
                        <a:latin typeface="Arial"/>
                        <a:cs typeface="Arial"/>
                      </a:endParaRPr>
                    </a:p>
                    <a:p>
                      <a:pPr marL="0" lvl="0" indent="0" algn="l">
                        <a:buNone/>
                      </a:pPr>
                      <a:r>
                        <a:rPr lang="en-US" sz="900" b="0" i="0" u="none" strike="noStrike" kern="1200" noProof="0">
                          <a:solidFill>
                            <a:srgbClr val="000000"/>
                          </a:solidFill>
                          <a:effectLst/>
                          <a:latin typeface="Arial"/>
                          <a:ea typeface="Calibri"/>
                          <a:cs typeface="Arial"/>
                        </a:rPr>
                        <a:t>Shows interest </a:t>
                      </a:r>
                      <a:r>
                        <a:rPr lang="en-US" sz="900" b="0" i="0" u="none" strike="noStrike" kern="1200" noProof="0" dirty="0">
                          <a:solidFill>
                            <a:srgbClr val="000000"/>
                          </a:solidFill>
                          <a:effectLst/>
                          <a:latin typeface="Arial"/>
                          <a:ea typeface="Calibri"/>
                          <a:cs typeface="Arial"/>
                        </a:rPr>
                        <a:t>in other children's play and may start to observe with interest and join in the game.</a:t>
                      </a:r>
                      <a:endParaRPr lang="en-US" sz="9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900" b="0" i="0" u="none" strike="noStrike" kern="1200" noProof="0">
                          <a:solidFill>
                            <a:srgbClr val="000000"/>
                          </a:solidFill>
                          <a:effectLst/>
                          <a:latin typeface="Arial"/>
                          <a:ea typeface="Calibri"/>
                          <a:cs typeface="Arial"/>
                        </a:rPr>
                        <a:t>Starts to show responsibility for their own feelings and their own play. Able to manage a task seeing it through from beginning to end. </a:t>
                      </a:r>
                      <a:endParaRPr lang="en-US" sz="900" b="0">
                        <a:latin typeface="Arial"/>
                        <a:cs typeface="Arial"/>
                      </a:endParaRPr>
                    </a:p>
                    <a:p>
                      <a:pPr marL="0" lvl="0" indent="0" algn="l">
                        <a:buNone/>
                      </a:pPr>
                      <a:r>
                        <a:rPr lang="en-US" sz="900" b="0" i="0" u="none" strike="noStrike" kern="1200" noProof="0">
                          <a:solidFill>
                            <a:srgbClr val="000000"/>
                          </a:solidFill>
                          <a:effectLst/>
                          <a:latin typeface="Arial"/>
                          <a:ea typeface="Calibri"/>
                          <a:cs typeface="Arial"/>
                        </a:rPr>
                        <a:t>Showing independence in their choices. </a:t>
                      </a:r>
                      <a:endParaRPr lang="en-US" sz="900" b="0">
                        <a:latin typeface="Arial"/>
                        <a:cs typeface="Arial"/>
                      </a:endParaRPr>
                    </a:p>
                    <a:p>
                      <a:pPr marL="0" lvl="0" indent="0" algn="l">
                        <a:buNone/>
                      </a:pPr>
                      <a:r>
                        <a:rPr lang="en-US" sz="900" b="0" i="0" u="none" strike="noStrike" kern="1200" noProof="0">
                          <a:solidFill>
                            <a:srgbClr val="000000"/>
                          </a:solidFill>
                          <a:effectLst/>
                          <a:latin typeface="Arial"/>
                          <a:ea typeface="Calibri"/>
                          <a:cs typeface="Arial"/>
                        </a:rPr>
                        <a:t>Joins in with others’ play.</a:t>
                      </a:r>
                      <a:endParaRPr lang="en-US" sz="9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1346078">
                <a:tc>
                  <a:txBody>
                    <a:bodyPr/>
                    <a:lstStyle/>
                    <a:p>
                      <a:pPr algn="ctr"/>
                      <a:r>
                        <a:rPr lang="en-US" sz="800" b="0" dirty="0">
                          <a:latin typeface="Arial"/>
                          <a:cs typeface="Arial"/>
                        </a:rPr>
                        <a:t>Statutory Framework for  PSE</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00" dirty="0"/>
                        <a:t>Children’s personal, social and emotional development (PSED) is crucial for children to lead healthy and happy lives and is fundamental to their cognitive development. Underpinning their personal development are the important attachments that shape their social world. Strong, warm and supportive relationships with adults enable children to learn how to understand their own feelings and those of others. Children should be supported to manage emotions, develop a positive sense of self, set themselves simple goals, have confidence in their own abilities, to persist and wait for what they want and direct attention as necessary. Through adult modelling and guidance, they will learn how to look after their bodies, including healthy eating, and manage personal needs independently. Through supported interaction with other children, they learn how to make good friendships, co-operate and resolve conflicts peaceably. These attributes will provide a secure platform from which children can achieve at school and in later life.</a:t>
                      </a:r>
                      <a:endParaRPr lang="en-GB" sz="1000" b="1" dirty="0">
                        <a:solidFill>
                          <a:schemeClr val="bg1">
                            <a:lumMod val="50000"/>
                          </a:schemeClr>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171450" indent="-171450" algn="l">
                        <a:buFont typeface="Arial" panose="020B0604020202020204" pitchFamily="34" charset="0"/>
                        <a:buChar char="•"/>
                      </a:pP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71969260"/>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2729781" y="240873"/>
            <a:ext cx="8549841" cy="646331"/>
          </a:xfrm>
          <a:prstGeom prst="rect">
            <a:avLst/>
          </a:prstGeom>
          <a:noFill/>
        </p:spPr>
        <p:txBody>
          <a:bodyPr wrap="none" lIns="91440" tIns="45720" rIns="91440" bIns="45720">
            <a:spAutoFit/>
          </a:bodyPr>
          <a:lstStyle/>
          <a:p>
            <a:pPr algn="ctr"/>
            <a:r>
              <a:rPr lang="en-US" sz="3600" b="0" cap="none" spc="0">
                <a:ln w="0"/>
                <a:solidFill>
                  <a:schemeClr val="tx1"/>
                </a:solidFill>
                <a:effectLst>
                  <a:outerShdw blurRad="38100" dist="19050" dir="2700000" algn="tl" rotWithShape="0">
                    <a:schemeClr val="dk1">
                      <a:alpha val="40000"/>
                    </a:schemeClr>
                  </a:outerShdw>
                </a:effectLst>
              </a:rPr>
              <a:t>Personal, Social and Emotional Development</a:t>
            </a:r>
          </a:p>
        </p:txBody>
      </p:sp>
      <p:sp>
        <p:nvSpPr>
          <p:cNvPr id="6" name="TextBox 5">
            <a:extLst>
              <a:ext uri="{FF2B5EF4-FFF2-40B4-BE49-F238E27FC236}">
                <a16:creationId xmlns:a16="http://schemas.microsoft.com/office/drawing/2014/main" id="{EF29A25C-36CD-4F32-AE68-3E676A0BA0D8}"/>
              </a:ext>
            </a:extLst>
          </p:cNvPr>
          <p:cNvSpPr txBox="1"/>
          <p:nvPr/>
        </p:nvSpPr>
        <p:spPr>
          <a:xfrm>
            <a:off x="2830065" y="6096721"/>
            <a:ext cx="6162675" cy="338554"/>
          </a:xfrm>
          <a:prstGeom prst="rect">
            <a:avLst/>
          </a:prstGeom>
          <a:noFill/>
        </p:spPr>
        <p:txBody>
          <a:bodyPr wrap="square" rtlCol="0">
            <a:spAutoFit/>
          </a:bodyPr>
          <a:lstStyle/>
          <a:p>
            <a:r>
              <a:rPr lang="en-GB" sz="1600" i="1"/>
              <a:t>*Jigsaw Scheme taught throughout the year in discrete sessions.</a:t>
            </a:r>
          </a:p>
        </p:txBody>
      </p:sp>
    </p:spTree>
    <p:extLst>
      <p:ext uri="{BB962C8B-B14F-4D97-AF65-F5344CB8AC3E}">
        <p14:creationId xmlns:p14="http://schemas.microsoft.com/office/powerpoint/2010/main" val="3086028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722337389"/>
              </p:ext>
            </p:extLst>
          </p:nvPr>
        </p:nvGraphicFramePr>
        <p:xfrm>
          <a:off x="643467" y="1178979"/>
          <a:ext cx="10905071" cy="4992181"/>
        </p:xfrm>
        <a:graphic>
          <a:graphicData uri="http://schemas.openxmlformats.org/drawingml/2006/table">
            <a:tbl>
              <a:tblPr firstRow="1" bandRow="1">
                <a:tableStyleId>{5C22544A-7EE6-4342-B048-85BDC9FD1C3A}</a:tableStyleId>
              </a:tblPr>
              <a:tblGrid>
                <a:gridCol w="1713906">
                  <a:extLst>
                    <a:ext uri="{9D8B030D-6E8A-4147-A177-3AD203B41FA5}">
                      <a16:colId xmlns:a16="http://schemas.microsoft.com/office/drawing/2014/main" val="385991600"/>
                    </a:ext>
                  </a:extLst>
                </a:gridCol>
                <a:gridCol w="1609628">
                  <a:extLst>
                    <a:ext uri="{9D8B030D-6E8A-4147-A177-3AD203B41FA5}">
                      <a16:colId xmlns:a16="http://schemas.microsoft.com/office/drawing/2014/main" val="2865123548"/>
                    </a:ext>
                  </a:extLst>
                </a:gridCol>
                <a:gridCol w="1510652">
                  <a:extLst>
                    <a:ext uri="{9D8B030D-6E8A-4147-A177-3AD203B41FA5}">
                      <a16:colId xmlns:a16="http://schemas.microsoft.com/office/drawing/2014/main" val="872926247"/>
                    </a:ext>
                  </a:extLst>
                </a:gridCol>
                <a:gridCol w="1530093">
                  <a:extLst>
                    <a:ext uri="{9D8B030D-6E8A-4147-A177-3AD203B41FA5}">
                      <a16:colId xmlns:a16="http://schemas.microsoft.com/office/drawing/2014/main" val="1315738151"/>
                    </a:ext>
                  </a:extLst>
                </a:gridCol>
                <a:gridCol w="1618465">
                  <a:extLst>
                    <a:ext uri="{9D8B030D-6E8A-4147-A177-3AD203B41FA5}">
                      <a16:colId xmlns:a16="http://schemas.microsoft.com/office/drawing/2014/main" val="2709165749"/>
                    </a:ext>
                  </a:extLst>
                </a:gridCol>
                <a:gridCol w="1461163">
                  <a:extLst>
                    <a:ext uri="{9D8B030D-6E8A-4147-A177-3AD203B41FA5}">
                      <a16:colId xmlns:a16="http://schemas.microsoft.com/office/drawing/2014/main" val="2335150482"/>
                    </a:ext>
                  </a:extLst>
                </a:gridCol>
                <a:gridCol w="1461164">
                  <a:extLst>
                    <a:ext uri="{9D8B030D-6E8A-4147-A177-3AD203B41FA5}">
                      <a16:colId xmlns:a16="http://schemas.microsoft.com/office/drawing/2014/main" val="4046203905"/>
                    </a:ext>
                  </a:extLst>
                </a:gridCol>
              </a:tblGrid>
              <a:tr h="709083">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Autumn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u="sng">
                          <a:solidFill>
                            <a:schemeClr val="tx1"/>
                          </a:solidFill>
                          <a:latin typeface="Arial" panose="020B0604020202020204" pitchFamily="34" charset="0"/>
                          <a:cs typeface="Arial" panose="020B0604020202020204" pitchFamily="34" charset="0"/>
                        </a:rPr>
                        <a:t>Autumn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2150844">
                <a:tc>
                  <a:txBody>
                    <a:bodyPr/>
                    <a:lstStyle/>
                    <a:p>
                      <a:pPr algn="ctr"/>
                      <a:endParaRPr lang="en-US" sz="1050" b="1">
                        <a:latin typeface="Arial" panose="020B0604020202020204" pitchFamily="34" charset="0"/>
                        <a:cs typeface="Arial" panose="020B0604020202020204" pitchFamily="34" charset="0"/>
                      </a:endParaRPr>
                    </a:p>
                    <a:p>
                      <a:pPr algn="ctr"/>
                      <a:endParaRPr lang="en-US" sz="1050" b="1">
                        <a:latin typeface="Arial" panose="020B0604020202020204" pitchFamily="34" charset="0"/>
                        <a:cs typeface="Arial" panose="020B0604020202020204" pitchFamily="34" charset="0"/>
                      </a:endParaRPr>
                    </a:p>
                    <a:p>
                      <a:pPr algn="ctr"/>
                      <a:r>
                        <a:rPr lang="en-US" sz="1000" b="1">
                          <a:latin typeface="Arial" panose="020B0604020202020204" pitchFamily="34" charset="0"/>
                          <a:cs typeface="Arial" panose="020B0604020202020204" pitchFamily="34" charset="0"/>
                        </a:rPr>
                        <a:t>Fine Motor/Gross Motor</a:t>
                      </a:r>
                    </a:p>
                    <a:p>
                      <a:pPr algn="ctr"/>
                      <a:endParaRPr lang="en-US" sz="1000" b="0">
                        <a:latin typeface="Arial" panose="020B0604020202020204" pitchFamily="34" charset="0"/>
                        <a:cs typeface="Arial" panose="020B0604020202020204" pitchFamily="34" charset="0"/>
                      </a:endParaRPr>
                    </a:p>
                    <a:p>
                      <a:pPr algn="ctr"/>
                      <a:endParaRPr lang="en-US" sz="900" b="0" dirty="0">
                        <a:latin typeface="Arial"/>
                        <a:cs typeface="Arial"/>
                      </a:endParaRPr>
                    </a:p>
                    <a:p>
                      <a:pPr algn="ctr"/>
                      <a:endParaRPr lang="en-US" sz="800" b="0">
                        <a:latin typeface="Arial" panose="020B0604020202020204" pitchFamily="34" charset="0"/>
                        <a:cs typeface="Arial" panose="020B0604020202020204" pitchFamily="34" charset="0"/>
                      </a:endParaRPr>
                    </a:p>
                    <a:p>
                      <a:pPr algn="ctr"/>
                      <a:endParaRPr lang="en-US" sz="800" b="0">
                        <a:latin typeface="Arial" panose="020B0604020202020204" pitchFamily="34" charset="0"/>
                        <a:cs typeface="Arial" panose="020B0604020202020204" pitchFamily="34" charset="0"/>
                      </a:endParaRPr>
                    </a:p>
                    <a:p>
                      <a:pPr algn="ctr"/>
                      <a:endParaRPr lang="en-US" sz="800" b="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buNone/>
                      </a:pPr>
                      <a:r>
                        <a:rPr lang="en-US" sz="900" b="0" i="0" u="none" strike="noStrike" noProof="0" dirty="0">
                          <a:solidFill>
                            <a:srgbClr val="000000"/>
                          </a:solidFill>
                          <a:latin typeface="Arial"/>
                          <a:ea typeface="Calibri"/>
                          <a:cs typeface="Arial"/>
                        </a:rPr>
                        <a:t>Can use their strength to move from one thing to another. </a:t>
                      </a:r>
                    </a:p>
                    <a:p>
                      <a:pPr lvl="0" algn="l">
                        <a:buNone/>
                      </a:pPr>
                      <a:r>
                        <a:rPr lang="en-US" sz="900" b="0" i="0" u="none" strike="noStrike" noProof="0">
                          <a:solidFill>
                            <a:srgbClr val="000000"/>
                          </a:solidFill>
                          <a:latin typeface="Arial"/>
                          <a:ea typeface="Calibri"/>
                          <a:cs typeface="Arial"/>
                        </a:rPr>
                        <a:t>Can run safely on whole foot.</a:t>
                      </a:r>
                      <a:endParaRPr lang="en-US" sz="900" b="0" i="0" u="none" strike="noStrike" noProof="0" dirty="0">
                        <a:solidFill>
                          <a:srgbClr val="000000"/>
                        </a:solidFill>
                        <a:latin typeface="Arial"/>
                        <a:ea typeface="Calibri"/>
                        <a:cs typeface="Arial"/>
                      </a:endParaRPr>
                    </a:p>
                    <a:p>
                      <a:pPr lvl="0" algn="l">
                        <a:buNone/>
                      </a:pPr>
                      <a:r>
                        <a:rPr lang="en-US" sz="900" b="0" i="0" u="none" strike="noStrike" noProof="0">
                          <a:solidFill>
                            <a:srgbClr val="000000"/>
                          </a:solidFill>
                          <a:latin typeface="Arial"/>
                          <a:ea typeface="Calibri"/>
                          <a:cs typeface="Arial"/>
                        </a:rPr>
                        <a:t>Begins to balance with support.</a:t>
                      </a:r>
                      <a:endParaRPr lang="en-US" sz="900" b="0" i="0" u="none" strike="noStrike" noProof="0" dirty="0">
                        <a:solidFill>
                          <a:srgbClr val="000000"/>
                        </a:solidFill>
                        <a:latin typeface="Arial"/>
                        <a:ea typeface="Calibri"/>
                        <a:cs typeface="Arial"/>
                      </a:endParaRPr>
                    </a:p>
                    <a:p>
                      <a:pPr lvl="0" algn="l">
                        <a:buNone/>
                      </a:pPr>
                      <a:r>
                        <a:rPr lang="en-US" sz="900" b="0" i="0" u="none" strike="noStrike" noProof="0">
                          <a:solidFill>
                            <a:srgbClr val="000000"/>
                          </a:solidFill>
                          <a:latin typeface="Arial"/>
                          <a:ea typeface="Calibri"/>
                          <a:cs typeface="Arial"/>
                        </a:rPr>
                        <a:t>Uses a range of tools and equipment. </a:t>
                      </a:r>
                      <a:endParaRPr lang="en-US" sz="900" b="0" i="0" u="none" strike="noStrike" noProof="0" dirty="0">
                        <a:solidFill>
                          <a:srgbClr val="000000"/>
                        </a:solidFill>
                        <a:latin typeface="Arial"/>
                        <a:ea typeface="Calibri"/>
                        <a:cs typeface="Arial"/>
                      </a:endParaRPr>
                    </a:p>
                    <a:p>
                      <a:pPr lvl="0" algn="l">
                        <a:buNone/>
                      </a:pPr>
                      <a:r>
                        <a:rPr lang="en-US" sz="900" b="0" i="0" u="none" strike="noStrike" noProof="0">
                          <a:solidFill>
                            <a:srgbClr val="000000"/>
                          </a:solidFill>
                          <a:highlight>
                            <a:srgbClr val="FFFFFF"/>
                          </a:highlight>
                          <a:latin typeface="Arial"/>
                          <a:ea typeface="Calibri"/>
                          <a:cs typeface="Arial"/>
                        </a:rPr>
                        <a:t>Develops hand–eye coordination by starting to show a preference for a dominant hand when eating and can accurately aim for the mouth.</a:t>
                      </a:r>
                    </a:p>
                    <a:p>
                      <a:pPr lvl="0" algn="l">
                        <a:buNone/>
                      </a:pPr>
                      <a:r>
                        <a:rPr lang="en-US" sz="900" b="0" i="0" u="none" strike="noStrike" noProof="0">
                          <a:solidFill>
                            <a:srgbClr val="000000"/>
                          </a:solidFill>
                          <a:highlight>
                            <a:srgbClr val="FFFFFF"/>
                          </a:highlight>
                          <a:latin typeface="Arial"/>
                          <a:ea typeface="Calibri"/>
                          <a:cs typeface="Arial"/>
                        </a:rPr>
                        <a:t>Begins to pull myself up on nursery play climbing equipment.</a:t>
                      </a:r>
                      <a:endParaRPr lang="en-US" sz="90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buNone/>
                      </a:pPr>
                      <a:r>
                        <a:rPr lang="en-GB" sz="900" b="0" i="0" u="none" strike="noStrike" noProof="0" dirty="0">
                          <a:solidFill>
                            <a:srgbClr val="000000"/>
                          </a:solidFill>
                          <a:latin typeface="Arial"/>
                          <a:ea typeface="Calibri"/>
                          <a:cs typeface="Arial"/>
                        </a:rPr>
                        <a:t>Shows some control over their choice of tools. </a:t>
                      </a:r>
                      <a:endParaRPr lang="en-US" sz="900"/>
                    </a:p>
                    <a:p>
                      <a:pPr marL="0" lvl="0" indent="0" algn="l">
                        <a:buNone/>
                      </a:pPr>
                      <a:r>
                        <a:rPr lang="en-GB" sz="900" b="0" i="0" u="none" strike="noStrike" noProof="0" dirty="0">
                          <a:solidFill>
                            <a:srgbClr val="000000"/>
                          </a:solidFill>
                          <a:latin typeface="Arial"/>
                          <a:ea typeface="Calibri"/>
                          <a:cs typeface="Arial"/>
                        </a:rPr>
                        <a:t>Uses a range of tools and equipment </a:t>
                      </a:r>
                      <a:r>
                        <a:rPr lang="en-GB" sz="900" b="0" i="0" u="none" strike="noStrike" noProof="0">
                          <a:solidFill>
                            <a:srgbClr val="000000"/>
                          </a:solidFill>
                          <a:latin typeface="Arial"/>
                          <a:ea typeface="Calibri"/>
                          <a:cs typeface="Arial"/>
                        </a:rPr>
                        <a:t>with some control.</a:t>
                      </a:r>
                      <a:endParaRPr lang="en-GB" sz="900" b="0" i="0" u="none" strike="noStrike" noProof="0" dirty="0">
                        <a:solidFill>
                          <a:srgbClr val="000000"/>
                        </a:solidFill>
                        <a:latin typeface="Arial"/>
                        <a:ea typeface="Calibri"/>
                        <a:cs typeface="Arial"/>
                      </a:endParaRPr>
                    </a:p>
                    <a:p>
                      <a:pPr marL="0" lvl="0" indent="0" algn="l">
                        <a:buNone/>
                      </a:pPr>
                      <a:r>
                        <a:rPr lang="en-US" sz="900" b="0" i="0" u="none" strike="noStrike" noProof="0">
                          <a:solidFill>
                            <a:srgbClr val="000000"/>
                          </a:solidFill>
                          <a:highlight>
                            <a:srgbClr val="FFFFFF"/>
                          </a:highlight>
                          <a:latin typeface="Arial"/>
                          <a:ea typeface="Calibri"/>
                          <a:cs typeface="Arial"/>
                        </a:rPr>
                        <a:t>Stops confidently when moving around the environment.</a:t>
                      </a:r>
                    </a:p>
                    <a:p>
                      <a:pPr marL="0" lvl="0" indent="0" algn="l">
                        <a:buNone/>
                      </a:pPr>
                      <a:r>
                        <a:rPr lang="en-US" sz="900" b="0" i="0" u="none" strike="noStrike" noProof="0">
                          <a:solidFill>
                            <a:srgbClr val="000000"/>
                          </a:solidFill>
                          <a:highlight>
                            <a:srgbClr val="FFFFFF"/>
                          </a:highlight>
                          <a:latin typeface="Arial"/>
                          <a:ea typeface="Calibri"/>
                          <a:cs typeface="Arial"/>
                        </a:rPr>
                        <a:t>Develops hand–eye coordination by, for example, kicking a large ball into an open space. Shows balance and control on two feet.</a:t>
                      </a:r>
                      <a:endParaRPr lang="en-US" sz="90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ct val="100000"/>
                        </a:lnSpc>
                        <a:spcBef>
                          <a:spcPts val="0"/>
                        </a:spcBef>
                        <a:spcAft>
                          <a:spcPts val="0"/>
                        </a:spcAft>
                        <a:buNone/>
                      </a:pPr>
                      <a:r>
                        <a:rPr lang="en-US" sz="900" b="0" i="0" u="none" strike="noStrike" kern="1200" noProof="0" dirty="0">
                          <a:solidFill>
                            <a:srgbClr val="000000"/>
                          </a:solidFill>
                          <a:effectLst/>
                          <a:latin typeface="Arial"/>
                          <a:ea typeface="Calibri"/>
                          <a:cs typeface="Arial"/>
                        </a:rPr>
                        <a:t>Shows increasing development of control over trickier tools, e.g. a flag, a spade. </a:t>
                      </a:r>
                      <a:endParaRPr lang="en-US" sz="900"/>
                    </a:p>
                    <a:p>
                      <a:pPr marL="0" marR="0" lvl="0" indent="0" algn="l">
                        <a:lnSpc>
                          <a:spcPct val="100000"/>
                        </a:lnSpc>
                        <a:spcBef>
                          <a:spcPts val="0"/>
                        </a:spcBef>
                        <a:spcAft>
                          <a:spcPts val="0"/>
                        </a:spcAft>
                        <a:buNone/>
                      </a:pPr>
                      <a:r>
                        <a:rPr lang="en-US" sz="900" b="0" i="0" u="none" strike="noStrike" kern="1200" noProof="0" dirty="0">
                          <a:solidFill>
                            <a:srgbClr val="000000"/>
                          </a:solidFill>
                          <a:effectLst/>
                          <a:latin typeface="Arial"/>
                          <a:ea typeface="Calibri"/>
                          <a:cs typeface="Arial"/>
                        </a:rPr>
                        <a:t>Starts to </a:t>
                      </a:r>
                      <a:r>
                        <a:rPr lang="en-US" sz="900" b="0" i="0" u="none" strike="noStrike" kern="1200" noProof="0" dirty="0" err="1">
                          <a:solidFill>
                            <a:srgbClr val="000000"/>
                          </a:solidFill>
                          <a:effectLst/>
                          <a:latin typeface="Arial"/>
                          <a:ea typeface="Calibri"/>
                          <a:cs typeface="Arial"/>
                        </a:rPr>
                        <a:t>recognise</a:t>
                      </a:r>
                      <a:r>
                        <a:rPr lang="en-US" sz="900" b="0" i="0" u="none" strike="noStrike" kern="1200" noProof="0" dirty="0">
                          <a:solidFill>
                            <a:srgbClr val="000000"/>
                          </a:solidFill>
                          <a:effectLst/>
                          <a:latin typeface="Arial"/>
                          <a:ea typeface="Calibri"/>
                          <a:cs typeface="Arial"/>
                        </a:rPr>
                        <a:t> the changes they can make using tools and equipment. </a:t>
                      </a:r>
                    </a:p>
                    <a:p>
                      <a:pPr marL="0" marR="0" lvl="0" indent="0" algn="l">
                        <a:lnSpc>
                          <a:spcPct val="100000"/>
                        </a:lnSpc>
                        <a:spcBef>
                          <a:spcPts val="0"/>
                        </a:spcBef>
                        <a:spcAft>
                          <a:spcPts val="0"/>
                        </a:spcAft>
                        <a:buNone/>
                      </a:pPr>
                      <a:r>
                        <a:rPr lang="en-US" sz="900" b="0" i="0" u="none" strike="noStrike" kern="1200" noProof="0" dirty="0">
                          <a:solidFill>
                            <a:srgbClr val="000000"/>
                          </a:solidFill>
                          <a:effectLst/>
                          <a:highlight>
                            <a:srgbClr val="FFFFFF"/>
                          </a:highlight>
                          <a:latin typeface="Arial"/>
                          <a:ea typeface="Calibri"/>
                          <a:cs typeface="Arial"/>
                        </a:rPr>
                        <a:t>Uses hand–eye coordination to be increasingly independent in meeting their own needs, e.g. putting on their own coat. Can start to walk over obstacles with balance and control, sometimes with support. </a:t>
                      </a:r>
                    </a:p>
                    <a:p>
                      <a:pPr marL="0" marR="0" lvl="0" indent="0" algn="l">
                        <a:lnSpc>
                          <a:spcPct val="100000"/>
                        </a:lnSpc>
                        <a:spcBef>
                          <a:spcPts val="0"/>
                        </a:spcBef>
                        <a:spcAft>
                          <a:spcPts val="0"/>
                        </a:spcAft>
                        <a:buNone/>
                      </a:pPr>
                      <a:r>
                        <a:rPr lang="en-US" sz="900" b="0" i="0" u="none" strike="noStrike" kern="1200" noProof="0" dirty="0">
                          <a:solidFill>
                            <a:srgbClr val="000000"/>
                          </a:solidFill>
                          <a:effectLst/>
                          <a:highlight>
                            <a:srgbClr val="FFFFFF"/>
                          </a:highlight>
                          <a:latin typeface="Arial"/>
                          <a:ea typeface="Calibri"/>
                          <a:cs typeface="Arial"/>
                        </a:rPr>
                        <a:t>Digital Grasp - Pupils begin to use a digital grasp when making marks.</a:t>
                      </a:r>
                      <a:endParaRPr lang="en-US" sz="900" dirty="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ct val="100000"/>
                        </a:lnSpc>
                        <a:spcBef>
                          <a:spcPts val="0"/>
                        </a:spcBef>
                        <a:spcAft>
                          <a:spcPts val="0"/>
                        </a:spcAft>
                        <a:buNone/>
                      </a:pPr>
                      <a:r>
                        <a:rPr lang="en-US" sz="900" b="0" i="0" u="none" strike="noStrike" kern="1200" noProof="0" dirty="0">
                          <a:solidFill>
                            <a:srgbClr val="000000"/>
                          </a:solidFill>
                          <a:latin typeface="Arial"/>
                          <a:ea typeface="Calibri"/>
                          <a:cs typeface="Arial"/>
                        </a:rPr>
                        <a:t>Starts to control the body to work with others.</a:t>
                      </a:r>
                      <a:r>
                        <a:rPr lang="en-US" sz="900" b="1" i="0" u="none" strike="noStrike" kern="1200" noProof="0" dirty="0">
                          <a:solidFill>
                            <a:srgbClr val="000000"/>
                          </a:solidFill>
                          <a:latin typeface="Arial"/>
                          <a:ea typeface="Calibri"/>
                          <a:cs typeface="Arial"/>
                        </a:rPr>
                        <a:t> </a:t>
                      </a:r>
                      <a:endParaRPr lang="en-US" sz="900"/>
                    </a:p>
                    <a:p>
                      <a:pPr marL="0" marR="0" lvl="0" indent="0" algn="l">
                        <a:lnSpc>
                          <a:spcPct val="100000"/>
                        </a:lnSpc>
                        <a:spcBef>
                          <a:spcPts val="0"/>
                        </a:spcBef>
                        <a:spcAft>
                          <a:spcPts val="0"/>
                        </a:spcAft>
                        <a:buNone/>
                      </a:pPr>
                      <a:r>
                        <a:rPr lang="en-US" sz="900" b="0" i="0" u="none" strike="noStrike" kern="1200" noProof="0">
                          <a:solidFill>
                            <a:srgbClr val="000000"/>
                          </a:solidFill>
                          <a:latin typeface="Arial"/>
                          <a:ea typeface="Calibri"/>
                          <a:cs typeface="Arial"/>
                        </a:rPr>
                        <a:t>Shows more fine motor control with tools. </a:t>
                      </a:r>
                      <a:endParaRPr lang="en-US" sz="900" b="0" i="0" u="none" strike="noStrike" kern="1200" noProof="0" dirty="0">
                        <a:solidFill>
                          <a:srgbClr val="000000"/>
                        </a:solidFill>
                        <a:latin typeface="Arial"/>
                        <a:ea typeface="Calibri"/>
                        <a:cs typeface="Arial"/>
                      </a:endParaRPr>
                    </a:p>
                    <a:p>
                      <a:pPr marL="0" marR="0" lvl="0" indent="0" algn="l">
                        <a:lnSpc>
                          <a:spcPct val="100000"/>
                        </a:lnSpc>
                        <a:spcBef>
                          <a:spcPts val="0"/>
                        </a:spcBef>
                        <a:spcAft>
                          <a:spcPts val="0"/>
                        </a:spcAft>
                        <a:buNone/>
                      </a:pPr>
                      <a:r>
                        <a:rPr lang="en-US" sz="900" b="0" i="0" u="none" strike="noStrike" kern="1200" noProof="0">
                          <a:solidFill>
                            <a:srgbClr val="000000"/>
                          </a:solidFill>
                          <a:highlight>
                            <a:srgbClr val="FFFFFF"/>
                          </a:highlight>
                          <a:latin typeface="Arial"/>
                          <a:ea typeface="Calibri"/>
                          <a:cs typeface="Arial"/>
                        </a:rPr>
                        <a:t>Understands how to jump up and down and move in different ways. Uses large and small motor skills to do things independently, for example starts to manage buttons and zips, and pour drinks. </a:t>
                      </a:r>
                      <a:endParaRPr lang="en-US" sz="90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900" b="0" i="0" u="none" strike="noStrike" kern="1200" noProof="0">
                          <a:solidFill>
                            <a:srgbClr val="000000"/>
                          </a:solidFill>
                          <a:effectLst/>
                          <a:latin typeface="Arial"/>
                          <a:ea typeface="+mn-ea"/>
                          <a:cs typeface="Arial"/>
                        </a:rPr>
                        <a:t>Shows good control in large movements like changing direction when running. </a:t>
                      </a:r>
                      <a:r>
                        <a:rPr lang="en-US" sz="900" b="0" i="0" u="none" strike="noStrike" kern="1200" noProof="0">
                          <a:solidFill>
                            <a:srgbClr val="000000"/>
                          </a:solidFill>
                          <a:effectLst/>
                          <a:latin typeface="Arial"/>
                          <a:ea typeface="Calibri"/>
                          <a:cs typeface="Arial"/>
                        </a:rPr>
                        <a:t>Shows finer control with smaller tools whilst still needing some help with tricky things like buttons. </a:t>
                      </a:r>
                      <a:endParaRPr lang="en-US" sz="900" b="0" i="0" u="none" strike="noStrike" kern="1200" noProof="0" dirty="0">
                        <a:solidFill>
                          <a:srgbClr val="000000"/>
                        </a:solidFill>
                        <a:effectLst/>
                        <a:latin typeface="Arial"/>
                        <a:ea typeface="Calibri"/>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ct val="100000"/>
                        </a:lnSpc>
                        <a:spcBef>
                          <a:spcPts val="0"/>
                        </a:spcBef>
                        <a:spcAft>
                          <a:spcPts val="0"/>
                        </a:spcAft>
                        <a:buNone/>
                      </a:pPr>
                      <a:r>
                        <a:rPr lang="en-US" sz="900" b="0" i="0" u="none" strike="noStrike" kern="1200" noProof="0" dirty="0">
                          <a:solidFill>
                            <a:srgbClr val="000000"/>
                          </a:solidFill>
                          <a:effectLst/>
                          <a:latin typeface="Arial"/>
                          <a:ea typeface="+mn-ea"/>
                          <a:cs typeface="Arial"/>
                        </a:rPr>
                        <a:t>Begins to control smaller tools. </a:t>
                      </a:r>
                      <a:r>
                        <a:rPr lang="en-US" sz="900" b="0" i="0" u="none" strike="noStrike" kern="1200" noProof="0" dirty="0">
                          <a:solidFill>
                            <a:srgbClr val="000000"/>
                          </a:solidFill>
                          <a:effectLst/>
                          <a:latin typeface="Arial"/>
                          <a:ea typeface="Calibri"/>
                          <a:cs typeface="Arial"/>
                        </a:rPr>
                        <a:t>Be more in control of the tools being used, e.g., can make some more-controlled marks with </a:t>
                      </a:r>
                      <a:r>
                        <a:rPr lang="en-US" sz="900" b="0" i="0" u="none" strike="noStrike" kern="1200" noProof="0">
                          <a:solidFill>
                            <a:srgbClr val="000000"/>
                          </a:solidFill>
                          <a:effectLst/>
                          <a:latin typeface="Arial"/>
                          <a:ea typeface="Calibri"/>
                          <a:cs typeface="Arial"/>
                        </a:rPr>
                        <a:t>crayons and pencils. </a:t>
                      </a:r>
                      <a:endParaRPr lang="en-US" sz="900" b="0" i="0" u="none" strike="noStrike" kern="1200" noProof="0" dirty="0">
                        <a:solidFill>
                          <a:srgbClr val="000000"/>
                        </a:solidFill>
                        <a:effectLst/>
                        <a:latin typeface="Arial"/>
                        <a:ea typeface="Calibri"/>
                        <a:cs typeface="Arial"/>
                      </a:endParaRPr>
                    </a:p>
                    <a:p>
                      <a:pPr marL="0" marR="0" lvl="0" indent="0" algn="l">
                        <a:lnSpc>
                          <a:spcPct val="100000"/>
                        </a:lnSpc>
                        <a:spcBef>
                          <a:spcPts val="0"/>
                        </a:spcBef>
                        <a:spcAft>
                          <a:spcPts val="0"/>
                        </a:spcAft>
                        <a:buNone/>
                      </a:pPr>
                      <a:r>
                        <a:rPr lang="en-US" sz="900" b="0" i="0" u="none" strike="noStrike" kern="1200" noProof="0" dirty="0">
                          <a:solidFill>
                            <a:srgbClr val="000000"/>
                          </a:solidFill>
                          <a:effectLst/>
                          <a:highlight>
                            <a:srgbClr val="FFFFFF"/>
                          </a:highlight>
                          <a:latin typeface="Arial"/>
                          <a:ea typeface="Calibri"/>
                          <a:cs typeface="Arial"/>
                        </a:rPr>
                        <a:t>Can run </a:t>
                      </a:r>
                      <a:r>
                        <a:rPr lang="en-US" sz="900" b="0" i="0" u="none" strike="noStrike" kern="1200" noProof="0" dirty="0" err="1">
                          <a:solidFill>
                            <a:srgbClr val="000000"/>
                          </a:solidFill>
                          <a:effectLst/>
                          <a:highlight>
                            <a:srgbClr val="FFFFFF"/>
                          </a:highlight>
                          <a:latin typeface="Arial"/>
                          <a:ea typeface="Calibri"/>
                          <a:cs typeface="Arial"/>
                        </a:rPr>
                        <a:t>skilfully</a:t>
                      </a:r>
                      <a:r>
                        <a:rPr lang="en-US" sz="900" b="0" i="0" u="none" strike="noStrike" kern="1200" noProof="0" dirty="0">
                          <a:solidFill>
                            <a:srgbClr val="000000"/>
                          </a:solidFill>
                          <a:effectLst/>
                          <a:highlight>
                            <a:srgbClr val="FFFFFF"/>
                          </a:highlight>
                          <a:latin typeface="Arial"/>
                          <a:ea typeface="Calibri"/>
                          <a:cs typeface="Arial"/>
                        </a:rPr>
                        <a:t> and negotiate space successfully, adjusting speed or direction to avoid obstacles.</a:t>
                      </a:r>
                      <a:endParaRPr lang="en-US" sz="90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1312144">
                <a:tc>
                  <a:txBody>
                    <a:bodyPr/>
                    <a:lstStyle/>
                    <a:p>
                      <a:pPr algn="ctr"/>
                      <a:r>
                        <a:rPr lang="en-US" sz="900" b="0">
                          <a:latin typeface="Arial" panose="020B0604020202020204" pitchFamily="34" charset="0"/>
                          <a:cs typeface="Arial" panose="020B0604020202020204" pitchFamily="34" charset="0"/>
                        </a:rPr>
                        <a:t>Statutory Framework for PD</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00" dirty="0"/>
                        <a:t>Physical activity is vital in children’s all-round development, enabling them to pursue happy, healthy and active lives11. Gross and fine motor experiences develop incrementally throughout early childhood, starting with sensory explorations and the development of a child’s strength, co-ordination and positional awareness through tummy time, crawling and play movement with both objects and adults. By creating games and providing opportunities for play both indoors and outdoors, adults can support children to develop their core strength, stability, balance, spatial awareness, co-ordination and agility. Gross motor skills provide the foundation for developing healthy bodies and social and emotional well-being. Fine motor control and precision helps with hand-eye co-ordination, which is later linked to early literacy. Repeated and varied opportunities to explore and play with small world activities, puzzles, arts and crafts and the practice of using small tools, with feedback and support from adults, allow children to develop proficiency, control and confidence. </a:t>
                      </a:r>
                      <a:endParaRPr lang="en-US" sz="800" dirty="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3102111"/>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3800377" y="137134"/>
            <a:ext cx="4752968" cy="707886"/>
          </a:xfrm>
          <a:prstGeom prst="rect">
            <a:avLst/>
          </a:prstGeom>
          <a:noFill/>
        </p:spPr>
        <p:txBody>
          <a:bodyPr wrap="none" lIns="91440" tIns="45720" rIns="91440" bIns="45720">
            <a:spAutoFit/>
          </a:bodyPr>
          <a:lstStyle/>
          <a:p>
            <a:pPr algn="ctr"/>
            <a:r>
              <a:rPr lang="en-US" sz="4000" b="0" cap="none" spc="0">
                <a:ln w="0"/>
                <a:solidFill>
                  <a:schemeClr val="tx1"/>
                </a:solidFill>
                <a:effectLst>
                  <a:outerShdw blurRad="38100" dist="19050" dir="2700000" algn="tl" rotWithShape="0">
                    <a:schemeClr val="dk1">
                      <a:alpha val="40000"/>
                    </a:schemeClr>
                  </a:outerShdw>
                </a:effectLst>
              </a:rPr>
              <a:t>Physical Development</a:t>
            </a:r>
          </a:p>
        </p:txBody>
      </p:sp>
      <p:sp>
        <p:nvSpPr>
          <p:cNvPr id="16" name="TextBox 15">
            <a:extLst>
              <a:ext uri="{FF2B5EF4-FFF2-40B4-BE49-F238E27FC236}">
                <a16:creationId xmlns:a16="http://schemas.microsoft.com/office/drawing/2014/main" id="{9ADE63FC-34D4-45BD-8F39-7E952EF4AB53}"/>
              </a:ext>
            </a:extLst>
          </p:cNvPr>
          <p:cNvSpPr txBox="1"/>
          <p:nvPr/>
        </p:nvSpPr>
        <p:spPr>
          <a:xfrm>
            <a:off x="1523700" y="6292026"/>
            <a:ext cx="9822045" cy="338554"/>
          </a:xfrm>
          <a:prstGeom prst="rect">
            <a:avLst/>
          </a:prstGeom>
          <a:noFill/>
        </p:spPr>
        <p:txBody>
          <a:bodyPr wrap="square" lIns="91440" tIns="45720" rIns="91440" bIns="45720" rtlCol="0" anchor="t">
            <a:spAutoFit/>
          </a:bodyPr>
          <a:lstStyle/>
          <a:p>
            <a:r>
              <a:rPr lang="en-GB" sz="1600" i="1" dirty="0"/>
              <a:t>*Get Set for PE Scheme taught throughout the year in discrete sessions.</a:t>
            </a:r>
          </a:p>
        </p:txBody>
      </p:sp>
    </p:spTree>
    <p:extLst>
      <p:ext uri="{BB962C8B-B14F-4D97-AF65-F5344CB8AC3E}">
        <p14:creationId xmlns:p14="http://schemas.microsoft.com/office/powerpoint/2010/main" val="2330400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199798534"/>
              </p:ext>
            </p:extLst>
          </p:nvPr>
        </p:nvGraphicFramePr>
        <p:xfrm>
          <a:off x="643464" y="1182662"/>
          <a:ext cx="11005611" cy="4304263"/>
        </p:xfrm>
        <a:graphic>
          <a:graphicData uri="http://schemas.openxmlformats.org/drawingml/2006/table">
            <a:tbl>
              <a:tblPr firstRow="1" bandRow="1">
                <a:tableStyleId>{5C22544A-7EE6-4342-B048-85BDC9FD1C3A}</a:tableStyleId>
              </a:tblPr>
              <a:tblGrid>
                <a:gridCol w="1729707">
                  <a:extLst>
                    <a:ext uri="{9D8B030D-6E8A-4147-A177-3AD203B41FA5}">
                      <a16:colId xmlns:a16="http://schemas.microsoft.com/office/drawing/2014/main" val="385991600"/>
                    </a:ext>
                  </a:extLst>
                </a:gridCol>
                <a:gridCol w="1624468">
                  <a:extLst>
                    <a:ext uri="{9D8B030D-6E8A-4147-A177-3AD203B41FA5}">
                      <a16:colId xmlns:a16="http://schemas.microsoft.com/office/drawing/2014/main" val="2865123548"/>
                    </a:ext>
                  </a:extLst>
                </a:gridCol>
                <a:gridCol w="1524580">
                  <a:extLst>
                    <a:ext uri="{9D8B030D-6E8A-4147-A177-3AD203B41FA5}">
                      <a16:colId xmlns:a16="http://schemas.microsoft.com/office/drawing/2014/main" val="872926247"/>
                    </a:ext>
                  </a:extLst>
                </a:gridCol>
                <a:gridCol w="1544200">
                  <a:extLst>
                    <a:ext uri="{9D8B030D-6E8A-4147-A177-3AD203B41FA5}">
                      <a16:colId xmlns:a16="http://schemas.microsoft.com/office/drawing/2014/main" val="1315738151"/>
                    </a:ext>
                  </a:extLst>
                </a:gridCol>
                <a:gridCol w="1633387">
                  <a:extLst>
                    <a:ext uri="{9D8B030D-6E8A-4147-A177-3AD203B41FA5}">
                      <a16:colId xmlns:a16="http://schemas.microsoft.com/office/drawing/2014/main" val="2709165749"/>
                    </a:ext>
                  </a:extLst>
                </a:gridCol>
                <a:gridCol w="1474634">
                  <a:extLst>
                    <a:ext uri="{9D8B030D-6E8A-4147-A177-3AD203B41FA5}">
                      <a16:colId xmlns:a16="http://schemas.microsoft.com/office/drawing/2014/main" val="2335150482"/>
                    </a:ext>
                  </a:extLst>
                </a:gridCol>
                <a:gridCol w="1474635">
                  <a:extLst>
                    <a:ext uri="{9D8B030D-6E8A-4147-A177-3AD203B41FA5}">
                      <a16:colId xmlns:a16="http://schemas.microsoft.com/office/drawing/2014/main" val="4046203905"/>
                    </a:ext>
                  </a:extLst>
                </a:gridCol>
              </a:tblGrid>
              <a:tr h="474688">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Autumn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u="sng">
                          <a:solidFill>
                            <a:schemeClr val="tx1"/>
                          </a:solidFill>
                          <a:latin typeface="Arial" panose="020B0604020202020204" pitchFamily="34" charset="0"/>
                          <a:cs typeface="Arial" panose="020B0604020202020204" pitchFamily="34" charset="0"/>
                        </a:rPr>
                        <a:t>Autumn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2379873">
                <a:tc>
                  <a:txBody>
                    <a:bodyPr/>
                    <a:lstStyle/>
                    <a:p>
                      <a:pPr algn="ctr"/>
                      <a:endParaRPr lang="en-US" sz="1050" b="1">
                        <a:latin typeface="Arial" panose="020B0604020202020204" pitchFamily="34" charset="0"/>
                        <a:cs typeface="Arial" panose="020B0604020202020204" pitchFamily="34" charset="0"/>
                      </a:endParaRPr>
                    </a:p>
                    <a:p>
                      <a:pPr algn="ctr"/>
                      <a:endParaRPr lang="en-US" sz="1050" b="1">
                        <a:latin typeface="Arial" panose="020B0604020202020204" pitchFamily="34" charset="0"/>
                        <a:cs typeface="Arial" panose="020B0604020202020204" pitchFamily="34" charset="0"/>
                      </a:endParaRPr>
                    </a:p>
                    <a:p>
                      <a:pPr algn="ctr"/>
                      <a:r>
                        <a:rPr lang="en-US" sz="1000" b="1">
                          <a:latin typeface="Arial" panose="020B0604020202020204" pitchFamily="34" charset="0"/>
                          <a:cs typeface="Arial" panose="020B0604020202020204" pitchFamily="34" charset="0"/>
                        </a:rPr>
                        <a:t>Comprehension</a:t>
                      </a:r>
                    </a:p>
                    <a:p>
                      <a:pPr algn="ctr"/>
                      <a:r>
                        <a:rPr lang="en-US" sz="1000" b="1">
                          <a:latin typeface="Arial" panose="020B0604020202020204" pitchFamily="34" charset="0"/>
                          <a:cs typeface="Arial" panose="020B0604020202020204" pitchFamily="34" charset="0"/>
                        </a:rPr>
                        <a:t>Word reading</a:t>
                      </a:r>
                    </a:p>
                    <a:p>
                      <a:pPr algn="ctr"/>
                      <a:r>
                        <a:rPr lang="en-US" sz="1000" b="1">
                          <a:latin typeface="Arial" panose="020B0604020202020204" pitchFamily="34" charset="0"/>
                          <a:cs typeface="Arial" panose="020B0604020202020204" pitchFamily="34" charset="0"/>
                        </a:rPr>
                        <a:t>Writing</a:t>
                      </a:r>
                    </a:p>
                    <a:p>
                      <a:pPr algn="ctr"/>
                      <a:endParaRPr lang="en-US" sz="1000" b="0">
                        <a:latin typeface="Arial" panose="020B0604020202020204" pitchFamily="34" charset="0"/>
                        <a:cs typeface="Arial" panose="020B0604020202020204" pitchFamily="34" charset="0"/>
                      </a:endParaRPr>
                    </a:p>
                    <a:p>
                      <a:pPr algn="ctr"/>
                      <a:endParaRPr lang="en-US" sz="900" b="0" dirty="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1000" b="0" i="0" u="none" strike="noStrike" noProof="0" dirty="0">
                          <a:solidFill>
                            <a:srgbClr val="000000"/>
                          </a:solidFill>
                          <a:highlight>
                            <a:srgbClr val="FFFFFF"/>
                          </a:highlight>
                          <a:latin typeface="Arial"/>
                          <a:ea typeface="Calibri"/>
                          <a:cs typeface="Arial"/>
                        </a:rPr>
                        <a:t>Have </a:t>
                      </a:r>
                      <a:r>
                        <a:rPr lang="en-US" sz="1000" b="0" i="0" u="none" strike="noStrike" noProof="0" dirty="0" err="1">
                          <a:solidFill>
                            <a:srgbClr val="000000"/>
                          </a:solidFill>
                          <a:highlight>
                            <a:srgbClr val="FFFFFF"/>
                          </a:highlight>
                          <a:latin typeface="Arial"/>
                          <a:ea typeface="Calibri"/>
                          <a:cs typeface="Arial"/>
                        </a:rPr>
                        <a:t>favourite</a:t>
                      </a:r>
                      <a:r>
                        <a:rPr lang="en-US" sz="1000" b="0" i="0" u="none" strike="noStrike" noProof="0" dirty="0">
                          <a:solidFill>
                            <a:srgbClr val="000000"/>
                          </a:solidFill>
                          <a:highlight>
                            <a:srgbClr val="FFFFFF"/>
                          </a:highlight>
                          <a:latin typeface="Arial"/>
                          <a:ea typeface="Calibri"/>
                          <a:cs typeface="Arial"/>
                        </a:rPr>
                        <a:t> books and seeks them out, to share with an adult, with another child, or to look at alone. </a:t>
                      </a:r>
                      <a:endParaRPr lang="en-US" sz="1000" b="0">
                        <a:latin typeface="Arial"/>
                        <a:cs typeface="Arial"/>
                      </a:endParaRPr>
                    </a:p>
                    <a:p>
                      <a:pPr marL="0" lvl="0" indent="0" algn="l">
                        <a:buNone/>
                      </a:pPr>
                      <a:r>
                        <a:rPr lang="en-US" sz="1000" b="0" i="0" u="none" strike="noStrike" noProof="0">
                          <a:solidFill>
                            <a:srgbClr val="000000"/>
                          </a:solidFill>
                          <a:latin typeface="Arial"/>
                          <a:ea typeface="Calibri"/>
                          <a:cs typeface="Arial"/>
                        </a:rPr>
                        <a:t>Identifies </a:t>
                      </a:r>
                      <a:r>
                        <a:rPr lang="en-US" sz="1000" b="0" i="0" u="none" strike="noStrike" noProof="0" dirty="0">
                          <a:solidFill>
                            <a:srgbClr val="000000"/>
                          </a:solidFill>
                          <a:latin typeface="Arial"/>
                          <a:ea typeface="Calibri"/>
                          <a:cs typeface="Arial"/>
                        </a:rPr>
                        <a:t>environmental sounds and can copy/repeat some. Mark making and drawing with a range of tools and equipment.</a:t>
                      </a:r>
                      <a:endParaRPr lang="en-US" sz="10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1000" b="0" i="0" u="none" strike="noStrike" noProof="0" dirty="0">
                          <a:solidFill>
                            <a:srgbClr val="000000"/>
                          </a:solidFill>
                          <a:highlight>
                            <a:srgbClr val="FFFFFF"/>
                          </a:highlight>
                          <a:latin typeface="Arial"/>
                          <a:ea typeface="Calibri"/>
                          <a:cs typeface="Arial"/>
                        </a:rPr>
                        <a:t>Pays attention and responds to the pictures or the words. Fills in missing words from well-known rhymes. </a:t>
                      </a:r>
                      <a:endParaRPr lang="en-US" sz="1000" b="0">
                        <a:latin typeface="Arial"/>
                        <a:cs typeface="Arial"/>
                      </a:endParaRPr>
                    </a:p>
                    <a:p>
                      <a:pPr marL="0" lvl="0" indent="0" algn="l">
                        <a:buNone/>
                      </a:pPr>
                      <a:r>
                        <a:rPr lang="en-US" sz="1000" b="0" i="0" u="none" strike="noStrike" noProof="0">
                          <a:solidFill>
                            <a:srgbClr val="000000"/>
                          </a:solidFill>
                          <a:latin typeface="Arial"/>
                          <a:ea typeface="Calibri"/>
                          <a:cs typeface="Arial"/>
                        </a:rPr>
                        <a:t>Identifies </a:t>
                      </a:r>
                      <a:r>
                        <a:rPr lang="en-US" sz="1000" b="0" i="0" u="none" strike="noStrike" noProof="0" dirty="0">
                          <a:solidFill>
                            <a:srgbClr val="000000"/>
                          </a:solidFill>
                          <a:latin typeface="Arial"/>
                          <a:ea typeface="Calibri"/>
                          <a:cs typeface="Arial"/>
                        </a:rPr>
                        <a:t>instrumental sounds and can </a:t>
                      </a:r>
                      <a:r>
                        <a:rPr lang="en-US" sz="1000" b="0" i="0" u="none" strike="noStrike" noProof="0">
                          <a:solidFill>
                            <a:srgbClr val="000000"/>
                          </a:solidFill>
                          <a:latin typeface="Arial"/>
                          <a:ea typeface="Calibri"/>
                          <a:cs typeface="Arial"/>
                        </a:rPr>
                        <a:t>copy/repeat some. Can say what their marks mean. </a:t>
                      </a:r>
                      <a:endParaRPr lang="en-US" sz="10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1000" b="0" i="0" u="none" strike="noStrike" noProof="0" dirty="0">
                          <a:solidFill>
                            <a:srgbClr val="000000"/>
                          </a:solidFill>
                          <a:highlight>
                            <a:srgbClr val="FFFFFF"/>
                          </a:highlight>
                          <a:latin typeface="Arial"/>
                          <a:ea typeface="Calibri"/>
                          <a:cs typeface="Arial"/>
                        </a:rPr>
                        <a:t>Understands the names of the different parts of a book, e.g., pictures, words cover. Understands that print has meaning. </a:t>
                      </a:r>
                      <a:endParaRPr lang="en-US" sz="1000" b="0">
                        <a:latin typeface="Arial"/>
                        <a:cs typeface="Arial"/>
                      </a:endParaRPr>
                    </a:p>
                    <a:p>
                      <a:pPr marL="0" lvl="0" indent="0" algn="l">
                        <a:buNone/>
                      </a:pPr>
                      <a:r>
                        <a:rPr lang="en-US" sz="1000" b="0" i="0" u="none" strike="noStrike" noProof="0">
                          <a:solidFill>
                            <a:srgbClr val="000000"/>
                          </a:solidFill>
                          <a:latin typeface="Arial"/>
                          <a:ea typeface="Calibri"/>
                          <a:cs typeface="Arial"/>
                        </a:rPr>
                        <a:t>Explores different </a:t>
                      </a:r>
                      <a:r>
                        <a:rPr lang="en-US" sz="1000" b="0" i="0" u="none" strike="noStrike" noProof="0" dirty="0">
                          <a:solidFill>
                            <a:srgbClr val="000000"/>
                          </a:solidFill>
                          <a:latin typeface="Arial"/>
                          <a:ea typeface="Calibri"/>
                          <a:cs typeface="Arial"/>
                        </a:rPr>
                        <a:t>ways of making sounds with their bodies, sings songs and </a:t>
                      </a:r>
                      <a:r>
                        <a:rPr lang="en-US" sz="1000" b="0" i="0" u="none" strike="noStrike" noProof="0">
                          <a:solidFill>
                            <a:srgbClr val="000000"/>
                          </a:solidFill>
                          <a:latin typeface="Arial"/>
                          <a:ea typeface="Calibri"/>
                          <a:cs typeface="Arial"/>
                        </a:rPr>
                        <a:t>rhymes independently. </a:t>
                      </a:r>
                      <a:endParaRPr lang="en-US" sz="1000" b="0">
                        <a:latin typeface="Arial"/>
                        <a:cs typeface="Arial"/>
                      </a:endParaRPr>
                    </a:p>
                    <a:p>
                      <a:pPr marL="0" lvl="0" indent="0" algn="l">
                        <a:buNone/>
                      </a:pPr>
                      <a:r>
                        <a:rPr lang="en-US" sz="1000" b="0" i="0" u="none" strike="noStrike" noProof="0">
                          <a:solidFill>
                            <a:srgbClr val="000000"/>
                          </a:solidFill>
                          <a:latin typeface="Arial"/>
                          <a:ea typeface="Calibri"/>
                          <a:cs typeface="Arial"/>
                        </a:rPr>
                        <a:t>Shows consideration when mark making. </a:t>
                      </a:r>
                      <a:endParaRPr lang="en-US" sz="1000" b="0">
                        <a:latin typeface="Arial"/>
                        <a:cs typeface="Arial"/>
                      </a:endParaRPr>
                    </a:p>
                    <a:p>
                      <a:pPr marL="0" lvl="0" indent="0" algn="l">
                        <a:buNone/>
                      </a:pPr>
                      <a:r>
                        <a:rPr lang="en-US" sz="1000" b="0" i="0" u="none" strike="noStrike" noProof="0">
                          <a:solidFill>
                            <a:srgbClr val="000000"/>
                          </a:solidFill>
                          <a:latin typeface="Arial"/>
                          <a:ea typeface="Calibri"/>
                          <a:cs typeface="Arial"/>
                        </a:rPr>
                        <a:t>Starts to take their time changing their tool as the marks progress.</a:t>
                      </a:r>
                      <a:endParaRPr lang="en-US" sz="10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1000" b="0" i="0" u="none" strike="noStrike" kern="1200" noProof="0" dirty="0">
                          <a:solidFill>
                            <a:srgbClr val="000000"/>
                          </a:solidFill>
                          <a:highlight>
                            <a:srgbClr val="FFFFFF"/>
                          </a:highlight>
                          <a:latin typeface="Arial"/>
                          <a:ea typeface="Calibri"/>
                          <a:cs typeface="Arial"/>
                        </a:rPr>
                        <a:t>Understands that print can have different purposes. </a:t>
                      </a:r>
                      <a:endParaRPr lang="en-US" sz="1000" b="0">
                        <a:latin typeface="Arial"/>
                        <a:cs typeface="Arial"/>
                      </a:endParaRPr>
                    </a:p>
                    <a:p>
                      <a:pPr marL="0" lvl="0" indent="0" algn="l">
                        <a:buNone/>
                      </a:pPr>
                      <a:r>
                        <a:rPr lang="en-US" sz="1000" b="0" i="0" u="none" strike="noStrike" kern="1200" noProof="0">
                          <a:solidFill>
                            <a:srgbClr val="000000"/>
                          </a:solidFill>
                          <a:highlight>
                            <a:srgbClr val="FFFFFF"/>
                          </a:highlight>
                          <a:latin typeface="Arial"/>
                          <a:ea typeface="Calibri"/>
                          <a:cs typeface="Arial"/>
                        </a:rPr>
                        <a:t>Notices </a:t>
                      </a:r>
                      <a:r>
                        <a:rPr lang="en-US" sz="1000" b="0" i="0" u="none" strike="noStrike" kern="1200" noProof="0" dirty="0">
                          <a:solidFill>
                            <a:srgbClr val="000000"/>
                          </a:solidFill>
                          <a:highlight>
                            <a:srgbClr val="FFFFFF"/>
                          </a:highlight>
                          <a:latin typeface="Arial"/>
                          <a:ea typeface="Calibri"/>
                          <a:cs typeface="Arial"/>
                        </a:rPr>
                        <a:t>some print, such as the first letter(s) of their name, door number </a:t>
                      </a:r>
                      <a:r>
                        <a:rPr lang="en-US" sz="1000" b="0" i="0" u="none" strike="noStrike" kern="1200" noProof="0">
                          <a:solidFill>
                            <a:srgbClr val="000000"/>
                          </a:solidFill>
                          <a:highlight>
                            <a:srgbClr val="FFFFFF"/>
                          </a:highlight>
                          <a:latin typeface="Arial"/>
                          <a:ea typeface="Calibri"/>
                          <a:cs typeface="Arial"/>
                        </a:rPr>
                        <a:t>or a logo.</a:t>
                      </a:r>
                      <a:r>
                        <a:rPr lang="en-US" sz="1000" b="1" i="0" u="none" strike="noStrike" kern="1200" noProof="0" dirty="0">
                          <a:solidFill>
                            <a:srgbClr val="000000"/>
                          </a:solidFill>
                          <a:latin typeface="Arial"/>
                          <a:ea typeface="Calibri"/>
                          <a:cs typeface="Arial"/>
                        </a:rPr>
                        <a:t> </a:t>
                      </a:r>
                      <a:endParaRPr lang="en-US" sz="1000" b="0">
                        <a:latin typeface="Arial"/>
                        <a:cs typeface="Arial"/>
                      </a:endParaRPr>
                    </a:p>
                    <a:p>
                      <a:pPr marL="0" lvl="0" indent="0" algn="l">
                        <a:buNone/>
                      </a:pPr>
                      <a:r>
                        <a:rPr lang="en-US" sz="1000" b="0" i="0" u="none" strike="noStrike" kern="1200" noProof="0">
                          <a:solidFill>
                            <a:srgbClr val="000000"/>
                          </a:solidFill>
                          <a:latin typeface="Arial"/>
                          <a:ea typeface="Calibri"/>
                          <a:cs typeface="Arial"/>
                        </a:rPr>
                        <a:t>Hears initial sound phonemes and applies knowledge to alliteration.</a:t>
                      </a:r>
                      <a:r>
                        <a:rPr lang="en-US" sz="1000" b="1" i="0" u="none" strike="noStrike" kern="1200" noProof="0" dirty="0">
                          <a:solidFill>
                            <a:srgbClr val="000000"/>
                          </a:solidFill>
                          <a:latin typeface="Arial"/>
                          <a:ea typeface="Calibri"/>
                          <a:cs typeface="Arial"/>
                        </a:rPr>
                        <a:t> </a:t>
                      </a:r>
                      <a:endParaRPr lang="en-US" sz="1000" b="0">
                        <a:latin typeface="Arial"/>
                        <a:cs typeface="Arial"/>
                      </a:endParaRPr>
                    </a:p>
                    <a:p>
                      <a:pPr marL="0" lvl="0" indent="0" algn="l">
                        <a:buNone/>
                      </a:pPr>
                      <a:r>
                        <a:rPr lang="en-US" sz="1000" b="0" i="0" u="none" strike="noStrike" kern="1200" noProof="0">
                          <a:solidFill>
                            <a:srgbClr val="000000"/>
                          </a:solidFill>
                          <a:latin typeface="Arial"/>
                          <a:ea typeface="Calibri"/>
                          <a:cs typeface="Arial"/>
                        </a:rPr>
                        <a:t>Can copy with increasing control.</a:t>
                      </a:r>
                      <a:endParaRPr lang="en-US" sz="10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1000" b="0" i="0" u="none" strike="noStrike" kern="1200" noProof="0" dirty="0">
                          <a:solidFill>
                            <a:srgbClr val="000000"/>
                          </a:solidFill>
                          <a:effectLst/>
                          <a:highlight>
                            <a:srgbClr val="FFFFFF"/>
                          </a:highlight>
                          <a:latin typeface="Arial"/>
                          <a:ea typeface="Calibri"/>
                          <a:cs typeface="Arial"/>
                        </a:rPr>
                        <a:t>Understands that we read English text from left to right and from top to bottom. </a:t>
                      </a:r>
                      <a:endParaRPr lang="en-US" sz="1000" b="0">
                        <a:latin typeface="Arial"/>
                        <a:cs typeface="Arial"/>
                      </a:endParaRPr>
                    </a:p>
                    <a:p>
                      <a:pPr marL="0" lvl="0" indent="0" algn="l">
                        <a:buNone/>
                      </a:pPr>
                      <a:r>
                        <a:rPr lang="en-US" sz="1000" b="0" i="0" u="none" strike="noStrike" kern="1200" noProof="0" dirty="0">
                          <a:solidFill>
                            <a:srgbClr val="000000"/>
                          </a:solidFill>
                          <a:effectLst/>
                          <a:highlight>
                            <a:srgbClr val="FFFFFF"/>
                          </a:highlight>
                          <a:latin typeface="Arial"/>
                          <a:ea typeface="Calibri"/>
                          <a:cs typeface="Arial"/>
                        </a:rPr>
                        <a:t>Is beginning to identify the main character and a key event in a story that they know well (with support). </a:t>
                      </a:r>
                      <a:r>
                        <a:rPr lang="en-US" sz="1000" b="0" i="0" u="none" strike="noStrike" kern="1200" noProof="0" dirty="0">
                          <a:solidFill>
                            <a:srgbClr val="000000"/>
                          </a:solidFill>
                          <a:effectLst/>
                          <a:latin typeface="Arial"/>
                          <a:ea typeface="Calibri"/>
                          <a:cs typeface="Arial"/>
                        </a:rPr>
                        <a:t>Explores and creates sound words. </a:t>
                      </a:r>
                      <a:endParaRPr lang="en-US" sz="1000" b="0">
                        <a:latin typeface="Arial"/>
                        <a:cs typeface="Arial"/>
                      </a:endParaRPr>
                    </a:p>
                    <a:p>
                      <a:pPr marL="0" lvl="0" indent="0" algn="l">
                        <a:buNone/>
                      </a:pPr>
                      <a:r>
                        <a:rPr lang="en-US" sz="1000" b="0" i="0" u="none" strike="noStrike" kern="1200" noProof="0" dirty="0">
                          <a:solidFill>
                            <a:srgbClr val="000000"/>
                          </a:solidFill>
                          <a:effectLst/>
                          <a:latin typeface="Arial"/>
                          <a:ea typeface="Calibri"/>
                          <a:cs typeface="Arial"/>
                        </a:rPr>
                        <a:t>Claps syllables in words. Starts to make shapes that are </a:t>
                      </a:r>
                      <a:r>
                        <a:rPr lang="en-US" sz="1000" b="0" i="0" u="none" strike="noStrike" kern="1200" noProof="0" dirty="0" err="1">
                          <a:solidFill>
                            <a:srgbClr val="000000"/>
                          </a:solidFill>
                          <a:effectLst/>
                          <a:latin typeface="Arial"/>
                          <a:ea typeface="Calibri"/>
                          <a:cs typeface="Arial"/>
                        </a:rPr>
                        <a:t>recognisable</a:t>
                      </a:r>
                      <a:r>
                        <a:rPr lang="en-US" sz="1000" b="0" i="0" u="none" strike="noStrike" kern="1200" noProof="0" dirty="0">
                          <a:solidFill>
                            <a:srgbClr val="000000"/>
                          </a:solidFill>
                          <a:effectLst/>
                          <a:latin typeface="Arial"/>
                          <a:ea typeface="Calibri"/>
                          <a:cs typeface="Arial"/>
                        </a:rPr>
                        <a:t> as pre-letter shapes. </a:t>
                      </a:r>
                      <a:endParaRPr lang="en-US" sz="1000" b="0">
                        <a:latin typeface="Arial"/>
                        <a:cs typeface="Arial"/>
                      </a:endParaRPr>
                    </a:p>
                    <a:p>
                      <a:pPr marL="0" lvl="0" indent="0" algn="l">
                        <a:buNone/>
                      </a:pPr>
                      <a:r>
                        <a:rPr lang="en-US" sz="1000" b="0" i="0" u="none" strike="noStrike" kern="1200" noProof="0">
                          <a:solidFill>
                            <a:srgbClr val="000000"/>
                          </a:solidFill>
                          <a:effectLst/>
                          <a:latin typeface="Arial"/>
                          <a:ea typeface="Calibri"/>
                          <a:cs typeface="Arial"/>
                        </a:rPr>
                        <a:t>Can start to </a:t>
                      </a:r>
                      <a:r>
                        <a:rPr lang="en-US" sz="1000" b="0" i="0" u="none" strike="noStrike" kern="1200" noProof="0" dirty="0">
                          <a:solidFill>
                            <a:srgbClr val="000000"/>
                          </a:solidFill>
                          <a:effectLst/>
                          <a:latin typeface="Arial"/>
                          <a:ea typeface="Calibri"/>
                          <a:cs typeface="Arial"/>
                        </a:rPr>
                        <a:t>write name as a shape.</a:t>
                      </a:r>
                      <a:endParaRPr lang="en-US" sz="10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1000" b="0" i="0" u="none" strike="noStrike" kern="1200" noProof="0" dirty="0">
                          <a:solidFill>
                            <a:srgbClr val="000000"/>
                          </a:solidFill>
                          <a:effectLst/>
                          <a:highlight>
                            <a:srgbClr val="FFFFFF"/>
                          </a:highlight>
                          <a:latin typeface="Arial"/>
                          <a:ea typeface="Calibri"/>
                          <a:cs typeface="Arial"/>
                        </a:rPr>
                        <a:t>Makes simple suggestions about what might happen next in a story. </a:t>
                      </a:r>
                      <a:endParaRPr lang="en-US" sz="1000" b="0" i="0" u="none" strike="noStrike" kern="1200" noProof="0" dirty="0">
                        <a:solidFill>
                          <a:srgbClr val="000000"/>
                        </a:solidFill>
                        <a:effectLst/>
                        <a:latin typeface="Arial"/>
                        <a:ea typeface="Calibri"/>
                        <a:cs typeface="Arial"/>
                      </a:endParaRPr>
                    </a:p>
                    <a:p>
                      <a:pPr marL="0" lvl="0" indent="0" algn="l">
                        <a:buNone/>
                      </a:pPr>
                      <a:r>
                        <a:rPr lang="en-US" sz="1000" b="0" i="0" u="none" strike="noStrike" kern="1200" noProof="0">
                          <a:solidFill>
                            <a:srgbClr val="000000"/>
                          </a:solidFill>
                          <a:effectLst/>
                          <a:highlight>
                            <a:srgbClr val="FFFFFF"/>
                          </a:highlight>
                          <a:latin typeface="Arial"/>
                          <a:ea typeface="Calibri"/>
                          <a:cs typeface="Arial"/>
                        </a:rPr>
                        <a:t>Engages in </a:t>
                      </a:r>
                      <a:r>
                        <a:rPr lang="en-US" sz="1000" b="0" i="0" u="none" strike="noStrike" kern="1200" noProof="0" dirty="0">
                          <a:solidFill>
                            <a:srgbClr val="000000"/>
                          </a:solidFill>
                          <a:effectLst/>
                          <a:highlight>
                            <a:srgbClr val="FFFFFF"/>
                          </a:highlight>
                          <a:latin typeface="Arial"/>
                          <a:ea typeface="Calibri"/>
                          <a:cs typeface="Arial"/>
                        </a:rPr>
                        <a:t>extended conversation about stories, learning new vocabulary. Read own name. </a:t>
                      </a:r>
                      <a:endParaRPr lang="en-US" sz="1000" b="0" i="0" u="none" strike="noStrike" kern="1200" noProof="0" dirty="0">
                        <a:solidFill>
                          <a:srgbClr val="000000"/>
                        </a:solidFill>
                        <a:effectLst/>
                        <a:latin typeface="Arial"/>
                        <a:ea typeface="Calibri"/>
                        <a:cs typeface="Arial"/>
                      </a:endParaRPr>
                    </a:p>
                    <a:p>
                      <a:pPr marL="0" lvl="0" indent="0" algn="l">
                        <a:buNone/>
                      </a:pPr>
                      <a:r>
                        <a:rPr lang="en-US" sz="1000" b="0" i="0" u="none" strike="noStrike" kern="1200" noProof="0">
                          <a:solidFill>
                            <a:srgbClr val="000000"/>
                          </a:solidFill>
                          <a:effectLst/>
                          <a:highlight>
                            <a:srgbClr val="FFFFFF"/>
                          </a:highlight>
                          <a:latin typeface="Arial"/>
                          <a:ea typeface="Calibri"/>
                          <a:cs typeface="Arial"/>
                        </a:rPr>
                        <a:t>Orally </a:t>
                      </a:r>
                      <a:r>
                        <a:rPr lang="en-US" sz="1000" b="0" i="0" u="none" strike="noStrike" kern="1200" noProof="0" dirty="0">
                          <a:solidFill>
                            <a:srgbClr val="000000"/>
                          </a:solidFill>
                          <a:effectLst/>
                          <a:highlight>
                            <a:srgbClr val="FFFFFF"/>
                          </a:highlight>
                          <a:latin typeface="Arial"/>
                          <a:ea typeface="Calibri"/>
                          <a:cs typeface="Arial"/>
                        </a:rPr>
                        <a:t>blend words. </a:t>
                      </a:r>
                      <a:endParaRPr lang="en-US" sz="1000" b="0" i="0" u="none" strike="noStrike" kern="1200" noProof="0" dirty="0">
                        <a:solidFill>
                          <a:srgbClr val="000000"/>
                        </a:solidFill>
                        <a:effectLst/>
                        <a:latin typeface="Arial"/>
                        <a:ea typeface="Calibri"/>
                        <a:cs typeface="Arial"/>
                      </a:endParaRPr>
                    </a:p>
                    <a:p>
                      <a:pPr marL="0" lvl="0" indent="0" algn="l">
                        <a:buNone/>
                      </a:pPr>
                      <a:r>
                        <a:rPr lang="en-US" sz="1000" b="0" i="0" u="none" strike="noStrike" kern="1200" noProof="0" dirty="0">
                          <a:solidFill>
                            <a:srgbClr val="000000"/>
                          </a:solidFill>
                          <a:effectLst/>
                          <a:latin typeface="Arial"/>
                          <a:ea typeface="Calibri"/>
                          <a:cs typeface="Arial"/>
                        </a:rPr>
                        <a:t>Writes their name and </a:t>
                      </a:r>
                      <a:r>
                        <a:rPr lang="en-US" sz="1000" b="0" i="0" u="none" strike="noStrike" kern="1200" noProof="0">
                          <a:solidFill>
                            <a:srgbClr val="000000"/>
                          </a:solidFill>
                          <a:effectLst/>
                          <a:latin typeface="Arial"/>
                          <a:ea typeface="Calibri"/>
                          <a:cs typeface="Arial"/>
                        </a:rPr>
                        <a:t>identify their name.</a:t>
                      </a:r>
                      <a:endParaRPr lang="en-US" sz="1000" b="1" i="0" u="none" strike="noStrike" kern="1200" noProof="0">
                        <a:solidFill>
                          <a:srgbClr val="000000"/>
                        </a:solidFill>
                        <a:effectLst/>
                        <a:highlight>
                          <a:srgbClr val="D9E1F2"/>
                        </a:highlight>
                        <a:latin typeface="Calibri"/>
                        <a:ea typeface="Calibri"/>
                        <a:cs typeface="Calibri"/>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995781">
                <a:tc>
                  <a:txBody>
                    <a:bodyPr/>
                    <a:lstStyle/>
                    <a:p>
                      <a:pPr algn="ctr"/>
                      <a:r>
                        <a:rPr lang="en-US" sz="900" b="0">
                          <a:latin typeface="Arial" panose="020B0604020202020204" pitchFamily="34" charset="0"/>
                          <a:cs typeface="Arial" panose="020B0604020202020204" pitchFamily="34" charset="0"/>
                        </a:rPr>
                        <a:t>Statutory Framework for Literacy</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00" dirty="0"/>
                        <a:t>It is crucial for children to develop a life-long love of reading. Reading consists of two dimensions: language comprehension and word reading. Language comprehension (necessary for both reading and writing) starts from birth. It only develops when adults talk with children about the world around them and the books (stories and non-fiction) they read with them, and enjoy rhymes, poems and songs together. Skilled word reading, taught later, involves both the speedy working out of the pronunciation of unfamiliar printed words (decoding) and the speedy recognition of familiar printed words. Writing involves transcription (spelling and handwriting) and composition (articulating ideas and structuring them in speech, before writing). </a:t>
                      </a:r>
                      <a:endParaRPr lang="en-GB" sz="1000" dirty="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3102111"/>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5275812" y="137134"/>
            <a:ext cx="1802096" cy="707886"/>
          </a:xfrm>
          <a:prstGeom prst="rect">
            <a:avLst/>
          </a:prstGeom>
          <a:noFill/>
        </p:spPr>
        <p:txBody>
          <a:bodyPr wrap="none" lIns="91440" tIns="45720" rIns="91440" bIns="45720">
            <a:spAutoFit/>
          </a:bodyPr>
          <a:lstStyle/>
          <a:p>
            <a:pPr algn="ctr"/>
            <a:r>
              <a:rPr lang="en-US" sz="4000">
                <a:ln w="0"/>
                <a:effectLst>
                  <a:outerShdw blurRad="38100" dist="19050" dir="2700000" algn="tl" rotWithShape="0">
                    <a:schemeClr val="dk1">
                      <a:alpha val="40000"/>
                    </a:schemeClr>
                  </a:outerShdw>
                </a:effectLst>
              </a:rPr>
              <a:t>Literacy</a:t>
            </a:r>
            <a:endParaRPr lang="en-US" sz="4000"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76551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3815019254"/>
              </p:ext>
            </p:extLst>
          </p:nvPr>
        </p:nvGraphicFramePr>
        <p:xfrm>
          <a:off x="640819" y="1112339"/>
          <a:ext cx="10905071" cy="4641189"/>
        </p:xfrm>
        <a:graphic>
          <a:graphicData uri="http://schemas.openxmlformats.org/drawingml/2006/table">
            <a:tbl>
              <a:tblPr firstRow="1" bandRow="1">
                <a:tableStyleId>{5C22544A-7EE6-4342-B048-85BDC9FD1C3A}</a:tableStyleId>
              </a:tblPr>
              <a:tblGrid>
                <a:gridCol w="1713906">
                  <a:extLst>
                    <a:ext uri="{9D8B030D-6E8A-4147-A177-3AD203B41FA5}">
                      <a16:colId xmlns:a16="http://schemas.microsoft.com/office/drawing/2014/main" val="385991600"/>
                    </a:ext>
                  </a:extLst>
                </a:gridCol>
                <a:gridCol w="1609628">
                  <a:extLst>
                    <a:ext uri="{9D8B030D-6E8A-4147-A177-3AD203B41FA5}">
                      <a16:colId xmlns:a16="http://schemas.microsoft.com/office/drawing/2014/main" val="2865123548"/>
                    </a:ext>
                  </a:extLst>
                </a:gridCol>
                <a:gridCol w="1510652">
                  <a:extLst>
                    <a:ext uri="{9D8B030D-6E8A-4147-A177-3AD203B41FA5}">
                      <a16:colId xmlns:a16="http://schemas.microsoft.com/office/drawing/2014/main" val="872926247"/>
                    </a:ext>
                  </a:extLst>
                </a:gridCol>
                <a:gridCol w="1530093">
                  <a:extLst>
                    <a:ext uri="{9D8B030D-6E8A-4147-A177-3AD203B41FA5}">
                      <a16:colId xmlns:a16="http://schemas.microsoft.com/office/drawing/2014/main" val="1315738151"/>
                    </a:ext>
                  </a:extLst>
                </a:gridCol>
                <a:gridCol w="1618465">
                  <a:extLst>
                    <a:ext uri="{9D8B030D-6E8A-4147-A177-3AD203B41FA5}">
                      <a16:colId xmlns:a16="http://schemas.microsoft.com/office/drawing/2014/main" val="2709165749"/>
                    </a:ext>
                  </a:extLst>
                </a:gridCol>
                <a:gridCol w="1461163">
                  <a:extLst>
                    <a:ext uri="{9D8B030D-6E8A-4147-A177-3AD203B41FA5}">
                      <a16:colId xmlns:a16="http://schemas.microsoft.com/office/drawing/2014/main" val="2335150482"/>
                    </a:ext>
                  </a:extLst>
                </a:gridCol>
                <a:gridCol w="1461164">
                  <a:extLst>
                    <a:ext uri="{9D8B030D-6E8A-4147-A177-3AD203B41FA5}">
                      <a16:colId xmlns:a16="http://schemas.microsoft.com/office/drawing/2014/main" val="4046203905"/>
                    </a:ext>
                  </a:extLst>
                </a:gridCol>
              </a:tblGrid>
              <a:tr h="747927">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Autumn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u="sng">
                          <a:solidFill>
                            <a:schemeClr val="tx1"/>
                          </a:solidFill>
                          <a:latin typeface="Arial" panose="020B0604020202020204" pitchFamily="34" charset="0"/>
                          <a:cs typeface="Arial" panose="020B0604020202020204" pitchFamily="34" charset="0"/>
                        </a:rPr>
                        <a:t>Autumn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2611285">
                <a:tc>
                  <a:txBody>
                    <a:bodyPr/>
                    <a:lstStyle/>
                    <a:p>
                      <a:pPr algn="ctr"/>
                      <a:endParaRPr lang="en-US" sz="1050" b="1">
                        <a:latin typeface="Arial" panose="020B0604020202020204" pitchFamily="34" charset="0"/>
                        <a:cs typeface="Arial" panose="020B0604020202020204" pitchFamily="34" charset="0"/>
                      </a:endParaRPr>
                    </a:p>
                    <a:p>
                      <a:pPr algn="ctr"/>
                      <a:endParaRPr lang="en-US" sz="1050" b="1">
                        <a:latin typeface="Arial" panose="020B0604020202020204" pitchFamily="34" charset="0"/>
                        <a:cs typeface="Arial" panose="020B0604020202020204" pitchFamily="34" charset="0"/>
                      </a:endParaRPr>
                    </a:p>
                    <a:p>
                      <a:pPr algn="ctr"/>
                      <a:r>
                        <a:rPr lang="en-US" sz="1000" b="1">
                          <a:latin typeface="Arial" panose="020B0604020202020204" pitchFamily="34" charset="0"/>
                          <a:cs typeface="Arial" panose="020B0604020202020204" pitchFamily="34" charset="0"/>
                        </a:rPr>
                        <a:t>Number</a:t>
                      </a:r>
                    </a:p>
                    <a:p>
                      <a:pPr algn="ctr"/>
                      <a:r>
                        <a:rPr lang="en-US" sz="1000" b="1">
                          <a:latin typeface="Arial" panose="020B0604020202020204" pitchFamily="34" charset="0"/>
                          <a:cs typeface="Arial" panose="020B0604020202020204" pitchFamily="34" charset="0"/>
                        </a:rPr>
                        <a:t>Numerical patterns</a:t>
                      </a:r>
                    </a:p>
                    <a:p>
                      <a:pPr algn="ctr"/>
                      <a:endParaRPr lang="en-US" sz="1000" b="0">
                        <a:latin typeface="Arial" panose="020B0604020202020204" pitchFamily="34" charset="0"/>
                        <a:cs typeface="Arial" panose="020B0604020202020204" pitchFamily="34" charset="0"/>
                      </a:endParaRPr>
                    </a:p>
                    <a:p>
                      <a:pPr algn="ctr"/>
                      <a:endParaRPr lang="en-US" sz="900" b="0" dirty="0">
                        <a:latin typeface="Arial"/>
                        <a:cs typeface="Arial"/>
                      </a:endParaRPr>
                    </a:p>
                    <a:p>
                      <a:pPr algn="ctr"/>
                      <a:endParaRPr lang="en-US" sz="800" b="0">
                        <a:latin typeface="Arial" panose="020B0604020202020204" pitchFamily="34" charset="0"/>
                        <a:cs typeface="Arial" panose="020B0604020202020204" pitchFamily="34" charset="0"/>
                      </a:endParaRPr>
                    </a:p>
                    <a:p>
                      <a:pPr algn="ctr"/>
                      <a:endParaRPr lang="en-US" sz="800" b="0">
                        <a:latin typeface="Arial" panose="020B0604020202020204" pitchFamily="34" charset="0"/>
                        <a:cs typeface="Arial" panose="020B0604020202020204" pitchFamily="34" charset="0"/>
                      </a:endParaRPr>
                    </a:p>
                    <a:p>
                      <a:pPr algn="ctr"/>
                      <a:endParaRPr lang="en-US" sz="800" b="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1000" b="0" i="0" u="none" strike="noStrike" noProof="0" dirty="0">
                          <a:solidFill>
                            <a:srgbClr val="000000"/>
                          </a:solidFill>
                          <a:latin typeface="Arial"/>
                          <a:ea typeface="Calibri"/>
                          <a:cs typeface="Arial"/>
                        </a:rPr>
                        <a:t>Starts to use some number names and starts to ascribe names to objects in a rhythmical way. </a:t>
                      </a:r>
                      <a:endParaRPr lang="en-US" sz="1000" b="0">
                        <a:latin typeface="Arial"/>
                        <a:cs typeface="Arial"/>
                      </a:endParaRPr>
                    </a:p>
                    <a:p>
                      <a:pPr marL="0" lvl="0" indent="0" algn="l">
                        <a:buNone/>
                      </a:pPr>
                      <a:r>
                        <a:rPr lang="en-US" sz="1000" b="0" i="0" u="none" strike="noStrike" noProof="0">
                          <a:solidFill>
                            <a:srgbClr val="000000"/>
                          </a:solidFill>
                          <a:latin typeface="Arial"/>
                          <a:ea typeface="Calibri"/>
                          <a:cs typeface="Arial"/>
                        </a:rPr>
                        <a:t>Counts </a:t>
                      </a:r>
                      <a:r>
                        <a:rPr lang="en-US" sz="1000" b="0" i="0" u="none" strike="noStrike" noProof="0" dirty="0">
                          <a:solidFill>
                            <a:srgbClr val="000000"/>
                          </a:solidFill>
                          <a:latin typeface="Arial"/>
                          <a:ea typeface="Calibri"/>
                          <a:cs typeface="Arial"/>
                        </a:rPr>
                        <a:t>rhythmically and can count in songs and rhymes. Builds using different equipment of different sizes and shapes.</a:t>
                      </a:r>
                      <a:endParaRPr lang="en-US" sz="10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1000" b="0" i="0" u="none" strike="noStrike" noProof="0" dirty="0">
                          <a:solidFill>
                            <a:srgbClr val="000000"/>
                          </a:solidFill>
                          <a:latin typeface="Arial"/>
                          <a:ea typeface="Calibri"/>
                          <a:cs typeface="Arial"/>
                        </a:rPr>
                        <a:t>Can identify 1 and 2 objects when asked. </a:t>
                      </a:r>
                      <a:endParaRPr lang="en-US" sz="1000" b="0">
                        <a:latin typeface="Arial"/>
                        <a:cs typeface="Arial"/>
                      </a:endParaRPr>
                    </a:p>
                    <a:p>
                      <a:pPr marL="0" lvl="0" indent="0" algn="l">
                        <a:buNone/>
                      </a:pPr>
                      <a:r>
                        <a:rPr lang="en-US" sz="1000" b="0" i="0" u="none" strike="noStrike" noProof="0" dirty="0">
                          <a:solidFill>
                            <a:srgbClr val="000000"/>
                          </a:solidFill>
                          <a:latin typeface="Arial"/>
                          <a:ea typeface="Calibri"/>
                          <a:cs typeface="Arial"/>
                        </a:rPr>
                        <a:t>Starts to use number comparison language. </a:t>
                      </a:r>
                      <a:endParaRPr lang="en-US" sz="1000" b="0">
                        <a:latin typeface="Arial"/>
                        <a:cs typeface="Arial"/>
                      </a:endParaRPr>
                    </a:p>
                    <a:p>
                      <a:pPr marL="0" lvl="0" indent="0" algn="l">
                        <a:buNone/>
                      </a:pPr>
                      <a:r>
                        <a:rPr lang="en-US" sz="1000" b="0" i="0" u="none" strike="noStrike" noProof="0" dirty="0">
                          <a:solidFill>
                            <a:srgbClr val="000000"/>
                          </a:solidFill>
                          <a:latin typeface="Arial"/>
                          <a:ea typeface="Calibri"/>
                          <a:cs typeface="Arial"/>
                        </a:rPr>
                        <a:t>Talks about their models and what they used to build their models, identifying different bricks and </a:t>
                      </a:r>
                      <a:r>
                        <a:rPr lang="en-US" sz="1000" b="0" i="0" u="none" strike="noStrike" noProof="0" dirty="0" err="1">
                          <a:solidFill>
                            <a:srgbClr val="000000"/>
                          </a:solidFill>
                          <a:latin typeface="Arial"/>
                          <a:ea typeface="Calibri"/>
                          <a:cs typeface="Arial"/>
                        </a:rPr>
                        <a:t>colours</a:t>
                      </a:r>
                      <a:r>
                        <a:rPr lang="en-US" sz="1000" b="0" i="0" u="none" strike="noStrike" noProof="0" dirty="0">
                          <a:solidFill>
                            <a:srgbClr val="000000"/>
                          </a:solidFill>
                          <a:latin typeface="Arial"/>
                          <a:ea typeface="Calibri"/>
                          <a:cs typeface="Arial"/>
                        </a:rPr>
                        <a:t>.</a:t>
                      </a:r>
                      <a:endParaRPr lang="en-US" sz="10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1000" b="0" i="0" u="none" strike="noStrike" kern="1200" noProof="0" dirty="0" err="1">
                          <a:solidFill>
                            <a:srgbClr val="000000"/>
                          </a:solidFill>
                          <a:effectLst/>
                          <a:latin typeface="Arial"/>
                          <a:ea typeface="Calibri"/>
                          <a:cs typeface="Arial"/>
                        </a:rPr>
                        <a:t>Subitises</a:t>
                      </a:r>
                      <a:r>
                        <a:rPr lang="en-US" sz="1000" b="0" i="0" u="none" strike="noStrike" kern="1200" noProof="0" dirty="0">
                          <a:solidFill>
                            <a:srgbClr val="000000"/>
                          </a:solidFill>
                          <a:effectLst/>
                          <a:latin typeface="Arial"/>
                          <a:ea typeface="Calibri"/>
                          <a:cs typeface="Arial"/>
                        </a:rPr>
                        <a:t> and counts to 3. Enjoys counting as far as they can and uses numbers in their play. </a:t>
                      </a:r>
                      <a:endParaRPr lang="en-US" sz="1000" b="0">
                        <a:latin typeface="Arial"/>
                        <a:cs typeface="Arial"/>
                      </a:endParaRPr>
                    </a:p>
                    <a:p>
                      <a:pPr marL="0" lvl="0" indent="0" algn="l">
                        <a:buNone/>
                      </a:pPr>
                      <a:r>
                        <a:rPr lang="en-US" sz="1000" b="0" i="0" u="none" strike="noStrike" kern="1200" noProof="0">
                          <a:solidFill>
                            <a:srgbClr val="000000"/>
                          </a:solidFill>
                          <a:effectLst/>
                          <a:latin typeface="Arial"/>
                          <a:ea typeface="Calibri"/>
                          <a:cs typeface="Arial"/>
                        </a:rPr>
                        <a:t>Sorts using </a:t>
                      </a:r>
                      <a:r>
                        <a:rPr lang="en-US" sz="1000" b="0" i="0" u="none" strike="noStrike" kern="1200" noProof="0" dirty="0">
                          <a:solidFill>
                            <a:srgbClr val="000000"/>
                          </a:solidFill>
                          <a:effectLst/>
                          <a:latin typeface="Arial"/>
                          <a:ea typeface="Calibri"/>
                          <a:cs typeface="Arial"/>
                        </a:rPr>
                        <a:t>simple criteria</a:t>
                      </a:r>
                      <a:r>
                        <a:rPr lang="en-US" sz="1000" b="0" i="1" u="none" strike="noStrike" kern="1200" noProof="0" dirty="0">
                          <a:solidFill>
                            <a:srgbClr val="000000"/>
                          </a:solidFill>
                          <a:effectLst/>
                          <a:latin typeface="Arial"/>
                          <a:ea typeface="Calibri"/>
                          <a:cs typeface="Arial"/>
                        </a:rPr>
                        <a:t>.</a:t>
                      </a:r>
                      <a:endParaRPr lang="en-US" sz="10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1000" b="0" i="0" u="none" strike="noStrike" kern="1200" noProof="0" dirty="0">
                          <a:solidFill>
                            <a:srgbClr val="000000"/>
                          </a:solidFill>
                          <a:latin typeface="Arial"/>
                          <a:ea typeface="Calibri"/>
                          <a:cs typeface="Arial"/>
                        </a:rPr>
                        <a:t>Notices the last number said when counting. </a:t>
                      </a:r>
                      <a:endParaRPr lang="en-US" sz="1000" b="0">
                        <a:latin typeface="Arial"/>
                        <a:cs typeface="Arial"/>
                      </a:endParaRPr>
                    </a:p>
                    <a:p>
                      <a:pPr marL="0" lvl="0" indent="0" algn="l">
                        <a:buNone/>
                      </a:pPr>
                      <a:r>
                        <a:rPr lang="en-US" sz="1000" b="0" i="0" u="none" strike="noStrike" kern="1200" noProof="0">
                          <a:solidFill>
                            <a:srgbClr val="000000"/>
                          </a:solidFill>
                          <a:latin typeface="Arial"/>
                          <a:ea typeface="Calibri"/>
                          <a:cs typeface="Arial"/>
                        </a:rPr>
                        <a:t>Can say what </a:t>
                      </a:r>
                      <a:r>
                        <a:rPr lang="en-US" sz="1000" b="0" i="0" u="none" strike="noStrike" kern="1200" noProof="0" dirty="0">
                          <a:solidFill>
                            <a:srgbClr val="000000"/>
                          </a:solidFill>
                          <a:latin typeface="Arial"/>
                          <a:ea typeface="Calibri"/>
                          <a:cs typeface="Arial"/>
                        </a:rPr>
                        <a:t>number comes next when counting and singing number songs. </a:t>
                      </a:r>
                      <a:endParaRPr lang="en-US" sz="1000" b="0">
                        <a:latin typeface="Arial"/>
                        <a:cs typeface="Arial"/>
                      </a:endParaRPr>
                    </a:p>
                    <a:p>
                      <a:pPr marL="0" lvl="0" indent="0" algn="l">
                        <a:buNone/>
                      </a:pPr>
                      <a:r>
                        <a:rPr lang="en-US" sz="1000" b="0" i="0" u="none" strike="noStrike" kern="1200" noProof="0">
                          <a:solidFill>
                            <a:srgbClr val="000000"/>
                          </a:solidFill>
                          <a:latin typeface="Arial"/>
                          <a:ea typeface="Calibri"/>
                          <a:cs typeface="Arial"/>
                        </a:rPr>
                        <a:t>Starts to </a:t>
                      </a:r>
                      <a:r>
                        <a:rPr lang="en-US" sz="1000" b="0" i="0" u="none" strike="noStrike" kern="1200" noProof="0" dirty="0">
                          <a:solidFill>
                            <a:srgbClr val="000000"/>
                          </a:solidFill>
                          <a:latin typeface="Arial"/>
                          <a:ea typeface="Calibri"/>
                          <a:cs typeface="Arial"/>
                        </a:rPr>
                        <a:t>identify simple patterns.</a:t>
                      </a:r>
                      <a:endParaRPr lang="en-US" sz="10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1000" b="0" i="0" u="none" strike="noStrike" kern="1200" noProof="0" dirty="0">
                          <a:solidFill>
                            <a:srgbClr val="000000"/>
                          </a:solidFill>
                          <a:effectLst/>
                          <a:latin typeface="Arial"/>
                          <a:ea typeface="Calibri"/>
                          <a:cs typeface="Arial"/>
                        </a:rPr>
                        <a:t>Counts up to five and is starting to understand cardinal principle. </a:t>
                      </a:r>
                      <a:endParaRPr lang="en-US" sz="1000" b="0">
                        <a:latin typeface="Arial"/>
                        <a:cs typeface="Arial"/>
                      </a:endParaRPr>
                    </a:p>
                    <a:p>
                      <a:pPr marL="0" lvl="0" indent="0" algn="l">
                        <a:buNone/>
                      </a:pPr>
                      <a:r>
                        <a:rPr lang="en-US" sz="1000" b="0" i="0" u="none" strike="noStrike" kern="1200" noProof="0">
                          <a:solidFill>
                            <a:srgbClr val="000000"/>
                          </a:solidFill>
                          <a:effectLst/>
                          <a:latin typeface="Arial"/>
                          <a:ea typeface="Calibri"/>
                          <a:cs typeface="Arial"/>
                        </a:rPr>
                        <a:t>Can use </a:t>
                      </a:r>
                      <a:r>
                        <a:rPr lang="en-US" sz="1000" b="0" i="0" u="none" strike="noStrike" kern="1200" noProof="0" dirty="0">
                          <a:solidFill>
                            <a:srgbClr val="000000"/>
                          </a:solidFill>
                          <a:effectLst/>
                          <a:latin typeface="Arial"/>
                          <a:ea typeface="Calibri"/>
                          <a:cs typeface="Arial"/>
                        </a:rPr>
                        <a:t>"more than” to identify different groups. Makes simple comparisons.</a:t>
                      </a:r>
                      <a:endParaRPr lang="en-US" sz="10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None/>
                      </a:pPr>
                      <a:r>
                        <a:rPr lang="en-US" sz="1000" b="0" i="0" u="none" strike="noStrike" kern="1200" noProof="0" dirty="0">
                          <a:solidFill>
                            <a:srgbClr val="000000"/>
                          </a:solidFill>
                          <a:effectLst/>
                          <a:latin typeface="Arial"/>
                          <a:ea typeface="Calibri"/>
                          <a:cs typeface="Arial"/>
                        </a:rPr>
                        <a:t>Uses number in play. </a:t>
                      </a:r>
                      <a:endParaRPr lang="en-US" sz="1000" b="0">
                        <a:latin typeface="Arial"/>
                        <a:cs typeface="Arial"/>
                      </a:endParaRPr>
                    </a:p>
                    <a:p>
                      <a:pPr marL="0" lvl="0" indent="0" algn="l">
                        <a:buNone/>
                      </a:pPr>
                      <a:r>
                        <a:rPr lang="en-US" sz="1000" b="0" i="0" u="none" strike="noStrike" kern="1200" noProof="0">
                          <a:solidFill>
                            <a:srgbClr val="000000"/>
                          </a:solidFill>
                          <a:effectLst/>
                          <a:latin typeface="Arial"/>
                          <a:ea typeface="Calibri"/>
                          <a:cs typeface="Arial"/>
                        </a:rPr>
                        <a:t>Can </a:t>
                      </a:r>
                      <a:r>
                        <a:rPr lang="en-US" sz="1000" b="0" i="0" u="none" strike="noStrike" kern="1200" noProof="0" dirty="0">
                          <a:solidFill>
                            <a:srgbClr val="000000"/>
                          </a:solidFill>
                          <a:effectLst/>
                          <a:latin typeface="Arial"/>
                          <a:ea typeface="Calibri"/>
                          <a:cs typeface="Arial"/>
                        </a:rPr>
                        <a:t>identify numerals to 5. Can identify when two groups have the </a:t>
                      </a:r>
                      <a:r>
                        <a:rPr lang="en-US" sz="1000" b="0" i="0" u="none" strike="noStrike" kern="1200" noProof="0">
                          <a:solidFill>
                            <a:srgbClr val="000000"/>
                          </a:solidFill>
                          <a:effectLst/>
                          <a:latin typeface="Arial"/>
                          <a:ea typeface="Calibri"/>
                          <a:cs typeface="Arial"/>
                        </a:rPr>
                        <a:t>same number. </a:t>
                      </a:r>
                      <a:endParaRPr lang="en-US" sz="1000" b="0">
                        <a:latin typeface="Arial"/>
                        <a:cs typeface="Arial"/>
                      </a:endParaRPr>
                    </a:p>
                    <a:p>
                      <a:pPr marL="0" lvl="0" indent="0" algn="l">
                        <a:buNone/>
                      </a:pPr>
                      <a:r>
                        <a:rPr lang="en-US" sz="1000" b="0" i="0" u="none" strike="noStrike" kern="1200" noProof="0">
                          <a:solidFill>
                            <a:srgbClr val="000000"/>
                          </a:solidFill>
                          <a:effectLst/>
                          <a:latin typeface="Arial"/>
                          <a:ea typeface="Calibri"/>
                          <a:cs typeface="Arial"/>
                        </a:rPr>
                        <a:t>Starts to use simple shape names.</a:t>
                      </a:r>
                      <a:endParaRPr lang="en-US" sz="1000"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1281977">
                <a:tc>
                  <a:txBody>
                    <a:bodyPr/>
                    <a:lstStyle/>
                    <a:p>
                      <a:pPr algn="ctr"/>
                      <a:r>
                        <a:rPr lang="en-US" sz="900" b="0">
                          <a:latin typeface="Arial" panose="020B0604020202020204" pitchFamily="34" charset="0"/>
                          <a:cs typeface="Arial" panose="020B0604020202020204" pitchFamily="34" charset="0"/>
                        </a:rPr>
                        <a:t>Statutory Framework for Mathematics</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00" dirty="0"/>
                        <a:t>Developing a strong grounding in number is essential so that all children develop the necessary building blocks to excel mathematically. Children should be able to count confidently, develop a deep understanding of the numbers to 10, the relationships between them and the patterns within those numbers. By providing frequent and varied opportunities to build and apply this understanding - such as using manipulatives, including small pebbles and tens frames for organising counting - children will develop a secure base of knowledge and vocabulary from which mastery of mathematics is built. In addition, it is important that the curriculum includes rich opportunities for children to develop their spatial reasoning skills across all areas of mathematics including shape, space and measures. It is important that children develop positive attitudes and interests in mathematics, look for patterns and relationships, spot connections, ‘have a go’, talk to adults and peers about what they notice and not be afraid to make mistakes. </a:t>
                      </a:r>
                      <a:endParaRPr lang="en-GB" sz="1000" dirty="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3102111"/>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4718703" y="137134"/>
            <a:ext cx="2916312" cy="707886"/>
          </a:xfrm>
          <a:prstGeom prst="rect">
            <a:avLst/>
          </a:prstGeom>
          <a:noFill/>
        </p:spPr>
        <p:txBody>
          <a:bodyPr wrap="none" lIns="91440" tIns="45720" rIns="91440" bIns="45720">
            <a:spAutoFit/>
          </a:bodyPr>
          <a:lstStyle/>
          <a:p>
            <a:pPr algn="ctr"/>
            <a:r>
              <a:rPr lang="en-US" sz="4000" b="0" cap="none" spc="0">
                <a:ln w="0"/>
                <a:solidFill>
                  <a:schemeClr val="tx1"/>
                </a:solidFill>
                <a:effectLst>
                  <a:outerShdw blurRad="38100" dist="19050" dir="2700000" algn="tl" rotWithShape="0">
                    <a:schemeClr val="dk1">
                      <a:alpha val="40000"/>
                    </a:schemeClr>
                  </a:outerShdw>
                </a:effectLst>
              </a:rPr>
              <a:t>Mathematics</a:t>
            </a:r>
          </a:p>
        </p:txBody>
      </p:sp>
      <p:sp>
        <p:nvSpPr>
          <p:cNvPr id="16" name="TextBox 15">
            <a:extLst>
              <a:ext uri="{FF2B5EF4-FFF2-40B4-BE49-F238E27FC236}">
                <a16:creationId xmlns:a16="http://schemas.microsoft.com/office/drawing/2014/main" id="{47477F9E-1AD4-4D2A-AF4B-53EC52E0D7AA}"/>
              </a:ext>
            </a:extLst>
          </p:cNvPr>
          <p:cNvSpPr txBox="1"/>
          <p:nvPr/>
        </p:nvSpPr>
        <p:spPr>
          <a:xfrm>
            <a:off x="2330001" y="6488220"/>
            <a:ext cx="5681246" cy="338554"/>
          </a:xfrm>
          <a:prstGeom prst="rect">
            <a:avLst/>
          </a:prstGeom>
          <a:noFill/>
        </p:spPr>
        <p:txBody>
          <a:bodyPr wrap="square" lIns="91440" tIns="45720" rIns="91440" bIns="45720" rtlCol="0" anchor="t">
            <a:spAutoFit/>
          </a:bodyPr>
          <a:lstStyle/>
          <a:p>
            <a:r>
              <a:rPr lang="en-GB" sz="1600" i="1"/>
              <a:t>*Power Maths and Mastering Number are taught in Reception.</a:t>
            </a:r>
          </a:p>
        </p:txBody>
      </p:sp>
    </p:spTree>
    <p:extLst>
      <p:ext uri="{BB962C8B-B14F-4D97-AF65-F5344CB8AC3E}">
        <p14:creationId xmlns:p14="http://schemas.microsoft.com/office/powerpoint/2010/main" val="1744414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293222026"/>
              </p:ext>
            </p:extLst>
          </p:nvPr>
        </p:nvGraphicFramePr>
        <p:xfrm>
          <a:off x="643467" y="1178979"/>
          <a:ext cx="10905071" cy="4228515"/>
        </p:xfrm>
        <a:graphic>
          <a:graphicData uri="http://schemas.openxmlformats.org/drawingml/2006/table">
            <a:tbl>
              <a:tblPr firstRow="1" bandRow="1">
                <a:tableStyleId>{5C22544A-7EE6-4342-B048-85BDC9FD1C3A}</a:tableStyleId>
              </a:tblPr>
              <a:tblGrid>
                <a:gridCol w="1713906">
                  <a:extLst>
                    <a:ext uri="{9D8B030D-6E8A-4147-A177-3AD203B41FA5}">
                      <a16:colId xmlns:a16="http://schemas.microsoft.com/office/drawing/2014/main" val="385991600"/>
                    </a:ext>
                  </a:extLst>
                </a:gridCol>
                <a:gridCol w="1609628">
                  <a:extLst>
                    <a:ext uri="{9D8B030D-6E8A-4147-A177-3AD203B41FA5}">
                      <a16:colId xmlns:a16="http://schemas.microsoft.com/office/drawing/2014/main" val="2865123548"/>
                    </a:ext>
                  </a:extLst>
                </a:gridCol>
                <a:gridCol w="1510652">
                  <a:extLst>
                    <a:ext uri="{9D8B030D-6E8A-4147-A177-3AD203B41FA5}">
                      <a16:colId xmlns:a16="http://schemas.microsoft.com/office/drawing/2014/main" val="872926247"/>
                    </a:ext>
                  </a:extLst>
                </a:gridCol>
                <a:gridCol w="1530093">
                  <a:extLst>
                    <a:ext uri="{9D8B030D-6E8A-4147-A177-3AD203B41FA5}">
                      <a16:colId xmlns:a16="http://schemas.microsoft.com/office/drawing/2014/main" val="1315738151"/>
                    </a:ext>
                  </a:extLst>
                </a:gridCol>
                <a:gridCol w="1618465">
                  <a:extLst>
                    <a:ext uri="{9D8B030D-6E8A-4147-A177-3AD203B41FA5}">
                      <a16:colId xmlns:a16="http://schemas.microsoft.com/office/drawing/2014/main" val="2709165749"/>
                    </a:ext>
                  </a:extLst>
                </a:gridCol>
                <a:gridCol w="1461163">
                  <a:extLst>
                    <a:ext uri="{9D8B030D-6E8A-4147-A177-3AD203B41FA5}">
                      <a16:colId xmlns:a16="http://schemas.microsoft.com/office/drawing/2014/main" val="2335150482"/>
                    </a:ext>
                  </a:extLst>
                </a:gridCol>
                <a:gridCol w="1461164">
                  <a:extLst>
                    <a:ext uri="{9D8B030D-6E8A-4147-A177-3AD203B41FA5}">
                      <a16:colId xmlns:a16="http://schemas.microsoft.com/office/drawing/2014/main" val="4046203905"/>
                    </a:ext>
                  </a:extLst>
                </a:gridCol>
              </a:tblGrid>
              <a:tr h="765527">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Autumn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u="sng">
                          <a:solidFill>
                            <a:schemeClr val="tx1"/>
                          </a:solidFill>
                          <a:latin typeface="Arial" panose="020B0604020202020204" pitchFamily="34" charset="0"/>
                          <a:cs typeface="Arial" panose="020B0604020202020204" pitchFamily="34" charset="0"/>
                        </a:rPr>
                        <a:t>Autumn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2150844">
                <a:tc>
                  <a:txBody>
                    <a:bodyPr/>
                    <a:lstStyle/>
                    <a:p>
                      <a:pPr algn="ctr"/>
                      <a:endParaRPr lang="en-US" sz="1050" b="1" dirty="0">
                        <a:latin typeface="Arial" panose="020B0604020202020204" pitchFamily="34" charset="0"/>
                        <a:cs typeface="Arial" panose="020B0604020202020204" pitchFamily="34" charset="0"/>
                      </a:endParaRPr>
                    </a:p>
                    <a:p>
                      <a:pPr algn="ctr"/>
                      <a:endParaRPr lang="en-US" sz="1050" b="1" dirty="0">
                        <a:latin typeface="Arial" panose="020B0604020202020204" pitchFamily="34" charset="0"/>
                        <a:cs typeface="Arial" panose="020B0604020202020204" pitchFamily="34" charset="0"/>
                      </a:endParaRPr>
                    </a:p>
                    <a:p>
                      <a:pPr algn="ctr"/>
                      <a:r>
                        <a:rPr lang="en-US" sz="1000" b="1" dirty="0">
                          <a:latin typeface="Arial" panose="020B0604020202020204" pitchFamily="34" charset="0"/>
                          <a:cs typeface="Arial" panose="020B0604020202020204" pitchFamily="34" charset="0"/>
                        </a:rPr>
                        <a:t>History</a:t>
                      </a:r>
                    </a:p>
                    <a:p>
                      <a:pPr algn="ctr"/>
                      <a:r>
                        <a:rPr lang="en-US" sz="1000" b="1" dirty="0">
                          <a:latin typeface="Arial" panose="020B0604020202020204" pitchFamily="34" charset="0"/>
                          <a:cs typeface="Arial" panose="020B0604020202020204" pitchFamily="34" charset="0"/>
                        </a:rPr>
                        <a:t>Geography</a:t>
                      </a:r>
                    </a:p>
                    <a:p>
                      <a:pPr algn="ctr"/>
                      <a:r>
                        <a:rPr lang="en-US" sz="1000" b="1" dirty="0">
                          <a:latin typeface="Arial" panose="020B0604020202020204" pitchFamily="34" charset="0"/>
                          <a:cs typeface="Arial" panose="020B0604020202020204" pitchFamily="34" charset="0"/>
                        </a:rPr>
                        <a:t>Science</a:t>
                      </a:r>
                    </a:p>
                    <a:p>
                      <a:pPr algn="ctr"/>
                      <a:r>
                        <a:rPr lang="en-US" sz="1000" b="1" dirty="0">
                          <a:latin typeface="Arial" panose="020B0604020202020204" pitchFamily="34" charset="0"/>
                          <a:cs typeface="Arial" panose="020B0604020202020204" pitchFamily="34" charset="0"/>
                        </a:rPr>
                        <a:t>RE</a:t>
                      </a:r>
                    </a:p>
                    <a:p>
                      <a:pPr algn="ctr"/>
                      <a:endParaRPr lang="en-US" sz="1000" b="0" dirty="0">
                        <a:latin typeface="Arial" panose="020B0604020202020204" pitchFamily="34" charset="0"/>
                        <a:cs typeface="Arial" panose="020B0604020202020204" pitchFamily="34" charset="0"/>
                      </a:endParaRPr>
                    </a:p>
                    <a:p>
                      <a:pPr algn="ctr"/>
                      <a:endParaRPr lang="en-US" sz="900" b="0" dirty="0">
                        <a:latin typeface="Arial"/>
                        <a:cs typeface="Arial"/>
                      </a:endParaRPr>
                    </a:p>
                    <a:p>
                      <a:pPr algn="ctr"/>
                      <a:endParaRPr lang="en-US" sz="800" b="0" dirty="0">
                        <a:latin typeface="Arial" panose="020B0604020202020204" pitchFamily="34" charset="0"/>
                        <a:cs typeface="Arial" panose="020B0604020202020204" pitchFamily="34" charset="0"/>
                      </a:endParaRPr>
                    </a:p>
                    <a:p>
                      <a:pPr algn="ctr"/>
                      <a:endParaRPr lang="en-US" sz="800" b="0" dirty="0">
                        <a:latin typeface="Arial" panose="020B0604020202020204" pitchFamily="34" charset="0"/>
                        <a:cs typeface="Arial" panose="020B0604020202020204" pitchFamily="34" charset="0"/>
                      </a:endParaRPr>
                    </a:p>
                    <a:p>
                      <a:pPr algn="ctr"/>
                      <a:endParaRPr lang="en-US" sz="800" b="0" dirty="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indent="0" algn="l">
                        <a:buNone/>
                      </a:pPr>
                      <a:r>
                        <a:rPr lang="en-US" sz="1200" b="0" i="0" u="none" strike="noStrike" noProof="0" dirty="0">
                          <a:solidFill>
                            <a:srgbClr val="000000"/>
                          </a:solidFill>
                          <a:latin typeface="Arial"/>
                          <a:ea typeface="Calibri"/>
                          <a:cs typeface="Arial"/>
                        </a:rPr>
                        <a:t>Children start to be curious about the people around them. </a:t>
                      </a:r>
                      <a:endParaRPr lang="en-US" b="0" dirty="0">
                        <a:latin typeface="Arial"/>
                        <a:cs typeface="Arial"/>
                      </a:endParaRPr>
                    </a:p>
                    <a:p>
                      <a:pPr marL="0" lvl="0" indent="0" algn="l">
                        <a:buNone/>
                      </a:pPr>
                      <a:r>
                        <a:rPr lang="en-US" sz="1200" b="0" i="0" u="none" strike="noStrike" noProof="0" dirty="0">
                          <a:solidFill>
                            <a:srgbClr val="000000"/>
                          </a:solidFill>
                          <a:latin typeface="Arial"/>
                          <a:ea typeface="Calibri"/>
                          <a:cs typeface="Arial"/>
                        </a:rPr>
                        <a:t>They show interest in characters in stories and also people in school. </a:t>
                      </a:r>
                      <a:endParaRPr lang="en-US" b="0">
                        <a:latin typeface="Arial"/>
                        <a:cs typeface="Arial"/>
                      </a:endParaRPr>
                    </a:p>
                    <a:p>
                      <a:pPr marL="0" lvl="0" indent="0" algn="l">
                        <a:buNone/>
                      </a:pPr>
                      <a:r>
                        <a:rPr lang="en-US" sz="1200" b="0" i="0" u="none" strike="noStrike" noProof="0">
                          <a:solidFill>
                            <a:srgbClr val="000000"/>
                          </a:solidFill>
                          <a:latin typeface="Arial"/>
                          <a:ea typeface="Calibri"/>
                          <a:cs typeface="Arial"/>
                        </a:rPr>
                        <a:t>Children notice </a:t>
                      </a:r>
                      <a:r>
                        <a:rPr lang="en-US" sz="1200" b="0" i="0" u="none" strike="noStrike" noProof="0" dirty="0">
                          <a:solidFill>
                            <a:srgbClr val="000000"/>
                          </a:solidFill>
                          <a:latin typeface="Arial"/>
                          <a:ea typeface="Calibri"/>
                          <a:cs typeface="Arial"/>
                        </a:rPr>
                        <a:t>different story books. Children start to explore the environment around them.</a:t>
                      </a:r>
                      <a:endParaRPr lang="en-US"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lvl="0" algn="l">
                        <a:lnSpc>
                          <a:spcPct val="100000"/>
                        </a:lnSpc>
                        <a:spcBef>
                          <a:spcPts val="0"/>
                        </a:spcBef>
                        <a:spcAft>
                          <a:spcPts val="0"/>
                        </a:spcAft>
                        <a:buNone/>
                      </a:pPr>
                      <a:r>
                        <a:rPr lang="en-US" sz="1200" b="0" i="0" u="none" strike="noStrike" kern="1200" noProof="0" dirty="0">
                          <a:solidFill>
                            <a:srgbClr val="000000"/>
                          </a:solidFill>
                          <a:effectLst/>
                          <a:latin typeface="Arial"/>
                          <a:ea typeface="Calibri"/>
                          <a:cs typeface="Arial"/>
                        </a:rPr>
                        <a:t>Children show an interest in the people in their family and can tell some simple facts about their family. </a:t>
                      </a:r>
                      <a:endParaRPr lang="en-US"/>
                    </a:p>
                    <a:p>
                      <a:pPr lvl="0" algn="l">
                        <a:lnSpc>
                          <a:spcPct val="100000"/>
                        </a:lnSpc>
                        <a:spcBef>
                          <a:spcPts val="0"/>
                        </a:spcBef>
                        <a:spcAft>
                          <a:spcPts val="0"/>
                        </a:spcAft>
                        <a:buNone/>
                      </a:pPr>
                      <a:r>
                        <a:rPr lang="en-US" sz="1200" b="0" i="0" u="none" strike="noStrike" kern="1200" noProof="0" dirty="0">
                          <a:solidFill>
                            <a:srgbClr val="000000"/>
                          </a:solidFill>
                          <a:effectLst/>
                          <a:latin typeface="Arial"/>
                          <a:ea typeface="Calibri"/>
                          <a:cs typeface="Arial"/>
                        </a:rPr>
                        <a:t>They </a:t>
                      </a:r>
                      <a:r>
                        <a:rPr lang="en-US" sz="1200" b="0" i="0" u="none" strike="noStrike" kern="1200" noProof="0" dirty="0" err="1">
                          <a:solidFill>
                            <a:srgbClr val="000000"/>
                          </a:solidFill>
                          <a:effectLst/>
                          <a:latin typeface="Arial"/>
                          <a:ea typeface="Calibri"/>
                          <a:cs typeface="Arial"/>
                        </a:rPr>
                        <a:t>recognise</a:t>
                      </a:r>
                      <a:r>
                        <a:rPr lang="en-US" sz="1200" b="0" i="0" u="none" strike="noStrike" kern="1200" noProof="0" dirty="0">
                          <a:solidFill>
                            <a:srgbClr val="000000"/>
                          </a:solidFill>
                          <a:effectLst/>
                          <a:latin typeface="Arial"/>
                          <a:ea typeface="Calibri"/>
                          <a:cs typeface="Arial"/>
                        </a:rPr>
                        <a:t> some families have similar features. </a:t>
                      </a:r>
                    </a:p>
                    <a:p>
                      <a:pPr lvl="0" algn="l">
                        <a:lnSpc>
                          <a:spcPct val="100000"/>
                        </a:lnSpc>
                        <a:spcBef>
                          <a:spcPts val="0"/>
                        </a:spcBef>
                        <a:spcAft>
                          <a:spcPts val="0"/>
                        </a:spcAft>
                        <a:buNone/>
                      </a:pPr>
                      <a:r>
                        <a:rPr lang="en-US" sz="1200" b="0" i="0" u="none" strike="noStrike" kern="1200" noProof="0">
                          <a:solidFill>
                            <a:srgbClr val="000000"/>
                          </a:solidFill>
                          <a:effectLst/>
                          <a:latin typeface="Arial"/>
                          <a:ea typeface="Calibri"/>
                          <a:cs typeface="Arial"/>
                        </a:rPr>
                        <a:t>Makes connections between the </a:t>
                      </a:r>
                      <a:r>
                        <a:rPr lang="en-US" sz="1200" b="0" i="0" u="none" strike="noStrike" kern="1200" noProof="0" dirty="0">
                          <a:solidFill>
                            <a:srgbClr val="000000"/>
                          </a:solidFill>
                          <a:effectLst/>
                          <a:latin typeface="Arial"/>
                          <a:ea typeface="Calibri"/>
                          <a:cs typeface="Arial"/>
                        </a:rPr>
                        <a:t>features of their family and other families. </a:t>
                      </a:r>
                      <a:endParaRPr lang="en-US"/>
                    </a:p>
                    <a:p>
                      <a:pPr lvl="0" algn="l">
                        <a:lnSpc>
                          <a:spcPct val="100000"/>
                        </a:lnSpc>
                        <a:spcBef>
                          <a:spcPts val="0"/>
                        </a:spcBef>
                        <a:spcAft>
                          <a:spcPts val="0"/>
                        </a:spcAft>
                        <a:buNone/>
                      </a:pPr>
                      <a:r>
                        <a:rPr lang="en-US" sz="1200" b="0" i="0" u="none" strike="noStrike" kern="1200" noProof="0">
                          <a:solidFill>
                            <a:srgbClr val="000000"/>
                          </a:solidFill>
                          <a:effectLst/>
                          <a:latin typeface="Arial"/>
                          <a:ea typeface="Calibri"/>
                          <a:cs typeface="Arial"/>
                        </a:rPr>
                        <a:t>Children start </a:t>
                      </a:r>
                      <a:r>
                        <a:rPr lang="en-US" sz="1200" b="0" i="0" u="none" strike="noStrike" kern="1200" noProof="0" dirty="0">
                          <a:solidFill>
                            <a:srgbClr val="000000"/>
                          </a:solidFill>
                          <a:effectLst/>
                          <a:latin typeface="Arial"/>
                          <a:ea typeface="Calibri"/>
                          <a:cs typeface="Arial"/>
                        </a:rPr>
                        <a:t>to notice when things have changes with support from an adult.</a:t>
                      </a:r>
                      <a:endParaRPr lang="en-US"/>
                    </a:p>
                    <a:p>
                      <a:pPr marL="0" marR="0" lvl="0" indent="0" algn="ctr" defTabSz="914400">
                        <a:lnSpc>
                          <a:spcPct val="100000"/>
                        </a:lnSpc>
                        <a:spcBef>
                          <a:spcPts val="0"/>
                        </a:spcBef>
                        <a:spcAft>
                          <a:spcPts val="0"/>
                        </a:spcAft>
                        <a:buClrTx/>
                        <a:buSzTx/>
                        <a:buFontTx/>
                        <a:buNone/>
                        <a:tabLst/>
                        <a:defRPr/>
                      </a:pPr>
                      <a:endParaRPr lang="en-US" sz="950" b="0" i="0" kern="1200" dirty="0">
                        <a:solidFill>
                          <a:schemeClr val="dk1"/>
                        </a:solidFill>
                        <a:effectLst/>
                        <a:latin typeface="Arial"/>
                        <a:ea typeface="+mn-ea"/>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a:lnSpc>
                          <a:spcPct val="100000"/>
                        </a:lnSpc>
                        <a:spcBef>
                          <a:spcPts val="0"/>
                        </a:spcBef>
                        <a:spcAft>
                          <a:spcPts val="0"/>
                        </a:spcAft>
                        <a:buNone/>
                      </a:pPr>
                      <a:r>
                        <a:rPr lang="en-US" sz="1200" b="0" i="0" u="none" strike="noStrike" kern="1200" noProof="0" dirty="0">
                          <a:solidFill>
                            <a:srgbClr val="000000"/>
                          </a:solidFill>
                          <a:effectLst/>
                          <a:latin typeface="Arial"/>
                          <a:ea typeface="Calibri"/>
                          <a:cs typeface="Arial"/>
                        </a:rPr>
                        <a:t>Children start to use simple language about the passage of time. </a:t>
                      </a:r>
                      <a:endParaRPr lang="en-US" b="0">
                        <a:latin typeface="Arial"/>
                        <a:cs typeface="Arial"/>
                      </a:endParaRPr>
                    </a:p>
                    <a:p>
                      <a:pPr marL="0" marR="0" lvl="0" indent="0" algn="l">
                        <a:lnSpc>
                          <a:spcPct val="100000"/>
                        </a:lnSpc>
                        <a:spcBef>
                          <a:spcPts val="0"/>
                        </a:spcBef>
                        <a:spcAft>
                          <a:spcPts val="0"/>
                        </a:spcAft>
                        <a:buNone/>
                      </a:pPr>
                      <a:r>
                        <a:rPr lang="en-US" sz="1200" b="0" i="0" u="none" strike="noStrike" kern="1200" noProof="0">
                          <a:solidFill>
                            <a:srgbClr val="000000"/>
                          </a:solidFill>
                          <a:effectLst/>
                          <a:latin typeface="Arial"/>
                          <a:ea typeface="Calibri"/>
                          <a:cs typeface="Arial"/>
                        </a:rPr>
                        <a:t>They </a:t>
                      </a:r>
                      <a:r>
                        <a:rPr lang="en-US" sz="1200" b="0" i="0" u="none" strike="noStrike" kern="1200" noProof="0" dirty="0">
                          <a:solidFill>
                            <a:srgbClr val="000000"/>
                          </a:solidFill>
                          <a:effectLst/>
                          <a:latin typeface="Arial"/>
                          <a:ea typeface="Calibri"/>
                          <a:cs typeface="Arial"/>
                        </a:rPr>
                        <a:t>comment on photographs and images and can talk about similarities and differences in simple terms. </a:t>
                      </a:r>
                      <a:endParaRPr lang="en-US" b="0">
                        <a:latin typeface="Arial"/>
                        <a:cs typeface="Arial"/>
                      </a:endParaRPr>
                    </a:p>
                    <a:p>
                      <a:pPr marL="0" marR="0" lvl="0" indent="0" algn="l">
                        <a:lnSpc>
                          <a:spcPct val="100000"/>
                        </a:lnSpc>
                        <a:spcBef>
                          <a:spcPts val="0"/>
                        </a:spcBef>
                        <a:spcAft>
                          <a:spcPts val="0"/>
                        </a:spcAft>
                        <a:buNone/>
                      </a:pPr>
                      <a:r>
                        <a:rPr lang="en-US" sz="1200" b="0" i="0" u="none" strike="noStrike" kern="1200" noProof="0">
                          <a:solidFill>
                            <a:srgbClr val="000000"/>
                          </a:solidFill>
                          <a:effectLst/>
                          <a:latin typeface="Arial"/>
                          <a:ea typeface="Calibri"/>
                          <a:cs typeface="Arial"/>
                        </a:rPr>
                        <a:t>Knows </a:t>
                      </a:r>
                      <a:r>
                        <a:rPr lang="en-US" sz="1200" b="0" i="0" u="none" strike="noStrike" kern="1200" noProof="0" dirty="0">
                          <a:solidFill>
                            <a:srgbClr val="000000"/>
                          </a:solidFill>
                          <a:effectLst/>
                          <a:latin typeface="Arial"/>
                          <a:ea typeface="Calibri"/>
                          <a:cs typeface="Arial"/>
                        </a:rPr>
                        <a:t>simple features of their own environment. </a:t>
                      </a:r>
                      <a:endParaRPr lang="en-US" b="0">
                        <a:latin typeface="Arial"/>
                        <a:cs typeface="Arial"/>
                      </a:endParaRPr>
                    </a:p>
                    <a:p>
                      <a:pPr marL="0" marR="0" lvl="0" indent="0" algn="l">
                        <a:lnSpc>
                          <a:spcPct val="100000"/>
                        </a:lnSpc>
                        <a:spcBef>
                          <a:spcPts val="0"/>
                        </a:spcBef>
                        <a:spcAft>
                          <a:spcPts val="0"/>
                        </a:spcAft>
                        <a:buNone/>
                      </a:pPr>
                      <a:r>
                        <a:rPr lang="en-US" sz="1200" b="0" i="0" u="none" strike="noStrike" kern="1200" noProof="0">
                          <a:solidFill>
                            <a:srgbClr val="000000"/>
                          </a:solidFill>
                          <a:effectLst/>
                          <a:latin typeface="Arial"/>
                          <a:ea typeface="Calibri"/>
                          <a:cs typeface="Arial"/>
                        </a:rPr>
                        <a:t>Children start to understan</a:t>
                      </a:r>
                      <a:r>
                        <a:rPr lang="en-US" sz="1200" b="0" i="0" u="none" strike="noStrike" kern="1200" noProof="0" dirty="0">
                          <a:solidFill>
                            <a:srgbClr val="000000"/>
                          </a:solidFill>
                          <a:effectLst/>
                          <a:latin typeface="Arial"/>
                          <a:ea typeface="Calibri"/>
                          <a:cs typeface="Arial"/>
                        </a:rPr>
                        <a:t>d they can influence their environment and make changes to the space ar</a:t>
                      </a:r>
                      <a:r>
                        <a:rPr lang="en-US" sz="1200" b="0" i="0" u="none" strike="noStrike" kern="1200" noProof="0">
                          <a:solidFill>
                            <a:srgbClr val="000000"/>
                          </a:solidFill>
                          <a:effectLst/>
                          <a:latin typeface="Arial"/>
                          <a:ea typeface="Calibri"/>
                          <a:cs typeface="Arial"/>
                        </a:rPr>
                        <a:t>ound them.</a:t>
                      </a:r>
                      <a:endParaRPr lang="en-US" b="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1312144">
                <a:tc>
                  <a:txBody>
                    <a:bodyPr/>
                    <a:lstStyle/>
                    <a:p>
                      <a:pPr algn="ctr"/>
                      <a:r>
                        <a:rPr lang="en-US" sz="900" b="0">
                          <a:latin typeface="Arial" panose="020B0604020202020204" pitchFamily="34" charset="0"/>
                          <a:cs typeface="Arial" panose="020B0604020202020204" pitchFamily="34" charset="0"/>
                        </a:rPr>
                        <a:t>Statutory Framework for Understanding the World</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00" dirty="0"/>
                        <a:t>Understanding the world involves guiding children to make sense of their physical world and their community. The frequency and range of children’s personal experiences increases their knowledge and sense of the world around them – from visiting parks, libraries and museums to meeting important members of society such as police officers, nurses and firefighters. In addition, listening to a broad selection of stories, non-fiction, rhymes and poems will foster their understanding of our culturally, socially, technologically and ecologically diverse world. As well as building important knowledge, this extends their familiarity with words that support understanding across domains. Enriching and widening children’s vocabulary will support later reading comprehension. </a:t>
                      </a:r>
                      <a:endParaRPr lang="en-GB" sz="950" dirty="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3102111"/>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3452752" y="137134"/>
            <a:ext cx="5448223" cy="707886"/>
          </a:xfrm>
          <a:prstGeom prst="rect">
            <a:avLst/>
          </a:prstGeom>
          <a:noFill/>
        </p:spPr>
        <p:txBody>
          <a:bodyPr wrap="none" lIns="91440" tIns="45720" rIns="91440" bIns="45720">
            <a:spAutoFit/>
          </a:bodyPr>
          <a:lstStyle/>
          <a:p>
            <a:pPr algn="ctr"/>
            <a:r>
              <a:rPr lang="en-US" sz="4000" b="0" cap="none" spc="0">
                <a:ln w="0"/>
                <a:solidFill>
                  <a:schemeClr val="tx1"/>
                </a:solidFill>
                <a:effectLst>
                  <a:outerShdw blurRad="38100" dist="19050" dir="2700000" algn="tl" rotWithShape="0">
                    <a:schemeClr val="dk1">
                      <a:alpha val="40000"/>
                    </a:schemeClr>
                  </a:outerShdw>
                </a:effectLst>
              </a:rPr>
              <a:t>Understanding the Worl</a:t>
            </a:r>
            <a:r>
              <a:rPr lang="en-US" sz="4000">
                <a:ln w="0"/>
                <a:effectLst>
                  <a:outerShdw blurRad="38100" dist="19050" dir="2700000" algn="tl" rotWithShape="0">
                    <a:schemeClr val="dk1">
                      <a:alpha val="40000"/>
                    </a:schemeClr>
                  </a:outerShdw>
                </a:effectLst>
              </a:rPr>
              <a:t>d</a:t>
            </a:r>
            <a:endParaRPr lang="en-US" sz="4000"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733797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3FE212D-BFC9-4D6B-BB25-2170A4F1783E}"/>
              </a:ext>
            </a:extLst>
          </p:cNvPr>
          <p:cNvSpPr txBox="1">
            <a:spLocks/>
          </p:cNvSpPr>
          <p:nvPr/>
        </p:nvSpPr>
        <p:spPr>
          <a:xfrm>
            <a:off x="463767" y="-38361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600">
              <a:latin typeface="Arial" panose="020B0604020202020204" pitchFamily="34" charset="0"/>
              <a:cs typeface="Arial" panose="020B0604020202020204" pitchFamily="34" charset="0"/>
            </a:endParaRPr>
          </a:p>
        </p:txBody>
      </p:sp>
      <p:pic>
        <p:nvPicPr>
          <p:cNvPr id="5" name="Picture 1">
            <a:extLst>
              <a:ext uri="{FF2B5EF4-FFF2-40B4-BE49-F238E27FC236}">
                <a16:creationId xmlns:a16="http://schemas.microsoft.com/office/drawing/2014/main" id="{38D29AA9-D707-4E56-A908-EF1928CE1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939" y="103749"/>
            <a:ext cx="1000126" cy="838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182529095"/>
              </p:ext>
            </p:extLst>
          </p:nvPr>
        </p:nvGraphicFramePr>
        <p:xfrm>
          <a:off x="643467" y="1178980"/>
          <a:ext cx="10905067" cy="4526979"/>
        </p:xfrm>
        <a:graphic>
          <a:graphicData uri="http://schemas.openxmlformats.org/drawingml/2006/table">
            <a:tbl>
              <a:tblPr firstRow="1" bandRow="1">
                <a:tableStyleId>{5C22544A-7EE6-4342-B048-85BDC9FD1C3A}</a:tableStyleId>
              </a:tblPr>
              <a:tblGrid>
                <a:gridCol w="1767416">
                  <a:extLst>
                    <a:ext uri="{9D8B030D-6E8A-4147-A177-3AD203B41FA5}">
                      <a16:colId xmlns:a16="http://schemas.microsoft.com/office/drawing/2014/main" val="385991600"/>
                    </a:ext>
                  </a:extLst>
                </a:gridCol>
                <a:gridCol w="1556117">
                  <a:extLst>
                    <a:ext uri="{9D8B030D-6E8A-4147-A177-3AD203B41FA5}">
                      <a16:colId xmlns:a16="http://schemas.microsoft.com/office/drawing/2014/main" val="2865123548"/>
                    </a:ext>
                  </a:extLst>
                </a:gridCol>
                <a:gridCol w="1510651">
                  <a:extLst>
                    <a:ext uri="{9D8B030D-6E8A-4147-A177-3AD203B41FA5}">
                      <a16:colId xmlns:a16="http://schemas.microsoft.com/office/drawing/2014/main" val="872926247"/>
                    </a:ext>
                  </a:extLst>
                </a:gridCol>
                <a:gridCol w="1530093">
                  <a:extLst>
                    <a:ext uri="{9D8B030D-6E8A-4147-A177-3AD203B41FA5}">
                      <a16:colId xmlns:a16="http://schemas.microsoft.com/office/drawing/2014/main" val="1315738151"/>
                    </a:ext>
                  </a:extLst>
                </a:gridCol>
                <a:gridCol w="1618464">
                  <a:extLst>
                    <a:ext uri="{9D8B030D-6E8A-4147-A177-3AD203B41FA5}">
                      <a16:colId xmlns:a16="http://schemas.microsoft.com/office/drawing/2014/main" val="2709165749"/>
                    </a:ext>
                  </a:extLst>
                </a:gridCol>
                <a:gridCol w="1461162">
                  <a:extLst>
                    <a:ext uri="{9D8B030D-6E8A-4147-A177-3AD203B41FA5}">
                      <a16:colId xmlns:a16="http://schemas.microsoft.com/office/drawing/2014/main" val="2335150482"/>
                    </a:ext>
                  </a:extLst>
                </a:gridCol>
                <a:gridCol w="1461164">
                  <a:extLst>
                    <a:ext uri="{9D8B030D-6E8A-4147-A177-3AD203B41FA5}">
                      <a16:colId xmlns:a16="http://schemas.microsoft.com/office/drawing/2014/main" val="4046203905"/>
                    </a:ext>
                  </a:extLst>
                </a:gridCol>
              </a:tblGrid>
              <a:tr h="677333">
                <a:tc>
                  <a:txBody>
                    <a:bodyPr/>
                    <a:lstStyle/>
                    <a:p>
                      <a:pPr algn="ctr"/>
                      <a:endParaRPr lang="en-GB" sz="1800">
                        <a:latin typeface="Arial" panose="020B0604020202020204" pitchFamily="34" charset="0"/>
                        <a:cs typeface="Arial" panose="020B0604020202020204" pitchFamily="34" charset="0"/>
                      </a:endParaRPr>
                    </a:p>
                  </a:txBody>
                  <a:tcPr marL="90595" marR="90595" marT="45297" marB="4529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Autumn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u="sng">
                          <a:solidFill>
                            <a:schemeClr val="tx1"/>
                          </a:solidFill>
                          <a:latin typeface="Arial" panose="020B0604020202020204" pitchFamily="34" charset="0"/>
                          <a:cs typeface="Arial" panose="020B0604020202020204" pitchFamily="34" charset="0"/>
                        </a:rPr>
                        <a:t>Autumn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Spring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1</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u="sng">
                          <a:solidFill>
                            <a:schemeClr val="tx1"/>
                          </a:solidFill>
                          <a:latin typeface="Arial" panose="020B0604020202020204" pitchFamily="34" charset="0"/>
                          <a:cs typeface="Arial" panose="020B0604020202020204" pitchFamily="34" charset="0"/>
                        </a:rPr>
                        <a:t>Summer 2</a:t>
                      </a:r>
                      <a:endParaRPr lang="en-GB" sz="1800" b="0" u="sng">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285939"/>
                  </a:ext>
                </a:extLst>
              </a:tr>
              <a:tr h="2310271">
                <a:tc>
                  <a:txBody>
                    <a:bodyPr/>
                    <a:lstStyle/>
                    <a:p>
                      <a:pPr algn="ctr"/>
                      <a:endParaRPr lang="en-US" sz="1050" b="1">
                        <a:latin typeface="Arial" panose="020B0604020202020204" pitchFamily="34" charset="0"/>
                        <a:cs typeface="Arial" panose="020B0604020202020204" pitchFamily="34" charset="0"/>
                      </a:endParaRPr>
                    </a:p>
                    <a:p>
                      <a:pPr algn="ctr"/>
                      <a:endParaRPr lang="en-US" sz="1050" b="1">
                        <a:latin typeface="Arial" panose="020B0604020202020204" pitchFamily="34" charset="0"/>
                        <a:cs typeface="Arial" panose="020B0604020202020204" pitchFamily="34" charset="0"/>
                      </a:endParaRPr>
                    </a:p>
                    <a:p>
                      <a:pPr algn="ctr"/>
                      <a:r>
                        <a:rPr lang="en-US" sz="1000" b="1">
                          <a:latin typeface="Arial" panose="020B0604020202020204" pitchFamily="34" charset="0"/>
                          <a:cs typeface="Arial" panose="020B0604020202020204" pitchFamily="34" charset="0"/>
                        </a:rPr>
                        <a:t>Music</a:t>
                      </a:r>
                    </a:p>
                    <a:p>
                      <a:pPr algn="ctr"/>
                      <a:r>
                        <a:rPr lang="en-US" sz="1000" b="1">
                          <a:latin typeface="Arial" panose="020B0604020202020204" pitchFamily="34" charset="0"/>
                          <a:cs typeface="Arial" panose="020B0604020202020204" pitchFamily="34" charset="0"/>
                        </a:rPr>
                        <a:t>Art</a:t>
                      </a:r>
                    </a:p>
                    <a:p>
                      <a:pPr algn="ctr"/>
                      <a:r>
                        <a:rPr lang="en-US" sz="1000" b="1">
                          <a:latin typeface="Arial" panose="020B0604020202020204" pitchFamily="34" charset="0"/>
                          <a:cs typeface="Arial" panose="020B0604020202020204" pitchFamily="34" charset="0"/>
                        </a:rPr>
                        <a:t>Drama/dance</a:t>
                      </a:r>
                    </a:p>
                    <a:p>
                      <a:pPr algn="ctr"/>
                      <a:r>
                        <a:rPr lang="en-US" sz="1000" b="1">
                          <a:latin typeface="Arial" panose="020B0604020202020204" pitchFamily="34" charset="0"/>
                          <a:cs typeface="Arial" panose="020B0604020202020204" pitchFamily="34" charset="0"/>
                        </a:rPr>
                        <a:t>DT</a:t>
                      </a:r>
                    </a:p>
                    <a:p>
                      <a:pPr algn="ctr"/>
                      <a:endParaRPr lang="en-US" sz="1000" b="0">
                        <a:latin typeface="Arial" panose="020B0604020202020204" pitchFamily="34" charset="0"/>
                        <a:cs typeface="Arial" panose="020B0604020202020204" pitchFamily="34" charset="0"/>
                      </a:endParaRPr>
                    </a:p>
                    <a:p>
                      <a:pPr algn="ctr"/>
                      <a:endParaRPr lang="en-US" sz="900" b="0" dirty="0">
                        <a:latin typeface="Arial"/>
                        <a:cs typeface="Arial"/>
                      </a:endParaRPr>
                    </a:p>
                    <a:p>
                      <a:pPr algn="ctr"/>
                      <a:endParaRPr lang="en-US" sz="800" b="0">
                        <a:latin typeface="Arial" panose="020B0604020202020204" pitchFamily="34" charset="0"/>
                        <a:cs typeface="Arial" panose="020B0604020202020204" pitchFamily="34" charset="0"/>
                      </a:endParaRPr>
                    </a:p>
                    <a:p>
                      <a:pPr algn="ctr"/>
                      <a:endParaRPr lang="en-US" sz="800" b="0">
                        <a:latin typeface="Arial" panose="020B0604020202020204" pitchFamily="34" charset="0"/>
                        <a:cs typeface="Arial" panose="020B0604020202020204" pitchFamily="34" charset="0"/>
                      </a:endParaRPr>
                    </a:p>
                    <a:p>
                      <a:pPr algn="ctr"/>
                      <a:endParaRPr lang="en-US" sz="800" b="0">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lvl="0" algn="l">
                        <a:lnSpc>
                          <a:spcPct val="100000"/>
                        </a:lnSpc>
                        <a:spcBef>
                          <a:spcPts val="0"/>
                        </a:spcBef>
                        <a:spcAft>
                          <a:spcPts val="0"/>
                        </a:spcAft>
                        <a:buNone/>
                      </a:pPr>
                      <a:r>
                        <a:rPr lang="en-US" sz="1000" b="0" i="0" u="none" strike="noStrike" noProof="0">
                          <a:solidFill>
                            <a:srgbClr val="000000"/>
                          </a:solidFill>
                          <a:highlight>
                            <a:srgbClr val="FFFFFF"/>
                          </a:highlight>
                          <a:latin typeface="Arial"/>
                          <a:ea typeface="Calibri"/>
                          <a:cs typeface="Arial"/>
                        </a:rPr>
                        <a:t>Sings to and with toys, props, resources.</a:t>
                      </a:r>
                      <a:endParaRPr lang="en-US" sz="1000">
                        <a:latin typeface="Arial"/>
                        <a:cs typeface="Arial"/>
                      </a:endParaRPr>
                    </a:p>
                    <a:p>
                      <a:pPr lvl="0" algn="l">
                        <a:lnSpc>
                          <a:spcPct val="100000"/>
                        </a:lnSpc>
                        <a:spcBef>
                          <a:spcPts val="0"/>
                        </a:spcBef>
                        <a:spcAft>
                          <a:spcPts val="0"/>
                        </a:spcAft>
                        <a:buNone/>
                      </a:pPr>
                      <a:r>
                        <a:rPr lang="en-US" sz="1000" b="0" i="0" u="none" strike="noStrike" noProof="0" dirty="0">
                          <a:solidFill>
                            <a:srgbClr val="000000"/>
                          </a:solidFill>
                          <a:highlight>
                            <a:srgbClr val="FFFFFF"/>
                          </a:highlight>
                          <a:latin typeface="Arial"/>
                          <a:ea typeface="Calibri"/>
                          <a:cs typeface="Arial"/>
                        </a:rPr>
                        <a:t>Repeats phrases of songs. </a:t>
                      </a:r>
                      <a:endParaRPr lang="en-US" sz="1000" dirty="0">
                        <a:latin typeface="Arial"/>
                        <a:cs typeface="Arial"/>
                      </a:endParaRPr>
                    </a:p>
                    <a:p>
                      <a:pPr lvl="0" algn="l">
                        <a:lnSpc>
                          <a:spcPct val="100000"/>
                        </a:lnSpc>
                        <a:spcBef>
                          <a:spcPts val="0"/>
                        </a:spcBef>
                        <a:spcAft>
                          <a:spcPts val="0"/>
                        </a:spcAft>
                        <a:buNone/>
                      </a:pPr>
                      <a:r>
                        <a:rPr lang="en-US" sz="1000" b="0" i="0" u="none" strike="noStrike" noProof="0" dirty="0">
                          <a:solidFill>
                            <a:srgbClr val="000000"/>
                          </a:solidFill>
                          <a:latin typeface="Arial"/>
                          <a:ea typeface="Calibri"/>
                          <a:cs typeface="Arial"/>
                        </a:rPr>
                        <a:t>Enjoys making sounds with musical instruments whilst moving to music. </a:t>
                      </a:r>
                      <a:endParaRPr lang="en-US" sz="1000">
                        <a:latin typeface="Arial"/>
                        <a:cs typeface="Arial"/>
                      </a:endParaRPr>
                    </a:p>
                    <a:p>
                      <a:pPr lvl="0" algn="l">
                        <a:lnSpc>
                          <a:spcPct val="100000"/>
                        </a:lnSpc>
                        <a:spcBef>
                          <a:spcPts val="0"/>
                        </a:spcBef>
                        <a:spcAft>
                          <a:spcPts val="0"/>
                        </a:spcAft>
                        <a:buNone/>
                      </a:pPr>
                      <a:r>
                        <a:rPr lang="en-US" sz="1000" b="0" i="0" u="none" strike="noStrike" noProof="0" dirty="0">
                          <a:solidFill>
                            <a:srgbClr val="000000"/>
                          </a:solidFill>
                          <a:latin typeface="Arial"/>
                          <a:ea typeface="Calibri"/>
                          <a:cs typeface="Arial"/>
                        </a:rPr>
                        <a:t>Likes listening to music and responds to songs and music. </a:t>
                      </a:r>
                      <a:endParaRPr lang="en-US" sz="1000">
                        <a:latin typeface="Arial"/>
                        <a:cs typeface="Arial"/>
                      </a:endParaRPr>
                    </a:p>
                    <a:p>
                      <a:pPr lvl="0" algn="l">
                        <a:lnSpc>
                          <a:spcPct val="100000"/>
                        </a:lnSpc>
                        <a:spcBef>
                          <a:spcPts val="0"/>
                        </a:spcBef>
                        <a:spcAft>
                          <a:spcPts val="0"/>
                        </a:spcAft>
                        <a:buNone/>
                      </a:pPr>
                      <a:r>
                        <a:rPr lang="en-US" sz="1000" b="0" i="0" u="none" strike="noStrike" noProof="0" dirty="0">
                          <a:solidFill>
                            <a:srgbClr val="000000"/>
                          </a:solidFill>
                          <a:highlight>
                            <a:srgbClr val="FFFFFF"/>
                          </a:highlight>
                          <a:latin typeface="Arial"/>
                          <a:ea typeface="Calibri"/>
                          <a:cs typeface="Arial"/>
                        </a:rPr>
                        <a:t>Develops a bank of motions to produce marks. Begins to use representation to communicate, e.g., Drawing a line and saying, 'That’s me' and the meaning remains consistent when asked. </a:t>
                      </a:r>
                      <a:endParaRPr lang="en-US" sz="1000">
                        <a:latin typeface="Arial"/>
                        <a:cs typeface="Arial"/>
                      </a:endParaRPr>
                    </a:p>
                    <a:p>
                      <a:pPr lvl="0" algn="l">
                        <a:lnSpc>
                          <a:spcPct val="100000"/>
                        </a:lnSpc>
                        <a:spcBef>
                          <a:spcPts val="0"/>
                        </a:spcBef>
                        <a:spcAft>
                          <a:spcPts val="0"/>
                        </a:spcAft>
                        <a:buNone/>
                      </a:pPr>
                      <a:r>
                        <a:rPr lang="en-US" sz="1000" b="0" i="0" u="none" strike="noStrike" noProof="0">
                          <a:solidFill>
                            <a:srgbClr val="000000"/>
                          </a:solidFill>
                          <a:highlight>
                            <a:srgbClr val="FFFFFF"/>
                          </a:highlight>
                          <a:latin typeface="Arial"/>
                          <a:ea typeface="Calibri"/>
                          <a:cs typeface="Arial"/>
                        </a:rPr>
                        <a:t>Uses the </a:t>
                      </a:r>
                      <a:r>
                        <a:rPr lang="en-US" sz="1000" b="0" i="0" u="none" strike="noStrike" noProof="0" dirty="0">
                          <a:solidFill>
                            <a:srgbClr val="000000"/>
                          </a:solidFill>
                          <a:highlight>
                            <a:srgbClr val="FFFFFF"/>
                          </a:highlight>
                          <a:latin typeface="Arial"/>
                          <a:ea typeface="Calibri"/>
                          <a:cs typeface="Arial"/>
                        </a:rPr>
                        <a:t>arm, wrist, and finger muscles. </a:t>
                      </a:r>
                      <a:endParaRPr lang="en-US" sz="1000">
                        <a:latin typeface="Arial"/>
                        <a:cs typeface="Arial"/>
                      </a:endParaRPr>
                    </a:p>
                    <a:p>
                      <a:pPr lvl="0" algn="l">
                        <a:lnSpc>
                          <a:spcPct val="100000"/>
                        </a:lnSpc>
                        <a:spcBef>
                          <a:spcPts val="0"/>
                        </a:spcBef>
                        <a:spcAft>
                          <a:spcPts val="0"/>
                        </a:spcAft>
                        <a:buNone/>
                      </a:pPr>
                      <a:r>
                        <a:rPr lang="en-US" sz="1000" b="0" i="0" u="none" strike="noStrike" noProof="0" dirty="0">
                          <a:solidFill>
                            <a:srgbClr val="000000"/>
                          </a:solidFill>
                          <a:highlight>
                            <a:srgbClr val="FFFFFF"/>
                          </a:highlight>
                          <a:latin typeface="Arial"/>
                          <a:ea typeface="Calibri"/>
                          <a:cs typeface="Arial"/>
                        </a:rPr>
                        <a:t>Has an interest in objects that are their </a:t>
                      </a:r>
                      <a:r>
                        <a:rPr lang="en-US" sz="1000" b="0" i="0" u="none" strike="noStrike" noProof="0" dirty="0" err="1">
                          <a:solidFill>
                            <a:srgbClr val="000000"/>
                          </a:solidFill>
                          <a:highlight>
                            <a:srgbClr val="FFFFFF"/>
                          </a:highlight>
                          <a:latin typeface="Arial"/>
                          <a:ea typeface="Calibri"/>
                          <a:cs typeface="Arial"/>
                        </a:rPr>
                        <a:t>favourite</a:t>
                      </a:r>
                      <a:r>
                        <a:rPr lang="en-US" sz="1000" b="0" i="0" u="none" strike="noStrike" noProof="0" dirty="0">
                          <a:solidFill>
                            <a:srgbClr val="000000"/>
                          </a:solidFill>
                          <a:highlight>
                            <a:srgbClr val="FFFFFF"/>
                          </a:highlight>
                          <a:latin typeface="Arial"/>
                          <a:ea typeface="Calibri"/>
                          <a:cs typeface="Arial"/>
                        </a:rPr>
                        <a:t> </a:t>
                      </a:r>
                      <a:r>
                        <a:rPr lang="en-US" sz="1000" b="0" i="0" u="none" strike="noStrike" noProof="0" dirty="0" err="1">
                          <a:solidFill>
                            <a:srgbClr val="000000"/>
                          </a:solidFill>
                          <a:highlight>
                            <a:srgbClr val="FFFFFF"/>
                          </a:highlight>
                          <a:latin typeface="Arial"/>
                          <a:ea typeface="Calibri"/>
                          <a:cs typeface="Arial"/>
                        </a:rPr>
                        <a:t>colour</a:t>
                      </a:r>
                      <a:r>
                        <a:rPr lang="en-US" sz="1000" b="0" i="0" u="none" strike="noStrike" noProof="0" dirty="0">
                          <a:solidFill>
                            <a:srgbClr val="000000"/>
                          </a:solidFill>
                          <a:highlight>
                            <a:srgbClr val="FFFFFF"/>
                          </a:highlight>
                          <a:latin typeface="Arial"/>
                          <a:ea typeface="Calibri"/>
                          <a:cs typeface="Arial"/>
                        </a:rPr>
                        <a:t>. </a:t>
                      </a:r>
                      <a:endParaRPr lang="en-US" sz="1000">
                        <a:latin typeface="Arial"/>
                        <a:cs typeface="Arial"/>
                      </a:endParaRPr>
                    </a:p>
                    <a:p>
                      <a:pPr lvl="0" algn="l">
                        <a:lnSpc>
                          <a:spcPct val="100000"/>
                        </a:lnSpc>
                        <a:spcBef>
                          <a:spcPts val="0"/>
                        </a:spcBef>
                        <a:spcAft>
                          <a:spcPts val="0"/>
                        </a:spcAft>
                        <a:buNone/>
                      </a:pPr>
                      <a:r>
                        <a:rPr lang="en-US" sz="1000" b="0" i="0" u="none" strike="noStrike" noProof="0">
                          <a:solidFill>
                            <a:srgbClr val="000000"/>
                          </a:solidFill>
                          <a:highlight>
                            <a:srgbClr val="FFFFFF"/>
                          </a:highlight>
                          <a:latin typeface="Arial"/>
                          <a:ea typeface="Calibri"/>
                          <a:cs typeface="Arial"/>
                        </a:rPr>
                        <a:t>Shows an interest in making marks and </a:t>
                      </a:r>
                      <a:r>
                        <a:rPr lang="en-US" sz="1000" b="0" i="0" u="none" strike="noStrike" noProof="0" dirty="0">
                          <a:solidFill>
                            <a:srgbClr val="000000"/>
                          </a:solidFill>
                          <a:highlight>
                            <a:srgbClr val="FFFFFF"/>
                          </a:highlight>
                          <a:latin typeface="Arial"/>
                          <a:ea typeface="Calibri"/>
                          <a:cs typeface="Arial"/>
                        </a:rPr>
                        <a:t>controlling the tools and equipment needed to manipulate </a:t>
                      </a:r>
                      <a:r>
                        <a:rPr lang="en-US" sz="1000" b="0" i="0" u="none" strike="noStrike" noProof="0">
                          <a:solidFill>
                            <a:srgbClr val="000000"/>
                          </a:solidFill>
                          <a:highlight>
                            <a:srgbClr val="FFFFFF"/>
                          </a:highlight>
                          <a:latin typeface="Arial"/>
                          <a:ea typeface="Calibri"/>
                          <a:cs typeface="Arial"/>
                        </a:rPr>
                        <a:t>marks on the paper.</a:t>
                      </a:r>
                      <a:endParaRPr lang="en-US" sz="1000">
                        <a:latin typeface="Arial"/>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indent="0" algn="l">
                        <a:lnSpc>
                          <a:spcPct val="100000"/>
                        </a:lnSpc>
                        <a:spcBef>
                          <a:spcPts val="0"/>
                        </a:spcBef>
                        <a:spcAft>
                          <a:spcPts val="0"/>
                        </a:spcAft>
                        <a:buNone/>
                      </a:pPr>
                      <a:r>
                        <a:rPr lang="en-US" sz="1000" b="0" i="0" u="none" strike="noStrike" kern="1200" noProof="0" dirty="0">
                          <a:solidFill>
                            <a:srgbClr val="000000"/>
                          </a:solidFill>
                          <a:effectLst/>
                          <a:latin typeface="Arial"/>
                          <a:ea typeface="Calibri"/>
                          <a:cs typeface="Arial"/>
                        </a:rPr>
                        <a:t>Remembers and sings an entire song or nursery rhyme from school or home. </a:t>
                      </a:r>
                      <a:endParaRPr lang="en-US" sz="1000" b="0" dirty="0">
                        <a:latin typeface="Arial"/>
                        <a:cs typeface="Arial"/>
                      </a:endParaRPr>
                    </a:p>
                    <a:p>
                      <a:pPr marL="0" lvl="0" indent="0" algn="l">
                        <a:lnSpc>
                          <a:spcPct val="100000"/>
                        </a:lnSpc>
                        <a:spcBef>
                          <a:spcPts val="0"/>
                        </a:spcBef>
                        <a:spcAft>
                          <a:spcPts val="0"/>
                        </a:spcAft>
                        <a:buNone/>
                      </a:pPr>
                      <a:r>
                        <a:rPr lang="en-US" sz="1000" b="0" i="0" u="none" strike="noStrike" kern="1200" noProof="0">
                          <a:solidFill>
                            <a:srgbClr val="000000"/>
                          </a:solidFill>
                          <a:effectLst/>
                          <a:latin typeface="Arial"/>
                          <a:ea typeface="Calibri"/>
                          <a:cs typeface="Arial"/>
                        </a:rPr>
                        <a:t>Imaginatively plays with </a:t>
                      </a:r>
                      <a:r>
                        <a:rPr lang="en-US" sz="1000" b="0" i="0" u="none" strike="noStrike" kern="1200" noProof="0" dirty="0">
                          <a:solidFill>
                            <a:srgbClr val="000000"/>
                          </a:solidFill>
                          <a:effectLst/>
                          <a:latin typeface="Arial"/>
                          <a:ea typeface="Calibri"/>
                          <a:cs typeface="Arial"/>
                        </a:rPr>
                        <a:t>small world and in the role play developing ideas and scenarios. </a:t>
                      </a:r>
                      <a:endParaRPr lang="en-US" sz="1000" b="0">
                        <a:latin typeface="Arial"/>
                        <a:cs typeface="Arial"/>
                      </a:endParaRPr>
                    </a:p>
                    <a:p>
                      <a:pPr marL="0" lvl="0" indent="0" algn="l">
                        <a:lnSpc>
                          <a:spcPct val="100000"/>
                        </a:lnSpc>
                        <a:spcBef>
                          <a:spcPts val="0"/>
                        </a:spcBef>
                        <a:spcAft>
                          <a:spcPts val="0"/>
                        </a:spcAft>
                        <a:buNone/>
                      </a:pPr>
                      <a:r>
                        <a:rPr lang="en-US" sz="1000" b="0" i="0" u="none" strike="noStrike" kern="1200" noProof="0" dirty="0">
                          <a:solidFill>
                            <a:srgbClr val="000000"/>
                          </a:solidFill>
                          <a:effectLst/>
                          <a:latin typeface="Arial"/>
                          <a:ea typeface="Calibri"/>
                          <a:cs typeface="Arial"/>
                        </a:rPr>
                        <a:t>Listens to music and moves in a way that starts to show interpretation. E.g. this is like a mouse. </a:t>
                      </a:r>
                      <a:r>
                        <a:rPr lang="en-US" sz="1000" b="0" i="0" u="none" strike="noStrike" kern="1200" noProof="0" dirty="0">
                          <a:solidFill>
                            <a:srgbClr val="000000"/>
                          </a:solidFill>
                          <a:effectLst/>
                          <a:latin typeface="Arial"/>
                          <a:cs typeface="Arial"/>
                        </a:rPr>
                        <a:t>Drawings include squares, rectangles and circles. Shows interest in and describes (simple vocabulary) the texture of objects. </a:t>
                      </a:r>
                      <a:endParaRPr lang="en-US" sz="1000" b="0">
                        <a:latin typeface="Arial"/>
                        <a:cs typeface="Arial"/>
                      </a:endParaRPr>
                    </a:p>
                    <a:p>
                      <a:pPr marL="0" lvl="0" indent="0" algn="l">
                        <a:lnSpc>
                          <a:spcPct val="100000"/>
                        </a:lnSpc>
                        <a:spcBef>
                          <a:spcPts val="0"/>
                        </a:spcBef>
                        <a:spcAft>
                          <a:spcPts val="0"/>
                        </a:spcAft>
                        <a:buNone/>
                      </a:pPr>
                      <a:r>
                        <a:rPr lang="en-US" sz="1000" b="0" i="0" u="none" strike="noStrike" kern="1200" noProof="0" dirty="0">
                          <a:solidFill>
                            <a:srgbClr val="000000"/>
                          </a:solidFill>
                          <a:effectLst/>
                          <a:latin typeface="Arial"/>
                          <a:cs typeface="Arial"/>
                        </a:rPr>
                        <a:t>Experimentation of marks and mark making using </a:t>
                      </a:r>
                      <a:r>
                        <a:rPr lang="en-US" sz="1000" b="0" i="0" u="none" strike="noStrike" kern="1200" noProof="0" dirty="0" err="1">
                          <a:solidFill>
                            <a:srgbClr val="000000"/>
                          </a:solidFill>
                          <a:effectLst/>
                          <a:latin typeface="Arial"/>
                          <a:cs typeface="Arial"/>
                        </a:rPr>
                        <a:t>colour</a:t>
                      </a:r>
                      <a:r>
                        <a:rPr lang="en-US" sz="1000" b="0" i="0" u="none" strike="noStrike" kern="1200" noProof="0" dirty="0">
                          <a:solidFill>
                            <a:srgbClr val="000000"/>
                          </a:solidFill>
                          <a:effectLst/>
                          <a:latin typeface="Arial"/>
                          <a:cs typeface="Arial"/>
                        </a:rPr>
                        <a:t>, texture and senses.</a:t>
                      </a:r>
                      <a:endParaRPr lang="en-US" sz="1000" b="0">
                        <a:latin typeface="Arial"/>
                        <a:cs typeface="Arial"/>
                      </a:endParaRPr>
                    </a:p>
                    <a:p>
                      <a:pPr lvl="0" algn="l">
                        <a:lnSpc>
                          <a:spcPct val="100000"/>
                        </a:lnSpc>
                        <a:spcBef>
                          <a:spcPts val="0"/>
                        </a:spcBef>
                        <a:spcAft>
                          <a:spcPts val="0"/>
                        </a:spcAft>
                        <a:buNone/>
                      </a:pPr>
                      <a:br>
                        <a:rPr lang="en-US" dirty="0"/>
                      </a:br>
                      <a:endParaRPr lang="en-US" dirty="0"/>
                    </a:p>
                    <a:p>
                      <a:pPr marL="0" lvl="0" indent="0" algn="l">
                        <a:buNone/>
                      </a:pPr>
                      <a:endParaRPr lang="en-US" sz="1200" b="0" i="0" u="none" strike="noStrike" kern="1200" noProof="0" dirty="0">
                        <a:solidFill>
                          <a:srgbClr val="000000"/>
                        </a:solidFill>
                        <a:effectLst/>
                        <a:latin typeface="Arial"/>
                        <a:ea typeface="Calibri"/>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indent="0" algn="l">
                        <a:lnSpc>
                          <a:spcPct val="100000"/>
                        </a:lnSpc>
                        <a:spcBef>
                          <a:spcPts val="0"/>
                        </a:spcBef>
                        <a:spcAft>
                          <a:spcPts val="0"/>
                        </a:spcAft>
                        <a:buNone/>
                      </a:pPr>
                      <a:r>
                        <a:rPr lang="en-US" sz="1000" b="0" i="0" u="none" strike="noStrike" kern="1200" noProof="0" dirty="0">
                          <a:solidFill>
                            <a:srgbClr val="000000"/>
                          </a:solidFill>
                          <a:effectLst/>
                          <a:highlight>
                            <a:srgbClr val="FFFFFF"/>
                          </a:highlight>
                          <a:latin typeface="Arial"/>
                          <a:ea typeface="Calibri"/>
                          <a:cs typeface="Arial"/>
                        </a:rPr>
                        <a:t>Sings a few familiar songs. </a:t>
                      </a:r>
                      <a:endParaRPr lang="en-US" sz="1000" b="0" dirty="0">
                        <a:latin typeface="Arial"/>
                        <a:cs typeface="Arial"/>
                      </a:endParaRPr>
                    </a:p>
                    <a:p>
                      <a:pPr marL="0" lvl="0" indent="0" algn="l">
                        <a:lnSpc>
                          <a:spcPct val="100000"/>
                        </a:lnSpc>
                        <a:spcBef>
                          <a:spcPts val="0"/>
                        </a:spcBef>
                        <a:spcAft>
                          <a:spcPts val="0"/>
                        </a:spcAft>
                        <a:buNone/>
                      </a:pPr>
                      <a:r>
                        <a:rPr lang="en-US" sz="1000" b="0" i="0" u="none" strike="noStrike" kern="1200" noProof="0" dirty="0">
                          <a:solidFill>
                            <a:srgbClr val="000000"/>
                          </a:solidFill>
                          <a:effectLst/>
                          <a:latin typeface="Arial"/>
                          <a:ea typeface="Calibri"/>
                          <a:cs typeface="Arial"/>
                        </a:rPr>
                        <a:t>Shows a preference for types and methods of expression and shows more control when expressing themselves. </a:t>
                      </a:r>
                      <a:endParaRPr lang="en-US" sz="1000" b="0">
                        <a:latin typeface="Arial"/>
                        <a:cs typeface="Arial"/>
                      </a:endParaRPr>
                    </a:p>
                    <a:p>
                      <a:pPr marL="0" lvl="0" indent="0" algn="l">
                        <a:lnSpc>
                          <a:spcPct val="100000"/>
                        </a:lnSpc>
                        <a:spcBef>
                          <a:spcPts val="0"/>
                        </a:spcBef>
                        <a:spcAft>
                          <a:spcPts val="0"/>
                        </a:spcAft>
                        <a:buNone/>
                      </a:pPr>
                      <a:r>
                        <a:rPr lang="en-US" sz="1000" b="0" i="0" u="none" strike="noStrike" kern="1200" noProof="0" dirty="0">
                          <a:solidFill>
                            <a:srgbClr val="000000"/>
                          </a:solidFill>
                          <a:effectLst/>
                          <a:latin typeface="Arial"/>
                          <a:cs typeface="Arial"/>
                        </a:rPr>
                        <a:t>Understands that they can use lines to enclose a space and begins to use these shapes to represent objects. </a:t>
                      </a:r>
                      <a:endParaRPr lang="en-US" sz="1000" b="0">
                        <a:latin typeface="Arial"/>
                        <a:cs typeface="Arial"/>
                      </a:endParaRPr>
                    </a:p>
                    <a:p>
                      <a:pPr marL="0" lvl="0" indent="0" algn="l">
                        <a:lnSpc>
                          <a:spcPct val="100000"/>
                        </a:lnSpc>
                        <a:spcBef>
                          <a:spcPts val="0"/>
                        </a:spcBef>
                        <a:spcAft>
                          <a:spcPts val="0"/>
                        </a:spcAft>
                        <a:buNone/>
                      </a:pPr>
                      <a:r>
                        <a:rPr lang="en-US" sz="1000" b="0" i="0" u="none" strike="noStrike" kern="1200" noProof="0">
                          <a:solidFill>
                            <a:srgbClr val="000000"/>
                          </a:solidFill>
                          <a:effectLst/>
                          <a:latin typeface="Arial"/>
                          <a:cs typeface="Arial"/>
                        </a:rPr>
                        <a:t>Manipulates malleable </a:t>
                      </a:r>
                      <a:r>
                        <a:rPr lang="en-US" sz="1000" b="0" i="0" u="none" strike="noStrike" kern="1200" noProof="0" dirty="0">
                          <a:solidFill>
                            <a:srgbClr val="000000"/>
                          </a:solidFill>
                          <a:effectLst/>
                          <a:latin typeface="Arial"/>
                          <a:cs typeface="Arial"/>
                        </a:rPr>
                        <a:t>materials to create shapes. </a:t>
                      </a:r>
                      <a:endParaRPr lang="en-US" sz="1000" b="0">
                        <a:latin typeface="Arial"/>
                        <a:cs typeface="Arial"/>
                      </a:endParaRPr>
                    </a:p>
                    <a:p>
                      <a:pPr marL="0" lvl="0" indent="0" algn="l">
                        <a:lnSpc>
                          <a:spcPct val="100000"/>
                        </a:lnSpc>
                        <a:spcBef>
                          <a:spcPts val="0"/>
                        </a:spcBef>
                        <a:spcAft>
                          <a:spcPts val="0"/>
                        </a:spcAft>
                        <a:buNone/>
                      </a:pPr>
                      <a:r>
                        <a:rPr lang="en-US" sz="1000" b="0" i="0" u="none" strike="noStrike" kern="1200" noProof="0" dirty="0">
                          <a:solidFill>
                            <a:srgbClr val="000000"/>
                          </a:solidFill>
                          <a:effectLst/>
                          <a:latin typeface="Arial"/>
                          <a:cs typeface="Arial"/>
                        </a:rPr>
                        <a:t>More deliberate use of materials and </a:t>
                      </a:r>
                      <a:r>
                        <a:rPr lang="en-US" sz="1000" b="0" i="0" u="none" strike="noStrike" kern="1200" noProof="0" dirty="0" err="1">
                          <a:solidFill>
                            <a:srgbClr val="000000"/>
                          </a:solidFill>
                          <a:effectLst/>
                          <a:latin typeface="Arial"/>
                          <a:cs typeface="Arial"/>
                        </a:rPr>
                        <a:t>colour</a:t>
                      </a:r>
                      <a:r>
                        <a:rPr lang="en-US" sz="1000" b="0" i="0" u="none" strike="noStrike" kern="1200" noProof="0" dirty="0">
                          <a:solidFill>
                            <a:srgbClr val="000000"/>
                          </a:solidFill>
                          <a:effectLst/>
                          <a:latin typeface="Arial"/>
                          <a:cs typeface="Arial"/>
                        </a:rPr>
                        <a:t> with more deliberate exploration of </a:t>
                      </a:r>
                      <a:r>
                        <a:rPr lang="en-US" sz="1000" b="0" i="0" u="none" strike="noStrike" kern="1200" noProof="0" dirty="0" err="1">
                          <a:solidFill>
                            <a:srgbClr val="000000"/>
                          </a:solidFill>
                          <a:effectLst/>
                          <a:latin typeface="Arial"/>
                          <a:cs typeface="Arial"/>
                        </a:rPr>
                        <a:t>colour</a:t>
                      </a:r>
                      <a:r>
                        <a:rPr lang="en-US" sz="1000" b="0" i="0" u="none" strike="noStrike" kern="1200" noProof="0" dirty="0">
                          <a:solidFill>
                            <a:srgbClr val="000000"/>
                          </a:solidFill>
                          <a:effectLst/>
                          <a:latin typeface="Arial"/>
                          <a:cs typeface="Arial"/>
                        </a:rPr>
                        <a:t> and changes.</a:t>
                      </a:r>
                      <a:endParaRPr lang="en-US" sz="1000" b="0">
                        <a:latin typeface="Arial"/>
                        <a:cs typeface="Arial"/>
                      </a:endParaRPr>
                    </a:p>
                    <a:p>
                      <a:pPr lvl="0" algn="l">
                        <a:lnSpc>
                          <a:spcPct val="100000"/>
                        </a:lnSpc>
                        <a:spcBef>
                          <a:spcPts val="0"/>
                        </a:spcBef>
                        <a:spcAft>
                          <a:spcPts val="0"/>
                        </a:spcAft>
                        <a:buNone/>
                      </a:pPr>
                      <a:br>
                        <a:rPr lang="en-US" dirty="0"/>
                      </a:br>
                      <a:endParaRPr lang="en-US" dirty="0"/>
                    </a:p>
                    <a:p>
                      <a:pPr marL="0" lvl="0" indent="0" algn="l">
                        <a:buNone/>
                      </a:pPr>
                      <a:endParaRPr lang="en-US" sz="1200" b="0" i="0" u="none" strike="noStrike" kern="1200" noProof="0" dirty="0">
                        <a:solidFill>
                          <a:srgbClr val="000000"/>
                        </a:solidFill>
                        <a:effectLst/>
                        <a:latin typeface="Arial"/>
                        <a:ea typeface="Calibri"/>
                        <a:cs typeface="Arial"/>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662612"/>
                  </a:ext>
                </a:extLst>
              </a:tr>
              <a:tr h="1198732">
                <a:tc>
                  <a:txBody>
                    <a:bodyPr/>
                    <a:lstStyle/>
                    <a:p>
                      <a:pPr algn="ctr"/>
                      <a:r>
                        <a:rPr lang="en-US" sz="900" b="0">
                          <a:latin typeface="Arial" panose="020B0604020202020204" pitchFamily="34" charset="0"/>
                          <a:cs typeface="Arial" panose="020B0604020202020204" pitchFamily="34" charset="0"/>
                        </a:rPr>
                        <a:t>Statutory Framework for Expressive Arts and Design</a:t>
                      </a: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00" dirty="0">
                          <a:latin typeface="Calibri"/>
                          <a:ea typeface="Calibri"/>
                          <a:cs typeface="Calibri"/>
                        </a:rPr>
                        <a:t>The development of children’s artistic and cultural awareness supports their imagination and creativity. It is important that children have regular opportunities to engage with the arts, enabling them to explore and play with a wide range of media and materials. The quality and variety of what children see, hear and participate in is crucial for developing their understanding, self-expression, vocabulary and ability to communicate through the arts. The frequency, repetition and depth of their experiences are fundamental to their progress in interpreting and appreciating what they hear, respond to and observe. </a:t>
                      </a:r>
                      <a:endParaRPr lang="en-GB" sz="950" dirty="0">
                        <a:latin typeface="Calibri"/>
                        <a:ea typeface="Calibri"/>
                        <a:cs typeface="Calibri"/>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800">
                        <a:solidFill>
                          <a:schemeClr val="tx1"/>
                        </a:solidFill>
                        <a:latin typeface="Arial" panose="020B0604020202020204" pitchFamily="34" charset="0"/>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kern="1200">
                        <a:solidFill>
                          <a:schemeClr val="tx1"/>
                        </a:solidFill>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a:solidFill>
                          <a:schemeClr val="dk1"/>
                        </a:solidFill>
                        <a:effectLst/>
                        <a:latin typeface="+mj-lt"/>
                        <a:ea typeface="+mn-ea"/>
                        <a:cs typeface="+mn-cs"/>
                      </a:endParaRPr>
                    </a:p>
                  </a:txBody>
                  <a:tcPr marL="90595" marR="90595" marT="45297" marB="4529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3102111"/>
                  </a:ext>
                </a:extLst>
              </a:tr>
            </a:tbl>
          </a:graphicData>
        </a:graphic>
      </p:graphicFrame>
      <p:sp>
        <p:nvSpPr>
          <p:cNvPr id="2" name="Rectangle 1">
            <a:extLst>
              <a:ext uri="{FF2B5EF4-FFF2-40B4-BE49-F238E27FC236}">
                <a16:creationId xmlns:a16="http://schemas.microsoft.com/office/drawing/2014/main" id="{9BBE880A-4D6A-47F8-B767-CAF7DCD69059}"/>
              </a:ext>
            </a:extLst>
          </p:cNvPr>
          <p:cNvSpPr/>
          <p:nvPr/>
        </p:nvSpPr>
        <p:spPr>
          <a:xfrm>
            <a:off x="3310794" y="137134"/>
            <a:ext cx="5732147" cy="707886"/>
          </a:xfrm>
          <a:prstGeom prst="rect">
            <a:avLst/>
          </a:prstGeom>
          <a:noFill/>
        </p:spPr>
        <p:txBody>
          <a:bodyPr wrap="none" lIns="91440" tIns="45720" rIns="91440" bIns="45720">
            <a:spAutoFit/>
          </a:bodyPr>
          <a:lstStyle/>
          <a:p>
            <a:pPr algn="ctr"/>
            <a:r>
              <a:rPr lang="en-US" sz="4000">
                <a:ln w="0"/>
                <a:effectLst>
                  <a:outerShdw blurRad="38100" dist="19050" dir="2700000" algn="tl" rotWithShape="0">
                    <a:schemeClr val="dk1">
                      <a:alpha val="40000"/>
                    </a:schemeClr>
                  </a:outerShdw>
                </a:effectLst>
              </a:rPr>
              <a:t>Expressive Arts and Design</a:t>
            </a:r>
            <a:endParaRPr lang="en-US" sz="4000"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074252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2C3A80B68CBF4896C8DBCAB036F7B5" ma:contentTypeVersion="19" ma:contentTypeDescription="Create a new document." ma:contentTypeScope="" ma:versionID="29c7876d9d5379db9182263ed5096f40">
  <xsd:schema xmlns:xsd="http://www.w3.org/2001/XMLSchema" xmlns:xs="http://www.w3.org/2001/XMLSchema" xmlns:p="http://schemas.microsoft.com/office/2006/metadata/properties" xmlns:ns2="5531a6c7-4be0-45de-9f89-07ea5dfa7515" xmlns:ns3="5ddde22c-af7a-409c-91fc-204d1546f62e" targetNamespace="http://schemas.microsoft.com/office/2006/metadata/properties" ma:root="true" ma:fieldsID="c6e845bf8b830efd6c0ce357b9f34fb7" ns2:_="" ns3:_="">
    <xsd:import namespace="5531a6c7-4be0-45de-9f89-07ea5dfa7515"/>
    <xsd:import namespace="5ddde22c-af7a-409c-91fc-204d1546f62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31a6c7-4be0-45de-9f89-07ea5dfa75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e03970a-e55d-4629-b0e7-91e18418f62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ddde22c-af7a-409c-91fc-204d1546f62e"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108d677f-422c-4b40-86bc-b196197c81b1}" ma:internalName="TaxCatchAll" ma:showField="CatchAllData" ma:web="5ddde22c-af7a-409c-91fc-204d1546f62e">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ddde22c-af7a-409c-91fc-204d1546f62e" xsi:nil="true"/>
    <lcf76f155ced4ddcb4097134ff3c332f xmlns="5531a6c7-4be0-45de-9f89-07ea5dfa751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2903B6-BE8A-438A-9809-462A42FB5F3C}">
  <ds:schemaRefs>
    <ds:schemaRef ds:uri="5531a6c7-4be0-45de-9f89-07ea5dfa7515"/>
    <ds:schemaRef ds:uri="5ddde22c-af7a-409c-91fc-204d1546f62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D8B8B1D-599F-45AF-85C2-7D65D5A46F9A}">
  <ds:schemaRefs>
    <ds:schemaRef ds:uri="http://schemas.microsoft.com/office/2006/documentManagement/types"/>
    <ds:schemaRef ds:uri="http://schemas.openxmlformats.org/package/2006/metadata/core-properties"/>
    <ds:schemaRef ds:uri="http://schemas.microsoft.com/office/2006/metadata/properties"/>
    <ds:schemaRef ds:uri="http://purl.org/dc/terms/"/>
    <ds:schemaRef ds:uri="5ddde22c-af7a-409c-91fc-204d1546f62e"/>
    <ds:schemaRef ds:uri="http://purl.org/dc/dcmitype/"/>
    <ds:schemaRef ds:uri="http://schemas.microsoft.com/office/infopath/2007/PartnerControls"/>
    <ds:schemaRef ds:uri="5531a6c7-4be0-45de-9f89-07ea5dfa7515"/>
    <ds:schemaRef ds:uri="http://www.w3.org/XML/1998/namespace"/>
    <ds:schemaRef ds:uri="http://purl.org/dc/elements/1.1/"/>
  </ds:schemaRefs>
</ds:datastoreItem>
</file>

<file path=customXml/itemProps3.xml><?xml version="1.0" encoding="utf-8"?>
<ds:datastoreItem xmlns:ds="http://schemas.openxmlformats.org/officeDocument/2006/customXml" ds:itemID="{212E93CE-250F-495C-9A95-59A5249EE2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95</TotalTime>
  <Words>4096</Words>
  <Application>Microsoft Office PowerPoint</Application>
  <PresentationFormat>Widescreen</PresentationFormat>
  <Paragraphs>307</Paragraphs>
  <Slides>10</Slides>
  <Notes>2</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Underwood (Avanti Gardens)</dc:creator>
  <cp:lastModifiedBy>Chloe L. Smith</cp:lastModifiedBy>
  <cp:revision>575</cp:revision>
  <cp:lastPrinted>2021-07-16T10:36:20Z</cp:lastPrinted>
  <dcterms:created xsi:type="dcterms:W3CDTF">2021-06-03T07:59:39Z</dcterms:created>
  <dcterms:modified xsi:type="dcterms:W3CDTF">2026-07-14T19:45:14Z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0x010100902C3A80B68CBF4896C8DBCAB036F7B5</vt:lpwstr>
  </property>
  <property fmtid="{D5CDD505-2E9C-101B-9397-08002B2CF9AE}" pid="3" name="Order">
    <vt:r8>11189200</vt:r8>
  </property>
  <property fmtid="{D5CDD505-2E9C-101B-9397-08002B2CF9AE}" pid="4" name="MediaServiceImageTags">
    <vt:lpwstr/>
  </property>
</Properties>
</file>