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009DFD-DB7E-46DE-8EBC-EBA002B263CD}" v="19" dt="2025-08-28T07:38:27.829"/>
    <p1510:client id="{6F05924D-2666-4DE5-A346-9A61CC59ADC6}" v="17" dt="2025-08-27T14:07:35.6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54" autoAdjust="0"/>
    <p:restoredTop sz="94660"/>
  </p:normalViewPr>
  <p:slideViewPr>
    <p:cSldViewPr snapToGrid="0">
      <p:cViewPr varScale="1">
        <p:scale>
          <a:sx n="78" d="100"/>
          <a:sy n="78" d="100"/>
        </p:scale>
        <p:origin x="134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20681-2425-6C40-5B11-C6F9070382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5AA5D2-DFA9-06F0-11BE-AB660A080C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F7EBA-58AC-3AED-DEF0-CF91206EE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FD25-0185-4F5F-B7B1-9A2A9F784AE3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BEF8F4-4F9C-4EDE-8C48-4D7130A12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3BC5BF-1931-E488-45F1-9F403551E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9EAA-7394-40C1-B777-528D14B90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709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BB566-FFFF-85A2-7CAD-51059D326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7F320F-B75F-2F23-1F37-7A7C101D0B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6CA286-C93C-727B-CB5B-9CD739CB9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FD25-0185-4F5F-B7B1-9A2A9F784AE3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C6E37B-54DB-CD08-4D94-6A43120A9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98BE74-CFCC-16F2-D731-5E2AF3CA7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9EAA-7394-40C1-B777-528D14B90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974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FC03D6-380E-0E8F-591E-304E6072E5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1390C1-E881-CF03-EA66-F23FFFA2F9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EA8E7F-798F-5BA3-30BD-30AAEA94B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FD25-0185-4F5F-B7B1-9A2A9F784AE3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B56573-47DE-FE0F-2016-0C7721A8C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813727-F88C-1933-8C57-EA9DADB34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9EAA-7394-40C1-B777-528D14B90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336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E5696-B0FE-7891-420A-DAC23C531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F5B942-58C3-B506-407C-F6A2FBA48B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177666-7D01-DD34-6B67-9C0CC435B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FD25-0185-4F5F-B7B1-9A2A9F784AE3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A80A99-AE8E-15F2-B57E-9CD2CCC07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523E1-F99E-5AAA-5BDC-03170FE93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9EAA-7394-40C1-B777-528D14B90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61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44D69-8E2C-13D2-EBFC-23897C0AC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1B2CB6-71F1-D276-6B02-C498869EB3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EE0D6A-FA8A-1041-EF6F-FC170CB9C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FD25-0185-4F5F-B7B1-9A2A9F784AE3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BFBA8-7204-04B3-5B21-01215051D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74FEE5-B2F1-700D-AEE1-0FD83706D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9EAA-7394-40C1-B777-528D14B90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38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CBCDB-2837-1EE8-D0DD-268EB28BA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776572-8365-ACAC-F183-B0CE7C69A9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829E82-115C-D926-698D-8AF1D7900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9A8CA3-EBD3-9FDB-A1D3-AA064920E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FD25-0185-4F5F-B7B1-9A2A9F784AE3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18C76A-4AE3-B37E-0D26-E8BCAE643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1E553A-E7B5-A210-76FA-3CE796D16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9EAA-7394-40C1-B777-528D14B90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145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828EA-675D-23B2-2F71-7D64BF454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983420-8200-CEA8-728C-4DC9722CC9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1EFE87-0548-BA3C-CD48-2BA6DA5EAF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FE0EDA-1B0A-4854-3D46-B673E453D9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CC568F-F494-080C-A549-08FBF72E07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EEC5F1-28C1-C175-AF9D-8DE12E111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FD25-0185-4F5F-B7B1-9A2A9F784AE3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0E79C1-C0A4-8A24-1D32-4BE1F89F4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624EE5-A457-3318-FAD3-077BE8C91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9EAA-7394-40C1-B777-528D14B90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7652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E37C7-B060-67A2-DFE0-53666C3D1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8D4867-ED99-B108-2C96-FC1754B2D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FD25-0185-4F5F-B7B1-9A2A9F784AE3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AC7676-E90E-AB09-CEE3-CD2F7F317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D52255-D5CB-81E1-E8C3-C781C1BC2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9EAA-7394-40C1-B777-528D14B90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816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3581CD-7648-C0F2-E3D6-EA619D277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FD25-0185-4F5F-B7B1-9A2A9F784AE3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81CA61-E269-89E5-52E4-FF4D4873C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8B049F-6D37-ED6C-9890-3C2A0A4AB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9EAA-7394-40C1-B777-528D14B90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3993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44522-D66F-4DE7-A9A2-466CC9DF8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9510A-E2FC-4A81-5615-1731B8EC1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5A87E-69C4-3F7F-7AEC-2E2488F527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EF6965-100B-5902-2CC0-839A133CA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FD25-0185-4F5F-B7B1-9A2A9F784AE3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FE1966-AC24-ABD5-F4F9-26A37FDAD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8A01F0-46B0-4F8F-539A-8CF8CF2F5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9EAA-7394-40C1-B777-528D14B90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85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42492-C46A-41D8-5768-4972AD744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A0CDEC-0393-5EA3-DD49-C4FCC8C94A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F8ADA5-3515-1FF2-3DF0-5744DCA9F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0CFFBF-4A24-AE84-AE1A-4A99D9F10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FFD25-0185-4F5F-B7B1-9A2A9F784AE3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BB9E1F-B60A-CFB7-4308-C9E5C6944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3C45A1-AE44-69AE-C0FE-EDCDF2128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D9EAA-7394-40C1-B777-528D14B90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1494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986839-7A40-2992-04E6-45C3257B0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09F088-FF7B-E3C1-650C-D5CB39E54A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2D4172-0594-BFC4-21DA-F11CBFAF76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8FFD25-0185-4F5F-B7B1-9A2A9F784AE3}" type="datetimeFigureOut">
              <a:rPr lang="en-GB" smtClean="0"/>
              <a:t>05/11/2025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555985-9FB1-B01E-B67A-392BE09803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343E28-4FC1-170D-690C-4679E972BC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0D9EAA-7394-40C1-B777-528D14B90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964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500CB-5652-353B-314A-A97D7A75B7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4059" y="133443"/>
            <a:ext cx="9144000" cy="954108"/>
          </a:xfrm>
        </p:spPr>
        <p:txBody>
          <a:bodyPr>
            <a:normAutofit fontScale="90000"/>
          </a:bodyPr>
          <a:lstStyle/>
          <a:p>
            <a:r>
              <a:rPr lang="en-GB" sz="1800" dirty="0">
                <a:latin typeface="Letter-join Plus 16" panose="02000505000000020003" pitchFamily="50" charset="0"/>
              </a:rPr>
              <a:t>Knowledge Organiser RE</a:t>
            </a:r>
            <a:br>
              <a:rPr lang="en-GB" sz="1800" dirty="0">
                <a:latin typeface="Letter-join Plus 16" panose="02000505000000020003" pitchFamily="50" charset="0"/>
              </a:rPr>
            </a:br>
            <a:r>
              <a:rPr lang="en-GB" sz="1800" b="1" i="0" u="none" strike="noStrike" baseline="0" dirty="0">
                <a:solidFill>
                  <a:srgbClr val="000000"/>
                </a:solidFill>
                <a:latin typeface="Letter-join Plus 16" panose="02000505000000020003" pitchFamily="50" charset="0"/>
              </a:rPr>
              <a:t>Religion: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Letter-join Plus 16" panose="02000505000000020003" pitchFamily="50" charset="0"/>
              </a:rPr>
              <a:t>Christianity</a:t>
            </a:r>
            <a:br>
              <a:rPr lang="en-GB" sz="1800" b="0" i="0" u="none" strike="noStrike" baseline="0" dirty="0">
                <a:solidFill>
                  <a:srgbClr val="000000"/>
                </a:solidFill>
                <a:latin typeface="Letter-join Plus 16" panose="02000505000000020003" pitchFamily="50" charset="0"/>
              </a:rPr>
            </a:br>
            <a:r>
              <a:rPr lang="en-GB" sz="1800" b="1" i="0" u="none" strike="noStrike" baseline="0" dirty="0">
                <a:solidFill>
                  <a:srgbClr val="000000"/>
                </a:solidFill>
                <a:latin typeface="Letter-join Plus 16" panose="02000505000000020003" pitchFamily="50" charset="0"/>
              </a:rPr>
              <a:t>Theme: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Letter-join Plus 16" panose="02000505000000020003" pitchFamily="50" charset="0"/>
              </a:rPr>
              <a:t>‘Beliefs and meaning’</a:t>
            </a:r>
            <a:br>
              <a:rPr lang="en-GB" sz="1800" b="0" i="0" u="none" strike="noStrike" baseline="0" dirty="0">
                <a:solidFill>
                  <a:srgbClr val="000000"/>
                </a:solidFill>
                <a:latin typeface="Letter-join Plus 16" panose="02000505000000020003" pitchFamily="50" charset="0"/>
              </a:rPr>
            </a:br>
            <a:endParaRPr lang="en-GB" sz="1800" dirty="0">
              <a:latin typeface="Letter-join Plus 16" panose="02000505000000020003" pitchFamily="50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5978AB5-233D-BA57-F949-94190CAC99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5707"/>
              </p:ext>
            </p:extLst>
          </p:nvPr>
        </p:nvGraphicFramePr>
        <p:xfrm>
          <a:off x="152131" y="80073"/>
          <a:ext cx="4073726" cy="48475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2896">
                  <a:extLst>
                    <a:ext uri="{9D8B030D-6E8A-4147-A177-3AD203B41FA5}">
                      <a16:colId xmlns:a16="http://schemas.microsoft.com/office/drawing/2014/main" val="481724270"/>
                    </a:ext>
                  </a:extLst>
                </a:gridCol>
                <a:gridCol w="2470830">
                  <a:extLst>
                    <a:ext uri="{9D8B030D-6E8A-4147-A177-3AD203B41FA5}">
                      <a16:colId xmlns:a16="http://schemas.microsoft.com/office/drawing/2014/main" val="771952847"/>
                    </a:ext>
                  </a:extLst>
                </a:gridCol>
              </a:tblGrid>
              <a:tr h="412115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Letter-join Plus 16" panose="02000505000000020003" pitchFamily="50" charset="0"/>
                        </a:rPr>
                        <a:t>Key Vocabulary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4730508"/>
                  </a:ext>
                </a:extLst>
              </a:tr>
              <a:tr h="412115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Letter-join Plus 16" panose="02000505000000020003" pitchFamily="50" charset="0"/>
                        </a:rPr>
                        <a:t>Agape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Letter-join Plus 16" panose="02000505000000020003" pitchFamily="50" charset="0"/>
                        </a:rPr>
                        <a:t>Unconditional love.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806008"/>
                  </a:ext>
                </a:extLst>
              </a:tr>
              <a:tr h="439489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Letter-join Plus 16" panose="02000505000000020003" pitchFamily="50" charset="0"/>
                        </a:rPr>
                        <a:t>Eternal life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Letter-join Plus 16" panose="02000505000000020003" pitchFamily="50" charset="0"/>
                        </a:rPr>
                        <a:t>It means when life ends here, it continues somewhere else.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8467953"/>
                  </a:ext>
                </a:extLst>
              </a:tr>
              <a:tr h="570271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Letter-join Plus 16" panose="02000505000000020003" pitchFamily="50" charset="0"/>
                        </a:rPr>
                        <a:t>Resurrection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Letter-join Plus 16" panose="02000505000000020003" pitchFamily="50" charset="0"/>
                        </a:rPr>
                        <a:t>The act or fact of bringing someone back to life, or bringing something back into use or existence.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5548569"/>
                  </a:ext>
                </a:extLst>
              </a:tr>
              <a:tr h="412115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Letter-join Plus 16" panose="02000505000000020003" pitchFamily="50" charset="0"/>
                        </a:rPr>
                        <a:t>Parable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Letter-join Plus 16" panose="02000505000000020003" pitchFamily="50" charset="0"/>
                        </a:rPr>
                        <a:t>A simple story used to illustrate a moral or spiritual lesson, as told by Jesus in the Gospels.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885357"/>
                  </a:ext>
                </a:extLst>
              </a:tr>
              <a:tr h="286958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Letter-join Plus 16" panose="02000505000000020003" pitchFamily="50" charset="0"/>
                        </a:rPr>
                        <a:t>Ten Commandments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Letter-join Plus 16" panose="02000505000000020003" pitchFamily="50" charset="0"/>
                        </a:rPr>
                        <a:t>The ten laws that God gave the Israelites at Sinai have come to be known as The Ten Commandments.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505123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0FA3C15B-FE64-9D63-2AC2-EA6645975FB5}"/>
              </a:ext>
            </a:extLst>
          </p:cNvPr>
          <p:cNvSpPr txBox="1"/>
          <p:nvPr/>
        </p:nvSpPr>
        <p:spPr>
          <a:xfrm>
            <a:off x="7207655" y="91778"/>
            <a:ext cx="492219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 i="0" u="none" strike="noStrike" baseline="0" dirty="0">
                <a:solidFill>
                  <a:srgbClr val="000000"/>
                </a:solidFill>
                <a:latin typeface="Letter-join Plus 16" panose="02000505000000020003" pitchFamily="50" charset="0"/>
              </a:rPr>
              <a:t>Key Question: Is anything ever eternal? </a:t>
            </a:r>
            <a:endParaRPr lang="en-GB" sz="2800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5B4C55E-5E3B-AAE1-621F-C63A2CAFD4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938884"/>
              </p:ext>
            </p:extLst>
          </p:nvPr>
        </p:nvGraphicFramePr>
        <p:xfrm>
          <a:off x="7358436" y="1045885"/>
          <a:ext cx="4620637" cy="5562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20637">
                  <a:extLst>
                    <a:ext uri="{9D8B030D-6E8A-4147-A177-3AD203B41FA5}">
                      <a16:colId xmlns:a16="http://schemas.microsoft.com/office/drawing/2014/main" val="13139506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5699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5260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53463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8105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6255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3721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0222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16361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4434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58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9280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03888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45543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2463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2289654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DC4783EB-C45B-1CAE-19F6-4078C417D8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4840303"/>
              </p:ext>
            </p:extLst>
          </p:nvPr>
        </p:nvGraphicFramePr>
        <p:xfrm>
          <a:off x="152131" y="5034637"/>
          <a:ext cx="4064000" cy="1559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022542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Letter-join Plus 16" panose="02000505000000020003" pitchFamily="50" charset="0"/>
                        </a:rPr>
                        <a:t>Prior learning: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6091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Letter-join Plus 16" panose="02000505000000020003" pitchFamily="50" charset="0"/>
                        </a:rPr>
                        <a:t>Year 5- Christianity and Humanism</a:t>
                      </a:r>
                    </a:p>
                    <a:p>
                      <a:r>
                        <a:rPr lang="en-GB" dirty="0">
                          <a:latin typeface="Letter-join Plus 16" panose="02000505000000020003" pitchFamily="50" charset="0"/>
                        </a:rPr>
                        <a:t>Year 4- Christianity- Prayer and worship</a:t>
                      </a:r>
                    </a:p>
                    <a:p>
                      <a:r>
                        <a:rPr lang="en-GB" dirty="0">
                          <a:latin typeface="Letter-join Plus 16" panose="02000505000000020003" pitchFamily="50" charset="0"/>
                        </a:rPr>
                        <a:t>Year 3- Christianity- Easter</a:t>
                      </a:r>
                    </a:p>
                    <a:p>
                      <a:r>
                        <a:rPr lang="en-GB" dirty="0">
                          <a:latin typeface="Letter-join Plus 16" panose="02000505000000020003" pitchFamily="50" charset="0"/>
                        </a:rPr>
                        <a:t>Year 1- God and Creation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5382064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C9ED02D-7F1B-B449-90F2-5A3B0C9299D1}"/>
              </a:ext>
            </a:extLst>
          </p:cNvPr>
          <p:cNvSpPr txBox="1"/>
          <p:nvPr/>
        </p:nvSpPr>
        <p:spPr>
          <a:xfrm>
            <a:off x="4414737" y="3107638"/>
            <a:ext cx="293397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latin typeface="Letter-join Plus 16" panose="02000505000000020003" pitchFamily="50" charset="0"/>
              </a:rPr>
              <a:t>Humanists believe there is no god, there is one life and</a:t>
            </a:r>
          </a:p>
          <a:p>
            <a:r>
              <a:rPr lang="en-GB" dirty="0">
                <a:latin typeface="Letter-join Plus 16" panose="02000505000000020003" pitchFamily="50" charset="0"/>
              </a:rPr>
              <a:t>when it is over that is the end.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B4D1983A-F462-FC29-FF4F-94B240B07F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1641922"/>
              </p:ext>
            </p:extLst>
          </p:nvPr>
        </p:nvGraphicFramePr>
        <p:xfrm>
          <a:off x="4414737" y="4303853"/>
          <a:ext cx="2805892" cy="1925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5892">
                  <a:extLst>
                    <a:ext uri="{9D8B030D-6E8A-4147-A177-3AD203B41FA5}">
                      <a16:colId xmlns:a16="http://schemas.microsoft.com/office/drawing/2014/main" val="4015048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Letter-join Plus 16" panose="02000505000000020003" pitchFamily="50" charset="0"/>
                        </a:rPr>
                        <a:t>Questions to consider: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1424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Letter-join Plus 16" panose="02000505000000020003" pitchFamily="50" charset="0"/>
                        </a:rPr>
                        <a:t>Can a non-Christian go to Heaven?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58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Letter-join Plus 16" panose="02000505000000020003" pitchFamily="50" charset="0"/>
                        </a:rPr>
                        <a:t>Is going to Heaven a Christian’s only motivation for doing good things?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3596655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2902D7C9-918E-A1E5-2E3C-B79ECED456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66" r="69843"/>
          <a:stretch>
            <a:fillRect/>
          </a:stretch>
        </p:blipFill>
        <p:spPr>
          <a:xfrm>
            <a:off x="5462098" y="795541"/>
            <a:ext cx="707922" cy="76233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AC5C757-B899-C066-54C1-DA67C8A5F0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3560" y="1745583"/>
            <a:ext cx="1162990" cy="117434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CD66F7C-CFC3-069E-CDF5-493E7E3185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7045" y="1792469"/>
            <a:ext cx="1453688" cy="108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934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2C3A80B68CBF4896C8DBCAB036F7B5" ma:contentTypeVersion="19" ma:contentTypeDescription="Create a new document." ma:contentTypeScope="" ma:versionID="c9d92fb7cd163bc9ffc474b0fde974e4">
  <xsd:schema xmlns:xsd="http://www.w3.org/2001/XMLSchema" xmlns:xs="http://www.w3.org/2001/XMLSchema" xmlns:p="http://schemas.microsoft.com/office/2006/metadata/properties" xmlns:ns2="5531a6c7-4be0-45de-9f89-07ea5dfa7515" xmlns:ns3="5ddde22c-af7a-409c-91fc-204d1546f62e" targetNamespace="http://schemas.microsoft.com/office/2006/metadata/properties" ma:root="true" ma:fieldsID="677dbf8e172ea856505cb2b246832ceb" ns2:_="" ns3:_="">
    <xsd:import namespace="5531a6c7-4be0-45de-9f89-07ea5dfa7515"/>
    <xsd:import namespace="5ddde22c-af7a-409c-91fc-204d1546f62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31a6c7-4be0-45de-9f89-07ea5dfa7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03970a-e55d-4629-b0e7-91e18418f62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dde22c-af7a-409c-91fc-204d1546f62e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108d677f-422c-4b40-86bc-b196197c81b1}" ma:internalName="TaxCatchAll" ma:showField="CatchAllData" ma:web="5ddde22c-af7a-409c-91fc-204d1546f62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ddde22c-af7a-409c-91fc-204d1546f62e" xsi:nil="true"/>
    <lcf76f155ced4ddcb4097134ff3c332f xmlns="5531a6c7-4be0-45de-9f89-07ea5dfa751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F889023-48A2-4D93-A8EA-C6B1D566BE28}"/>
</file>

<file path=customXml/itemProps2.xml><?xml version="1.0" encoding="utf-8"?>
<ds:datastoreItem xmlns:ds="http://schemas.openxmlformats.org/officeDocument/2006/customXml" ds:itemID="{8141027E-C924-42F3-9C2B-BF44AD3307A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E9F9109-AF6C-498E-9B19-30B109C23D0A}">
  <ds:schemaRefs>
    <ds:schemaRef ds:uri="http://schemas.microsoft.com/office/2006/metadata/properties"/>
    <ds:schemaRef ds:uri="http://schemas.microsoft.com/office/infopath/2007/PartnerControls"/>
    <ds:schemaRef ds:uri="5ddde22c-af7a-409c-91fc-204d1546f62e"/>
    <ds:schemaRef ds:uri="5531a6c7-4be0-45de-9f89-07ea5dfa751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176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Letter-join Plus 16</vt:lpstr>
      <vt:lpstr>Office Theme</vt:lpstr>
      <vt:lpstr>Knowledge Organiser RE Religion: Christianity Theme: ‘Beliefs and meaning’ </vt:lpstr>
    </vt:vector>
  </TitlesOfParts>
  <Company>St Helens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Rowann Ellison</dc:creator>
  <cp:lastModifiedBy>Paula Bibby</cp:lastModifiedBy>
  <cp:revision>2</cp:revision>
  <dcterms:created xsi:type="dcterms:W3CDTF">2025-06-25T14:00:39Z</dcterms:created>
  <dcterms:modified xsi:type="dcterms:W3CDTF">2025-11-05T17:27:54Z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0x010100902C3A80B68CBF4896C8DBCAB036F7B5</vt:lpwstr>
  </property>
  <property fmtid="{D5CDD505-2E9C-101B-9397-08002B2CF9AE}" pid="3" name="MediaServiceImageTags">
    <vt:lpwstr/>
  </property>
</Properties>
</file>