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7"/>
  </p:notesMasterIdLst>
  <p:sldIdLst>
    <p:sldId id="256" r:id="rId5"/>
    <p:sldId id="257" r:id="rId6"/>
    <p:sldId id="290" r:id="rId7"/>
    <p:sldId id="300" r:id="rId8"/>
    <p:sldId id="293" r:id="rId9"/>
    <p:sldId id="296" r:id="rId10"/>
    <p:sldId id="292" r:id="rId11"/>
    <p:sldId id="294" r:id="rId12"/>
    <p:sldId id="297" r:id="rId13"/>
    <p:sldId id="295" r:id="rId14"/>
    <p:sldId id="298" r:id="rId15"/>
    <p:sldId id="299" r:id="rId1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CC8DC-113F-433A-A383-C177D5978042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8F696-82BE-4705-9627-C864D03CC5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273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8F696-82BE-4705-9627-C864D03CC5F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169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A04A7-4761-4B99-8215-D5AC55CA6A0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09E9B-B371-4F80-94DD-B8916D05F3B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1DAB-4C5D-45D2-B9A4-A693D7409D28}" type="slidenum">
              <a:rPr lang="en-GB" altLang="en-US" smtClean="0"/>
              <a:pPr/>
              <a:t>‹#›</a:t>
            </a:fld>
            <a:endParaRPr lang="en-GB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61697-9EE4-4A46-BBEF-C27F5BEF76B8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0150-B68A-4637-9E39-4ECAC5E22BC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BB232-34B0-46D1-963C-5C53CCB7691D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FEC58-B485-49D9-98B4-7D891ACF1A0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EBB37-B3FB-4A8B-8446-673DE2B64B6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C5D1A-FE67-43B7-B88F-BD3C9ED0E53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A8DF5-2992-43EE-8D57-1734FE10DF7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8A697-F033-4E4F-9FA9-A6E2C74ED4AA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744BB73-A028-4473-9648-8EC4CA7FB848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2" descr="School 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64697"/>
            <a:ext cx="1547664" cy="129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620688"/>
            <a:ext cx="8712968" cy="3456384"/>
          </a:xfrm>
        </p:spPr>
        <p:txBody>
          <a:bodyPr>
            <a:normAutofit fontScale="90000"/>
          </a:bodyPr>
          <a:lstStyle/>
          <a:p>
            <a:r>
              <a:rPr lang="en-GB" altLang="en-US" sz="9000">
                <a:ln w="38100">
                  <a:solidFill>
                    <a:srgbClr val="002060"/>
                  </a:solidFill>
                </a:ln>
                <a:solidFill>
                  <a:schemeClr val="bg1"/>
                </a:solidFill>
              </a:rPr>
              <a:t>Welcome to</a:t>
            </a:r>
            <a:br>
              <a:rPr lang="en-GB" altLang="en-US" sz="9000">
                <a:ln w="38100">
                  <a:solidFill>
                    <a:srgbClr val="002060"/>
                  </a:solidFill>
                </a:ln>
                <a:solidFill>
                  <a:schemeClr val="bg1"/>
                </a:solidFill>
              </a:rPr>
            </a:br>
            <a:r>
              <a:rPr lang="en-GB" altLang="en-US" sz="9000">
                <a:ln w="38100">
                  <a:solidFill>
                    <a:srgbClr val="002060"/>
                  </a:solidFill>
                </a:ln>
                <a:solidFill>
                  <a:schemeClr val="bg1"/>
                </a:solidFill>
              </a:rPr>
              <a:t>The Foundation Stage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599892" y="4581128"/>
            <a:ext cx="1944216" cy="1512168"/>
            <a:chOff x="3563888" y="3645024"/>
            <a:chExt cx="1944216" cy="1512168"/>
          </a:xfrm>
        </p:grpSpPr>
        <p:sp>
          <p:nvSpPr>
            <p:cNvPr id="2" name="Rectangle 1"/>
            <p:cNvSpPr/>
            <p:nvPr/>
          </p:nvSpPr>
          <p:spPr>
            <a:xfrm>
              <a:off x="3563888" y="3645024"/>
              <a:ext cx="1944216" cy="1512168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" name="Picture 2" descr="School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2164" y="3754456"/>
              <a:ext cx="1547664" cy="1293303"/>
            </a:xfrm>
            <a:prstGeom prst="rect">
              <a:avLst/>
            </a:prstGeom>
            <a:noFill/>
            <a:ln w="762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4949BF-3208-4116-9687-B316BB7DF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59" y="1844824"/>
            <a:ext cx="8229600" cy="432048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3800" b="1">
                <a:latin typeface="Abadi Extra Light" panose="020B0204020104020204" pitchFamily="34" charset="0"/>
              </a:rPr>
              <a:t>School Dinners</a:t>
            </a:r>
          </a:p>
          <a:p>
            <a:r>
              <a:rPr lang="en-GB" sz="3800">
                <a:latin typeface="Abadi Extra Light" panose="020B0204020104020204" pitchFamily="34" charset="0"/>
              </a:rPr>
              <a:t>Lunch is cooked on site and will be served in our classroom (vegetarian meals are catered for)</a:t>
            </a:r>
          </a:p>
          <a:p>
            <a:r>
              <a:rPr lang="en-GB" sz="3800">
                <a:latin typeface="Abadi Extra Light" panose="020B0204020104020204" pitchFamily="34" charset="0"/>
              </a:rPr>
              <a:t>Parents are to order and pay using School Grid. Cost TBC (currently £12.50 per week). Please pay in advance.</a:t>
            </a:r>
          </a:p>
          <a:p>
            <a:r>
              <a:rPr lang="en-GB" sz="3800">
                <a:latin typeface="Abadi Extra Light" panose="020B0204020104020204" pitchFamily="34" charset="0"/>
              </a:rPr>
              <a:t>Children are able to choose from a selection of  healthy, nutritional and well balanced lunches. </a:t>
            </a:r>
          </a:p>
          <a:p>
            <a:pPr marL="0" indent="0">
              <a:buNone/>
            </a:pPr>
            <a:endParaRPr lang="en-GB" sz="3800" b="1">
              <a:latin typeface="Abadi Extra Light" panose="020B0204020104020204" pitchFamily="34" charset="0"/>
            </a:endParaRPr>
          </a:p>
          <a:p>
            <a:pPr marL="0" indent="0">
              <a:buNone/>
            </a:pPr>
            <a:r>
              <a:rPr lang="en-GB" sz="3800" b="1">
                <a:latin typeface="Abadi Extra Light" panose="020B0204020104020204" pitchFamily="34" charset="0"/>
              </a:rPr>
              <a:t>Packed lunches</a:t>
            </a:r>
          </a:p>
          <a:p>
            <a:r>
              <a:rPr lang="en-GB" sz="3800">
                <a:latin typeface="Abadi Extra Light" panose="020B0204020104020204" pitchFamily="34" charset="0"/>
              </a:rPr>
              <a:t>Lunches from home must be brought into school in a plastic lunch box/ bag clearly labelled with the child’s name.</a:t>
            </a:r>
          </a:p>
          <a:p>
            <a:r>
              <a:rPr lang="en-GB" sz="3800">
                <a:latin typeface="Abadi Extra Light" panose="020B0204020104020204" pitchFamily="34" charset="0"/>
              </a:rPr>
              <a:t>In keeping with the healthy schools programme we recommend a balanced lunch which contains fruit and vegetables</a:t>
            </a:r>
          </a:p>
          <a:p>
            <a:r>
              <a:rPr lang="en-GB" sz="3800">
                <a:latin typeface="Abadi Extra Light" panose="020B0204020104020204" pitchFamily="34" charset="0"/>
              </a:rPr>
              <a:t>No sweets, chocolate or fizzy drinks please!</a:t>
            </a:r>
          </a:p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42BA18-DB90-427E-BC8B-2D995FD9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School Dinners</a:t>
            </a:r>
          </a:p>
        </p:txBody>
      </p:sp>
    </p:spTree>
    <p:extLst>
      <p:ext uri="{BB962C8B-B14F-4D97-AF65-F5344CB8AC3E}">
        <p14:creationId xmlns:p14="http://schemas.microsoft.com/office/powerpoint/2010/main" val="2496911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5045F7-33F2-49A5-A9D1-9296A4E1F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Abadi" panose="020B0604020104020204" pitchFamily="34" charset="0"/>
              </a:rPr>
              <a:t>We would appreciate it if your child is toilet trained before starting Nursery in September.</a:t>
            </a:r>
          </a:p>
          <a:p>
            <a:r>
              <a:rPr lang="en-GB">
                <a:latin typeface="Abadi" panose="020B0604020104020204" pitchFamily="34" charset="0"/>
              </a:rPr>
              <a:t>Please do not send your child to Nursery in nappies or pull-ups.</a:t>
            </a:r>
          </a:p>
          <a:p>
            <a:r>
              <a:rPr lang="en-GB">
                <a:latin typeface="Abadi" panose="020B0604020104020204" pitchFamily="34" charset="0"/>
              </a:rPr>
              <a:t>If you are struggling with toilet training please speak to a member of staff. </a:t>
            </a:r>
          </a:p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96E44C-6960-49F4-B31A-36EA8D4E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Toilet Training</a:t>
            </a:r>
          </a:p>
        </p:txBody>
      </p:sp>
    </p:spTree>
    <p:extLst>
      <p:ext uri="{BB962C8B-B14F-4D97-AF65-F5344CB8AC3E}">
        <p14:creationId xmlns:p14="http://schemas.microsoft.com/office/powerpoint/2010/main" val="2426087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A08E32-355F-4A4B-8A1E-EF8F69454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Abadi" panose="020B0604020104020204" pitchFamily="34" charset="0"/>
              </a:rPr>
              <a:t>You return ALL the necessary forms from your pack to us ASAP. </a:t>
            </a:r>
          </a:p>
          <a:p>
            <a:r>
              <a:rPr lang="en-GB">
                <a:latin typeface="Abadi" panose="020B0604020104020204" pitchFamily="34" charset="0"/>
              </a:rPr>
              <a:t>Download the Class Dojo, School Money and School Spider app.</a:t>
            </a:r>
          </a:p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BF03DA-02D7-46F5-BDDA-32AB7C4E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Please Make Sure…</a:t>
            </a:r>
          </a:p>
        </p:txBody>
      </p:sp>
    </p:spTree>
    <p:extLst>
      <p:ext uri="{BB962C8B-B14F-4D97-AF65-F5344CB8AC3E}">
        <p14:creationId xmlns:p14="http://schemas.microsoft.com/office/powerpoint/2010/main" val="3741580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988840"/>
            <a:ext cx="8568952" cy="316835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None/>
            </a:pPr>
            <a:r>
              <a:rPr lang="en-GB" altLang="en-US" sz="2000" b="1" dirty="0"/>
              <a:t>Mrs Powell </a:t>
            </a:r>
            <a:r>
              <a:rPr lang="en-GB" altLang="en-US" sz="2000" dirty="0"/>
              <a:t>– Head Teacher</a:t>
            </a:r>
          </a:p>
          <a:p>
            <a:pPr>
              <a:buFontTx/>
              <a:buNone/>
            </a:pPr>
            <a:r>
              <a:rPr lang="en-GB" altLang="en-US" sz="2000" b="1" dirty="0"/>
              <a:t>Mrs Cooper</a:t>
            </a:r>
            <a:r>
              <a:rPr lang="en-GB" altLang="en-US" sz="2000" dirty="0"/>
              <a:t>– Deputy Head Teacher</a:t>
            </a:r>
          </a:p>
          <a:p>
            <a:pPr>
              <a:buNone/>
            </a:pPr>
            <a:r>
              <a:rPr lang="en-GB" altLang="en-US" sz="2000" b="1" dirty="0"/>
              <a:t>Mrs Smith </a:t>
            </a:r>
            <a:r>
              <a:rPr lang="en-GB" altLang="en-US" sz="2000" dirty="0"/>
              <a:t>– FS Lead/Reception Teacher</a:t>
            </a:r>
          </a:p>
          <a:p>
            <a:pPr>
              <a:buFontTx/>
              <a:buNone/>
            </a:pPr>
            <a:r>
              <a:rPr lang="en-GB" altLang="en-US" sz="2000" b="1" dirty="0"/>
              <a:t>Mrs Mars </a:t>
            </a:r>
            <a:r>
              <a:rPr lang="en-GB" altLang="en-US" sz="2000" dirty="0"/>
              <a:t>– Nursery Teacher</a:t>
            </a:r>
          </a:p>
          <a:p>
            <a:pPr>
              <a:buFontTx/>
              <a:buNone/>
            </a:pPr>
            <a:r>
              <a:rPr lang="en-GB" altLang="en-US" sz="2000" b="1" dirty="0"/>
              <a:t>Miss Graham </a:t>
            </a:r>
            <a:r>
              <a:rPr lang="en-GB" altLang="en-US" sz="2000" dirty="0"/>
              <a:t>– Business Manager</a:t>
            </a:r>
          </a:p>
          <a:p>
            <a:pPr>
              <a:buFontTx/>
              <a:buNone/>
            </a:pPr>
            <a:r>
              <a:rPr lang="en-GB" altLang="en-US" sz="2000" b="1" dirty="0"/>
              <a:t>Miss Tierney </a:t>
            </a:r>
            <a:r>
              <a:rPr lang="en-GB" altLang="en-US" sz="2000" dirty="0"/>
              <a:t>– Clerical Officer</a:t>
            </a:r>
          </a:p>
          <a:p>
            <a:pPr>
              <a:buFontTx/>
              <a:buNone/>
            </a:pPr>
            <a:r>
              <a:rPr lang="en-GB" altLang="en-US" sz="2000" b="1" dirty="0"/>
              <a:t>Mrs Swift </a:t>
            </a:r>
            <a:r>
              <a:rPr lang="en-GB" altLang="en-US" sz="2000" dirty="0"/>
              <a:t>– School Cook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684213" y="332507"/>
            <a:ext cx="6911975" cy="1584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chemeClr val="tx2">
                      <a:lumMod val="50000"/>
                    </a:schemeClr>
                  </a:solidFill>
                  <a:round/>
                  <a:headEnd/>
                  <a:tailEnd/>
                </a:ln>
                <a:gradFill flip="none" rotWithShape="1">
                  <a:gsLst>
                    <a:gs pos="46000">
                      <a:schemeClr val="bg1"/>
                    </a:gs>
                    <a:gs pos="72000">
                      <a:srgbClr val="21D6E0"/>
                    </a:gs>
                    <a:gs pos="86000">
                      <a:srgbClr val="0087E6"/>
                    </a:gs>
                    <a:gs pos="100000">
                      <a:srgbClr val="005CBF"/>
                    </a:gs>
                  </a:gsLst>
                  <a:lin ang="5400000" scaled="1"/>
                  <a:tileRect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Key Staff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YFS---7-Areas">
            <a:extLst>
              <a:ext uri="{FF2B5EF4-FFF2-40B4-BE49-F238E27FC236}">
                <a16:creationId xmlns:a16="http://schemas.microsoft.com/office/drawing/2014/main" id="{B857A4C5-FBA7-4F97-A03D-EC0B82F0F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0" y="2708920"/>
            <a:ext cx="3915667" cy="409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677A141-FE2A-44E8-AA46-DE8A8A691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EYFS Curriculum</a:t>
            </a:r>
          </a:p>
        </p:txBody>
      </p:sp>
      <p:pic>
        <p:nvPicPr>
          <p:cNvPr id="1030" name="Picture 6" descr="Early Years Foundation Stage (EYFS) Reforms 2021: Seven features of ...">
            <a:extLst>
              <a:ext uri="{FF2B5EF4-FFF2-40B4-BE49-F238E27FC236}">
                <a16:creationId xmlns:a16="http://schemas.microsoft.com/office/drawing/2014/main" id="{1F910ED9-4DA0-4E9C-83B2-63C5CC06FF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r="27162" b="12201"/>
          <a:stretch/>
        </p:blipFill>
        <p:spPr bwMode="auto">
          <a:xfrm>
            <a:off x="4211960" y="2674780"/>
            <a:ext cx="4643575" cy="364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54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9797F1-2E67-4568-998C-5F15229B7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47007"/>
            <a:ext cx="4059973" cy="2592288"/>
          </a:xfrm>
        </p:spPr>
        <p:txBody>
          <a:bodyPr>
            <a:normAutofit fontScale="92500" lnSpcReduction="10000"/>
          </a:bodyPr>
          <a:lstStyle/>
          <a:p>
            <a:r>
              <a:rPr lang="en-GB">
                <a:latin typeface="Abadi Extra Light" panose="020B0604020202020204" pitchFamily="34" charset="0"/>
              </a:rPr>
              <a:t>8:40 – 8:50am Doors open</a:t>
            </a:r>
          </a:p>
          <a:p>
            <a:r>
              <a:rPr lang="en-GB">
                <a:latin typeface="Abadi Extra Light" panose="020B0604020202020204" pitchFamily="34" charset="0"/>
              </a:rPr>
              <a:t>11:40am Lunch/AM session finishes</a:t>
            </a:r>
          </a:p>
          <a:p>
            <a:r>
              <a:rPr lang="en-GB">
                <a:latin typeface="Abadi Extra Light" panose="020B0604020202020204" pitchFamily="34" charset="0"/>
              </a:rPr>
              <a:t>12:30pm Afternoon session starts</a:t>
            </a:r>
          </a:p>
          <a:p>
            <a:r>
              <a:rPr lang="en-GB">
                <a:latin typeface="Abadi Extra Light" panose="020B0604020202020204" pitchFamily="34" charset="0"/>
              </a:rPr>
              <a:t>3:20pm School collection</a:t>
            </a:r>
          </a:p>
          <a:p>
            <a:r>
              <a:rPr lang="en-GB">
                <a:latin typeface="Abadi Extra Light" panose="020B0604020202020204" pitchFamily="34" charset="0"/>
              </a:rPr>
              <a:t>3:30pm Nursery closes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77A141-FE2A-44E8-AA46-DE8A8A691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Nursery 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ED969-F18E-4F61-B236-057E7603A0F4}"/>
              </a:ext>
            </a:extLst>
          </p:cNvPr>
          <p:cNvSpPr txBox="1"/>
          <p:nvPr/>
        </p:nvSpPr>
        <p:spPr>
          <a:xfrm>
            <a:off x="4860032" y="2780928"/>
            <a:ext cx="39604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u="sng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Learning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Phonics (Letters and Sounds, phase 1 phonics)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Literacy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Mathematics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Story/poetry/singing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PSHE/circle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i="1">
                <a:solidFill>
                  <a:schemeClr val="tx2">
                    <a:lumMod val="75000"/>
                  </a:schemeClr>
                </a:solidFill>
                <a:latin typeface="Abadi Extra Light" panose="020B0204020104020204" pitchFamily="34" charset="0"/>
              </a:rPr>
              <a:t>Continuous Provision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0587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32A98C-373D-4F76-8BE5-7A5AD1D24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latin typeface="Abadi" panose="020B0604020104020204" pitchFamily="34" charset="0"/>
              </a:rPr>
              <a:t>School Spider app </a:t>
            </a:r>
          </a:p>
          <a:p>
            <a:r>
              <a:rPr lang="en-GB">
                <a:latin typeface="Abadi" panose="020B0604020104020204" pitchFamily="34" charset="0"/>
              </a:rPr>
              <a:t>Class Dojo</a:t>
            </a:r>
          </a:p>
          <a:p>
            <a:r>
              <a:rPr lang="en-GB">
                <a:latin typeface="Abadi" panose="020B0604020104020204" pitchFamily="34" charset="0"/>
              </a:rPr>
              <a:t>Parent’s evening</a:t>
            </a:r>
          </a:p>
          <a:p>
            <a:r>
              <a:rPr lang="en-GB">
                <a:latin typeface="Abadi" panose="020B0604020104020204" pitchFamily="34" charset="0"/>
              </a:rPr>
              <a:t>Family Friday</a:t>
            </a:r>
          </a:p>
          <a:p>
            <a:r>
              <a:rPr lang="en-GB">
                <a:latin typeface="Abadi" panose="020B0604020104020204" pitchFamily="34" charset="0"/>
              </a:rPr>
              <a:t>Stay and Learn</a:t>
            </a:r>
          </a:p>
          <a:p>
            <a:r>
              <a:rPr lang="en-GB">
                <a:latin typeface="Abadi" panose="020B0604020104020204" pitchFamily="34" charset="0"/>
              </a:rPr>
              <a:t>Home learning</a:t>
            </a:r>
          </a:p>
          <a:p>
            <a:r>
              <a:rPr lang="en-GB">
                <a:latin typeface="Abadi" panose="020B0604020104020204" pitchFamily="34" charset="0"/>
              </a:rPr>
              <a:t>Speak to a member of the team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AC4817-7DCC-4846-82D8-99AA2C05F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1069358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29C3FC-469D-4431-ACA6-A0E5E1306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>
                <a:latin typeface="Abadi Extra Light" panose="020B0204020104020204" pitchFamily="34" charset="0"/>
              </a:rPr>
              <a:t>We  expect all children to come everyday (and they will want to!). </a:t>
            </a:r>
          </a:p>
          <a:p>
            <a:r>
              <a:rPr lang="en-GB">
                <a:latin typeface="Abadi Extra Light" panose="020B0204020104020204" pitchFamily="34" charset="0"/>
              </a:rPr>
              <a:t>The Nursery door closes at 8:50am. Your child will be marked as late on our register after this time.</a:t>
            </a:r>
          </a:p>
          <a:p>
            <a:r>
              <a:rPr lang="en-GB">
                <a:latin typeface="Abadi Extra Light" panose="020B0204020104020204" pitchFamily="34" charset="0"/>
              </a:rPr>
              <a:t>You must inform us if your child is going to be absent from Nursery for any reason e.g. Sickness, Medical appointments by ringing the School office before 9am on 01744678493.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B0A140-0898-428F-AFBA-9698FF0BC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Attendance</a:t>
            </a:r>
          </a:p>
        </p:txBody>
      </p:sp>
    </p:spTree>
    <p:extLst>
      <p:ext uri="{BB962C8B-B14F-4D97-AF65-F5344CB8AC3E}">
        <p14:creationId xmlns:p14="http://schemas.microsoft.com/office/powerpoint/2010/main" val="241291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26F38B-27EE-493E-8FC2-214FC21BA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>
                <a:latin typeface="Abadi Extra Light"/>
              </a:rPr>
              <a:t>We encourage Nursery children to wear the school uniform e.g. Green sweatshirt/cardigan, plain black jogging pants/trousers/leggings and a white polo shirt.</a:t>
            </a:r>
          </a:p>
          <a:p>
            <a:r>
              <a:rPr lang="en-GB">
                <a:latin typeface="Abadi Extra Light"/>
              </a:rPr>
              <a:t>Please ensure that names labels are in EVERYTHING!</a:t>
            </a:r>
          </a:p>
          <a:p>
            <a:r>
              <a:rPr lang="en-GB">
                <a:latin typeface="Abadi Extra Light"/>
              </a:rPr>
              <a:t>Send coats EVERYDAY</a:t>
            </a:r>
          </a:p>
          <a:p>
            <a:r>
              <a:rPr lang="en-GB">
                <a:latin typeface="Abadi Extra Light"/>
              </a:rPr>
              <a:t>Sensible shoes (No open toe sandals or laces)and no jewellery</a:t>
            </a:r>
          </a:p>
          <a:p>
            <a:r>
              <a:rPr lang="en-GB">
                <a:latin typeface="Abadi Extra Light"/>
              </a:rPr>
              <a:t>Please provide spare clothes and underwear to keep in school.</a:t>
            </a:r>
          </a:p>
          <a:p>
            <a:r>
              <a:rPr lang="en-GB">
                <a:latin typeface="Abadi Extra Light" panose="020B0204020104020204" pitchFamily="34" charset="0"/>
              </a:rPr>
              <a:t>A pair of wellies to keep at Nursery as children go out in all weathers.</a:t>
            </a:r>
          </a:p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22C241-905C-4B65-8C7F-4C1FCB525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Uniform</a:t>
            </a:r>
          </a:p>
        </p:txBody>
      </p:sp>
    </p:spTree>
    <p:extLst>
      <p:ext uri="{BB962C8B-B14F-4D97-AF65-F5344CB8AC3E}">
        <p14:creationId xmlns:p14="http://schemas.microsoft.com/office/powerpoint/2010/main" val="197381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199E8D-41A8-4168-BF43-C522CAC32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>
                <a:latin typeface="Abadi Extra Light" panose="020B0204020104020204" pitchFamily="34" charset="0"/>
              </a:rPr>
              <a:t>We run a snack table throughout the day in Nursery. We provide the children with a range of healthy snacks. To continue to do this we ask for every child to pay £5.00 per half term. This must be paid using the School Money app. Cash can not be accepted.</a:t>
            </a:r>
          </a:p>
          <a:p>
            <a:pPr marL="0" indent="0">
              <a:buNone/>
            </a:pPr>
            <a:r>
              <a:rPr lang="en-GB">
                <a:latin typeface="Abadi Extra Light" panose="020B0204020104020204" pitchFamily="34" charset="0"/>
              </a:rPr>
              <a:t>We also use Nursery fund towards the cost of baking and playdough ingredients and enhancing the weekly learning focus.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16B69F6-93D5-4385-AAAE-6963B965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 Fund</a:t>
            </a:r>
          </a:p>
        </p:txBody>
      </p:sp>
    </p:spTree>
    <p:extLst>
      <p:ext uri="{BB962C8B-B14F-4D97-AF65-F5344CB8AC3E}">
        <p14:creationId xmlns:p14="http://schemas.microsoft.com/office/powerpoint/2010/main" val="2738533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DD63D5-3192-4C5F-8BB0-B4AC4CAC4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latin typeface="Abadi Extra Light" panose="020B0204020104020204" pitchFamily="34" charset="0"/>
              </a:rPr>
              <a:t>The school has a breakfast club that starts at 7:45am and an afterschool club that runs up until 5:30pm.</a:t>
            </a:r>
          </a:p>
          <a:p>
            <a:r>
              <a:rPr lang="en-GB">
                <a:latin typeface="Abadi Extra Light"/>
              </a:rPr>
              <a:t>Cost for 2024-25 TBC. These sessions must be booked via the booking form from the school office and paid for in advance on the School Money app.</a:t>
            </a:r>
          </a:p>
          <a:p>
            <a:r>
              <a:rPr lang="en-GB">
                <a:latin typeface="Abadi Extra Light" panose="020B0204020104020204" pitchFamily="34" charset="0"/>
              </a:rPr>
              <a:t>If your child attends 30 hours, you can book and pay for the additional time (2:50-3:30pm) via a booking form from the school office at £1 per session.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D3CCD8-C911-431E-9298-10EC8D32A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Wrap Around Care</a:t>
            </a:r>
          </a:p>
        </p:txBody>
      </p:sp>
    </p:spTree>
    <p:extLst>
      <p:ext uri="{BB962C8B-B14F-4D97-AF65-F5344CB8AC3E}">
        <p14:creationId xmlns:p14="http://schemas.microsoft.com/office/powerpoint/2010/main" val="2652751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2C3A80B68CBF4896C8DBCAB036F7B5" ma:contentTypeVersion="19" ma:contentTypeDescription="Create a new document." ma:contentTypeScope="" ma:versionID="c9d92fb7cd163bc9ffc474b0fde974e4">
  <xsd:schema xmlns:xsd="http://www.w3.org/2001/XMLSchema" xmlns:xs="http://www.w3.org/2001/XMLSchema" xmlns:p="http://schemas.microsoft.com/office/2006/metadata/properties" xmlns:ns2="5531a6c7-4be0-45de-9f89-07ea5dfa7515" xmlns:ns3="5ddde22c-af7a-409c-91fc-204d1546f62e" targetNamespace="http://schemas.microsoft.com/office/2006/metadata/properties" ma:root="true" ma:fieldsID="677dbf8e172ea856505cb2b246832ceb" ns2:_="" ns3:_="">
    <xsd:import namespace="5531a6c7-4be0-45de-9f89-07ea5dfa7515"/>
    <xsd:import namespace="5ddde22c-af7a-409c-91fc-204d1546f6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31a6c7-4be0-45de-9f89-07ea5dfa7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de22c-af7a-409c-91fc-204d1546f62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08d677f-422c-4b40-86bc-b196197c81b1}" ma:internalName="TaxCatchAll" ma:showField="CatchAllData" ma:web="5ddde22c-af7a-409c-91fc-204d1546f6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dde22c-af7a-409c-91fc-204d1546f62e" xsi:nil="true"/>
    <lcf76f155ced4ddcb4097134ff3c332f xmlns="5531a6c7-4be0-45de-9f89-07ea5dfa75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72FA6A-0953-4831-A47C-AE4557F38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31a6c7-4be0-45de-9f89-07ea5dfa7515"/>
    <ds:schemaRef ds:uri="5ddde22c-af7a-409c-91fc-204d1546f6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72E230-7249-41E6-85EA-134A768EC7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51B86F-9E9E-4DA5-8C94-98F037A8B3A6}">
  <ds:schemaRefs>
    <ds:schemaRef ds:uri="http://purl.org/dc/elements/1.1/"/>
    <ds:schemaRef ds:uri="http://schemas.microsoft.com/office/infopath/2007/PartnerControls"/>
    <ds:schemaRef ds:uri="5531a6c7-4be0-45de-9f89-07ea5dfa7515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ddde22c-af7a-409c-91fc-204d1546f62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</TotalTime>
  <Words>630</Words>
  <Application>Microsoft Office PowerPoint</Application>
  <PresentationFormat>On-screen Show (4:3)</PresentationFormat>
  <Paragraphs>67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Abadi</vt:lpstr>
      <vt:lpstr>Abadi Extra Light</vt:lpstr>
      <vt:lpstr>Arial</vt:lpstr>
      <vt:lpstr>Calibri</vt:lpstr>
      <vt:lpstr>Candara</vt:lpstr>
      <vt:lpstr>Comic Sans MS</vt:lpstr>
      <vt:lpstr>Symbol</vt:lpstr>
      <vt:lpstr>Times New Roman</vt:lpstr>
      <vt:lpstr>Waveform</vt:lpstr>
      <vt:lpstr>Welcome to The Foundation Stage</vt:lpstr>
      <vt:lpstr>PowerPoint Presentation</vt:lpstr>
      <vt:lpstr>EYFS Curriculum</vt:lpstr>
      <vt:lpstr>The Nursery Day</vt:lpstr>
      <vt:lpstr>Sharing Information</vt:lpstr>
      <vt:lpstr>Attendance</vt:lpstr>
      <vt:lpstr>Uniform</vt:lpstr>
      <vt:lpstr>Class Fund</vt:lpstr>
      <vt:lpstr>Wrap Around Care</vt:lpstr>
      <vt:lpstr>School Dinners</vt:lpstr>
      <vt:lpstr>Toilet Training</vt:lpstr>
      <vt:lpstr>Please Make Sure…</vt:lpstr>
    </vt:vector>
  </TitlesOfParts>
  <Company>Rivington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Reception</dc:title>
  <dc:creator>STELLA.HARRIS</dc:creator>
  <cp:lastModifiedBy>Kate Mars</cp:lastModifiedBy>
  <cp:revision>4</cp:revision>
  <cp:lastPrinted>2024-06-17T07:24:30Z</cp:lastPrinted>
  <dcterms:created xsi:type="dcterms:W3CDTF">2013-06-26T09:57:45Z</dcterms:created>
  <dcterms:modified xsi:type="dcterms:W3CDTF">2025-11-05T16:17:12Z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0x010100902C3A80B68CBF4896C8DBCAB036F7B5</vt:lpwstr>
  </property>
  <property fmtid="{D5CDD505-2E9C-101B-9397-08002B2CF9AE}" pid="3" name="Order">
    <vt:r8>6888800</vt:r8>
  </property>
  <property fmtid="{D5CDD505-2E9C-101B-9397-08002B2CF9AE}" pid="4" name="MediaServiceImageTags">
    <vt:lpwstr/>
  </property>
</Properties>
</file>