
<file path=[Content_Types].xml><?xml version="1.0" encoding="utf-8"?>
<Types xmlns="http://schemas.openxmlformats.org/package/2006/content-types">
  <Default Extension="emf" ContentType="image/x-emf"/>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7"/>
  </p:notesMasterIdLst>
  <p:sldIdLst>
    <p:sldId id="256" r:id="rId5"/>
    <p:sldId id="1045" r:id="rId6"/>
    <p:sldId id="1019" r:id="rId7"/>
    <p:sldId id="3002" r:id="rId8"/>
    <p:sldId id="3003" r:id="rId9"/>
    <p:sldId id="818" r:id="rId10"/>
    <p:sldId id="3007" r:id="rId11"/>
    <p:sldId id="383" r:id="rId12"/>
    <p:sldId id="3010" r:id="rId13"/>
    <p:sldId id="277" r:id="rId14"/>
    <p:sldId id="3004" r:id="rId15"/>
    <p:sldId id="282" r:id="rId16"/>
    <p:sldId id="1025" r:id="rId17"/>
    <p:sldId id="3009" r:id="rId18"/>
    <p:sldId id="1046" r:id="rId19"/>
    <p:sldId id="946" r:id="rId20"/>
    <p:sldId id="1038" r:id="rId21"/>
    <p:sldId id="1039" r:id="rId22"/>
    <p:sldId id="1052" r:id="rId23"/>
    <p:sldId id="3008" r:id="rId24"/>
    <p:sldId id="957" r:id="rId25"/>
    <p:sldId id="264"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B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853"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04F3A82-F637-1543-8C13-D12BDF0F499A}" type="datetimeFigureOut">
              <a:rPr lang="en-US" smtClean="0"/>
              <a:t>11/28/2024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Approximately 20 minutes is needed for this session.</a:t>
            </a:r>
          </a:p>
          <a:p>
            <a:endParaRPr lang="en-US"/>
          </a:p>
          <a:p>
            <a:r>
              <a:rPr lang="en-US"/>
              <a:t>Notes</a:t>
            </a:r>
            <a:r>
              <a:rPr lang="en-US" baseline="0"/>
              <a:t> are provided to help you lead the presentation.</a:t>
            </a:r>
          </a:p>
          <a:p>
            <a:r>
              <a:rPr lang="en-US" baseline="0"/>
              <a:t>Notes in italics are for your attention only.</a:t>
            </a:r>
          </a:p>
          <a:p>
            <a:endParaRPr lang="en-US"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a:t>Booklet 1 is sound groups and Ditty/ Red Groups and Booklet 2 for Green – Grey Storybooks.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a:p>
          <a:p>
            <a:endParaRPr lang="en-GB"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Children will make the best possible progress if they read as often as possible.</a:t>
            </a:r>
            <a:endParaRPr lang="en-US"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Today we are going to discuss how to listen to your child read their Read Write Inc. Phonics decodable storybook when they bring it home.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teach children to read words using Fred Talk to blend together the sounds they know e.g. m-a-t, mat.</a:t>
            </a:r>
          </a:p>
          <a:p>
            <a:r>
              <a:rPr lang="en-US"/>
              <a:t>We say ‘Fred Talk, read the word’.</a:t>
            </a:r>
          </a:p>
        </p:txBody>
      </p:sp>
      <p:sp>
        <p:nvSpPr>
          <p:cNvPr id="4" name="Slide Number Placeholder 3"/>
          <p:cNvSpPr>
            <a:spLocks noGrp="1"/>
          </p:cNvSpPr>
          <p:nvPr>
            <p:ph type="sldNum" sz="quarter" idx="5"/>
          </p:nvPr>
        </p:nvSpPr>
        <p:spPr/>
        <p:txBody>
          <a:bodyPr/>
          <a:lstStyle/>
          <a:p>
            <a:fld id="{AC167F53-BA33-7E40-958D-01A6607E9B7A}" type="slidenum">
              <a:rPr lang="en-US" smtClean="0"/>
              <a:t>13</a:t>
            </a:fld>
            <a:endParaRPr lang="en-US"/>
          </a:p>
        </p:txBody>
      </p:sp>
    </p:spTree>
    <p:extLst>
      <p:ext uri="{BB962C8B-B14F-4D97-AF65-F5344CB8AC3E}">
        <p14:creationId xmlns:p14="http://schemas.microsoft.com/office/powerpoint/2010/main" val="1986492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words can’t be sounded out – the children just have to read them </a:t>
            </a:r>
            <a:r>
              <a:rPr lang="en-GB"/>
              <a:t>on sight</a:t>
            </a:r>
          </a:p>
        </p:txBody>
      </p:sp>
      <p:sp>
        <p:nvSpPr>
          <p:cNvPr id="4" name="Slide Number Placeholder 3"/>
          <p:cNvSpPr>
            <a:spLocks noGrp="1"/>
          </p:cNvSpPr>
          <p:nvPr>
            <p:ph type="sldNum" sz="quarter" idx="5"/>
          </p:nvPr>
        </p:nvSpPr>
        <p:spPr/>
        <p:txBody>
          <a:bodyPr/>
          <a:lstStyle/>
          <a:p>
            <a:fld id="{AC167F53-BA33-7E40-958D-01A6607E9B7A}" type="slidenum">
              <a:rPr lang="en-US" smtClean="0"/>
              <a:t>14</a:t>
            </a:fld>
            <a:endParaRPr lang="en-US"/>
          </a:p>
        </p:txBody>
      </p:sp>
    </p:spTree>
    <p:extLst>
      <p:ext uri="{BB962C8B-B14F-4D97-AF65-F5344CB8AC3E}">
        <p14:creationId xmlns:p14="http://schemas.microsoft.com/office/powerpoint/2010/main" val="15787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16</a:t>
            </a:fld>
            <a:endParaRPr lang="en-US" sz="1200">
              <a:latin typeface="Times New Roman" pitchFamily="18" charset="0"/>
            </a:endParaRPr>
          </a:p>
        </p:txBody>
      </p:sp>
      <p:sp>
        <p:nvSpPr>
          <p:cNvPr id="172035" name="Rectangle 2"/>
          <p:cNvSpPr>
            <a:spLocks noGrp="1" noRot="1" noChangeAspect="1" noChangeArrowheads="1" noTextEdit="1"/>
          </p:cNvSpPr>
          <p:nvPr>
            <p:ph type="sldImg"/>
          </p:nvPr>
        </p:nvSpPr>
        <p:spPr>
          <a:xfrm>
            <a:off x="866775" y="744538"/>
            <a:ext cx="2511425" cy="1884362"/>
          </a:xfrm>
          <a:ln/>
        </p:spPr>
      </p:sp>
      <p:sp>
        <p:nvSpPr>
          <p:cNvPr id="172036" name="Rectangle 3"/>
          <p:cNvSpPr>
            <a:spLocks noGrp="1" noChangeArrowheads="1"/>
          </p:cNvSpPr>
          <p:nvPr>
            <p:ph type="body" idx="1"/>
          </p:nvPr>
        </p:nvSpPr>
        <p:spPr>
          <a:xfrm>
            <a:off x="436697" y="2627826"/>
            <a:ext cx="5890368" cy="65538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In our school, </a:t>
            </a:r>
            <a:r>
              <a:rPr lang="en-GB" sz="1200" kern="1200">
                <a:solidFill>
                  <a:schemeClr val="tx1"/>
                </a:solidFill>
                <a:effectLst/>
                <a:latin typeface="+mn-lt"/>
                <a:ea typeface="+mn-ea"/>
                <a:cs typeface="+mn-cs"/>
              </a:rPr>
              <a:t>children read each Read Write Inc. Storybook three times in class with their partner.</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Re-reading the same book helps children to become confident readers. </a:t>
            </a:r>
            <a:r>
              <a:rPr lang="en-GB" sz="1200" kern="120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We set a focus for each re-read in school.</a:t>
            </a:r>
          </a:p>
          <a:p>
            <a:pPr lvl="0"/>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(Click)</a:t>
            </a:r>
            <a:r>
              <a:rPr lang="en-GB" sz="1200" kern="1200">
                <a:solidFill>
                  <a:schemeClr val="tx1"/>
                </a:solidFill>
                <a:effectLst/>
                <a:latin typeface="+mn-lt"/>
                <a:ea typeface="+mn-ea"/>
                <a:cs typeface="+mn-cs"/>
              </a:rPr>
              <a:t> The first read focuses on reading every word accurately. </a:t>
            </a:r>
          </a:p>
          <a:p>
            <a:pPr lvl="0"/>
            <a:r>
              <a:rPr lang="en-GB" sz="1200" i="1" kern="1200">
                <a:solidFill>
                  <a:schemeClr val="tx1"/>
                </a:solidFill>
                <a:effectLst/>
                <a:latin typeface="+mn-lt"/>
                <a:ea typeface="+mn-ea"/>
                <a:cs typeface="+mn-cs"/>
              </a:rPr>
              <a:t>(Click)</a:t>
            </a:r>
            <a:r>
              <a:rPr lang="en-GB" sz="1200" kern="1200">
                <a:solidFill>
                  <a:schemeClr val="tx1"/>
                </a:solidFill>
                <a:effectLst/>
                <a:latin typeface="+mn-lt"/>
                <a:ea typeface="+mn-ea"/>
                <a:cs typeface="+mn-cs"/>
              </a:rPr>
              <a:t> The second on reading the story more quickly.</a:t>
            </a:r>
          </a:p>
          <a:p>
            <a:pPr lvl="0"/>
            <a:r>
              <a:rPr lang="en-GB" sz="1200" i="1" kern="1200">
                <a:solidFill>
                  <a:schemeClr val="tx1"/>
                </a:solidFill>
                <a:effectLst/>
                <a:latin typeface="+mn-lt"/>
                <a:ea typeface="+mn-ea"/>
                <a:cs typeface="+mn-cs"/>
              </a:rPr>
              <a:t>(Click)</a:t>
            </a:r>
            <a:r>
              <a:rPr lang="en-GB" sz="1200" kern="1200">
                <a:solidFill>
                  <a:schemeClr val="tx1"/>
                </a:solidFill>
                <a:effectLst/>
                <a:latin typeface="+mn-lt"/>
                <a:ea typeface="+mn-ea"/>
                <a:cs typeface="+mn-cs"/>
              </a:rPr>
              <a:t> The third read on comprehension - understanding what they read.</a:t>
            </a: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Then your child brings the </a:t>
            </a:r>
            <a:r>
              <a:rPr lang="en-GB" sz="1200" b="1" kern="1200">
                <a:solidFill>
                  <a:schemeClr val="tx1"/>
                </a:solidFill>
                <a:effectLst/>
                <a:latin typeface="+mn-lt"/>
                <a:ea typeface="+mn-ea"/>
                <a:cs typeface="+mn-cs"/>
              </a:rPr>
              <a:t>same book </a:t>
            </a:r>
            <a:r>
              <a:rPr lang="en-GB" sz="1200" kern="1200">
                <a:solidFill>
                  <a:schemeClr val="tx1"/>
                </a:solidFill>
                <a:effectLst/>
                <a:latin typeface="+mn-lt"/>
                <a:ea typeface="+mn-ea"/>
                <a:cs typeface="+mn-cs"/>
              </a:rPr>
              <a:t>home to read and enjoy with you again and again at home.</a:t>
            </a: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It’s ‘three with me, four at home.’</a:t>
            </a:r>
          </a:p>
          <a:p>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a:t>The more they read, the faster progress they will make.</a:t>
            </a:r>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pPr eaLnBrk="1" hangingPunct="1"/>
            <a:endParaRPr lang="en-GB" sz="1100">
              <a:latin typeface="Arial"/>
              <a:cs typeface="Arial"/>
            </a:endParaRPr>
          </a:p>
          <a:p>
            <a:pPr eaLnBrk="1" hangingPunct="1"/>
            <a:r>
              <a:rPr lang="en-GB" sz="1100">
                <a:latin typeface="Arial"/>
                <a:cs typeface="Arial"/>
              </a:rPr>
              <a:t>  </a:t>
            </a:r>
            <a:endParaRPr lang="en-US" sz="1100">
              <a:latin typeface="Arial"/>
              <a:cs typeface="Arial"/>
            </a:endParaRPr>
          </a:p>
        </p:txBody>
      </p:sp>
    </p:spTree>
    <p:extLst>
      <p:ext uri="{BB962C8B-B14F-4D97-AF65-F5344CB8AC3E}">
        <p14:creationId xmlns:p14="http://schemas.microsoft.com/office/powerpoint/2010/main" val="3451502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solidFill>
                  <a:srgbClr val="FF0000"/>
                </a:solidFill>
              </a:rPr>
              <a:t>In the words of </a:t>
            </a:r>
            <a:r>
              <a:rPr lang="en-US" err="1">
                <a:solidFill>
                  <a:srgbClr val="FF0000"/>
                </a:solidFill>
              </a:rPr>
              <a:t>Dr</a:t>
            </a:r>
            <a:r>
              <a:rPr lang="en-US">
                <a:solidFill>
                  <a:srgbClr val="FF0000"/>
                </a:solidFill>
              </a:rPr>
              <a:t> Seuss…</a:t>
            </a:r>
            <a:r>
              <a:rPr lang="en-US" i="1">
                <a:solidFill>
                  <a:srgbClr val="FF0000"/>
                </a:solidFill>
              </a:rPr>
              <a:t>read quote.</a:t>
            </a:r>
          </a:p>
          <a:p>
            <a:pPr eaLnBrk="1" hangingPunct="1"/>
            <a:endParaRPr lang="en-US" i="1">
              <a:solidFill>
                <a:srgbClr val="FF0000"/>
              </a:solidFill>
            </a:endParaRPr>
          </a:p>
          <a:p>
            <a:pPr eaLnBrk="1" hangingPunct="1"/>
            <a:r>
              <a:rPr lang="en-US" i="0">
                <a:solidFill>
                  <a:srgbClr val="FF0000"/>
                </a:solidFill>
              </a:rPr>
              <a:t>Good readers do well in school – and in life.</a:t>
            </a:r>
          </a:p>
          <a:p>
            <a:pPr eaLnBrk="1" hangingPunct="1"/>
            <a:r>
              <a:rPr lang="en-US" i="0">
                <a:solidFill>
                  <a:srgbClr val="FF0000"/>
                </a:solidFill>
              </a:rPr>
              <a:t>By listening to your child read, you are making sure they have the opportunity to </a:t>
            </a:r>
            <a:r>
              <a:rPr lang="en-US" i="0" err="1">
                <a:solidFill>
                  <a:srgbClr val="FF0000"/>
                </a:solidFill>
              </a:rPr>
              <a:t>practise</a:t>
            </a:r>
            <a:r>
              <a:rPr lang="en-US" i="0">
                <a:solidFill>
                  <a:srgbClr val="FF0000"/>
                </a:solidFill>
              </a:rPr>
              <a:t> and become a good reader quickly.</a:t>
            </a:r>
          </a:p>
          <a:p>
            <a:pPr eaLnBrk="1" hangingPunct="1"/>
            <a:endParaRPr lang="en-US" i="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Remember that all parents have the power to change outcomes for their children.</a:t>
            </a:r>
            <a:endParaRPr lang="en-US">
              <a:solidFill>
                <a:srgbClr val="FF0000"/>
              </a:solidFill>
            </a:endParaRPr>
          </a:p>
        </p:txBody>
      </p:sp>
      <p:sp>
        <p:nvSpPr>
          <p:cNvPr id="4" name="Slide Number Placeholder 3"/>
          <p:cNvSpPr>
            <a:spLocks noGrp="1"/>
          </p:cNvSpPr>
          <p:nvPr>
            <p:ph type="sldNum" sz="quarter" idx="10"/>
          </p:nvPr>
        </p:nvSpPr>
        <p:spPr/>
        <p:txBody>
          <a:bodyPr/>
          <a:lstStyle/>
          <a:p>
            <a:fld id="{434AEA0D-15AF-3040-A3B5-D7F153320F94}" type="slidenum">
              <a:rPr lang="en-US" smtClean="0"/>
              <a:t>21</a:t>
            </a:fld>
            <a:endParaRPr lang="en-US"/>
          </a:p>
        </p:txBody>
      </p:sp>
    </p:spTree>
    <p:extLst>
      <p:ext uri="{BB962C8B-B14F-4D97-AF65-F5344CB8AC3E}">
        <p14:creationId xmlns:p14="http://schemas.microsoft.com/office/powerpoint/2010/main" val="3698715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What </a:t>
            </a:r>
            <a:r>
              <a:rPr lang="en-US" sz="1200" b="1" i="1" kern="1200">
                <a:solidFill>
                  <a:schemeClr val="tx1"/>
                </a:solidFill>
                <a:effectLst/>
                <a:latin typeface="+mn-lt"/>
                <a:ea typeface="+mn-ea"/>
                <a:cs typeface="+mn-cs"/>
              </a:rPr>
              <a:t>Read Write Inc.</a:t>
            </a:r>
            <a:r>
              <a:rPr lang="en-US" sz="1200" b="1" kern="1200">
                <a:solidFill>
                  <a:schemeClr val="tx1"/>
                </a:solidFill>
                <a:effectLst/>
                <a:latin typeface="+mn-lt"/>
                <a:ea typeface="+mn-ea"/>
                <a:cs typeface="+mn-cs"/>
              </a:rPr>
              <a:t> does is simple </a:t>
            </a:r>
            <a:r>
              <a:rPr lang="en-US" sz="1200" kern="1200">
                <a:solidFill>
                  <a:schemeClr val="tx1"/>
                </a:solidFill>
                <a:effectLst/>
                <a:latin typeface="+mn-lt"/>
                <a:ea typeface="+mn-ea"/>
                <a:cs typeface="+mn-cs"/>
              </a:rPr>
              <a:t>- we teach </a:t>
            </a:r>
            <a:r>
              <a:rPr lang="en-US"/>
              <a:t>children to read and write sounds</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(click),</a:t>
            </a:r>
            <a:r>
              <a:rPr lang="en-US" sz="1200" kern="1200">
                <a:solidFill>
                  <a:schemeClr val="tx1"/>
                </a:solidFill>
                <a:effectLst/>
                <a:latin typeface="+mn-lt"/>
                <a:ea typeface="+mn-ea"/>
                <a:cs typeface="+mn-cs"/>
              </a:rPr>
              <a:t> children </a:t>
            </a:r>
            <a:r>
              <a:rPr lang="en-US" sz="1200" kern="1200" err="1">
                <a:solidFill>
                  <a:schemeClr val="tx1"/>
                </a:solidFill>
                <a:effectLst/>
                <a:latin typeface="+mn-lt"/>
                <a:ea typeface="+mn-ea"/>
                <a:cs typeface="+mn-cs"/>
              </a:rPr>
              <a:t>practise</a:t>
            </a:r>
            <a:r>
              <a:rPr lang="en-US" sz="1200" kern="1200">
                <a:solidFill>
                  <a:schemeClr val="tx1"/>
                </a:solidFill>
                <a:effectLst/>
                <a:latin typeface="+mn-lt"/>
                <a:ea typeface="+mn-ea"/>
                <a:cs typeface="+mn-cs"/>
              </a:rPr>
              <a:t> reading and spelling words containing these sounds (</a:t>
            </a:r>
            <a:r>
              <a:rPr lang="en-US" sz="1200" i="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then we give children decodable books </a:t>
            </a:r>
            <a:r>
              <a:rPr lang="en-US" sz="1200" i="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containing sounds and words they can read. </a:t>
            </a:r>
          </a:p>
          <a:p>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They read each Storybook three times at school and again with you at home. </a:t>
            </a:r>
            <a:endParaRPr lang="en-GB">
              <a:effectLst/>
            </a:endParaRPr>
          </a:p>
          <a:p>
            <a:pPr lvl="0"/>
            <a:r>
              <a:rPr lang="en-US" sz="1200" kern="1200">
                <a:solidFill>
                  <a:schemeClr val="tx1"/>
                </a:solidFill>
                <a:effectLst/>
                <a:latin typeface="+mn-lt"/>
                <a:ea typeface="+mn-ea"/>
                <a:cs typeface="+mn-cs"/>
              </a:rPr>
              <a:t>On each reading, children’s fluency increases and the more they can focus on what the story is about.</a:t>
            </a:r>
            <a:endParaRPr lang="en-GB">
              <a:effectLst/>
            </a:endParaRPr>
          </a:p>
          <a:p>
            <a:pPr lvl="0"/>
            <a:r>
              <a:rPr lang="en-US" sz="1200" kern="120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a:effectLst/>
            </a:endParaRPr>
          </a:p>
          <a:p>
            <a:r>
              <a:rPr lang="en-US" sz="1200" kern="1200">
                <a:solidFill>
                  <a:schemeClr val="tx1"/>
                </a:solidFill>
                <a:effectLst/>
                <a:latin typeface="+mn-lt"/>
                <a:ea typeface="+mn-ea"/>
                <a:cs typeface="+mn-cs"/>
              </a:rPr>
              <a:t> </a:t>
            </a:r>
            <a:endParaRPr lang="en-GB">
              <a:effectLst/>
            </a:endParaRPr>
          </a:p>
          <a:p>
            <a:pPr lvl="0"/>
            <a:r>
              <a:rPr lang="en-US" sz="1200" kern="1200">
                <a:solidFill>
                  <a:schemeClr val="tx1"/>
                </a:solidFill>
                <a:effectLst/>
                <a:latin typeface="+mn-lt"/>
                <a:ea typeface="+mn-ea"/>
                <a:cs typeface="+mn-cs"/>
              </a:rPr>
              <a:t>Alongside this we read stories </a:t>
            </a:r>
            <a:r>
              <a:rPr lang="en-US" sz="1200" b="1" kern="1200">
                <a:solidFill>
                  <a:schemeClr val="tx1"/>
                </a:solidFill>
                <a:effectLst/>
                <a:latin typeface="+mn-lt"/>
                <a:ea typeface="+mn-ea"/>
                <a:cs typeface="+mn-cs"/>
              </a:rPr>
              <a:t>to</a:t>
            </a:r>
            <a:r>
              <a:rPr lang="en-US" sz="1200" kern="1200">
                <a:solidFill>
                  <a:schemeClr val="tx1"/>
                </a:solidFill>
                <a:effectLst/>
                <a:latin typeface="+mn-lt"/>
                <a:ea typeface="+mn-ea"/>
                <a:cs typeface="+mn-cs"/>
              </a:rPr>
              <a:t> children: </a:t>
            </a:r>
            <a:r>
              <a:rPr lang="en-US" sz="1200" i="1" kern="1200">
                <a:solidFill>
                  <a:schemeClr val="tx1"/>
                </a:solidFill>
                <a:effectLst/>
                <a:latin typeface="+mn-lt"/>
                <a:ea typeface="+mn-ea"/>
                <a:cs typeface="+mn-cs"/>
              </a:rPr>
              <a:t>(click)</a:t>
            </a:r>
            <a:r>
              <a:rPr lang="en-US" sz="1200" kern="1200">
                <a:solidFill>
                  <a:schemeClr val="tx1"/>
                </a:solidFill>
                <a:effectLst/>
                <a:latin typeface="+mn-lt"/>
                <a:ea typeface="+mn-ea"/>
                <a:cs typeface="+mn-cs"/>
              </a:rPr>
              <a:t> stories they cannot yet read for themselves</a:t>
            </a:r>
            <a:endParaRPr lang="en-GB" sz="1200" kern="1200">
              <a:solidFill>
                <a:schemeClr val="tx1"/>
              </a:solidFill>
              <a:effectLst/>
              <a:latin typeface="+mn-lt"/>
              <a:ea typeface="+mn-ea"/>
              <a:cs typeface="+mn-cs"/>
            </a:endParaRPr>
          </a:p>
          <a:p>
            <a:endParaRPr lang="en-US" b="1">
              <a:ea typeface="Calibri"/>
              <a:cs typeface="Calibri"/>
            </a:endParaRPr>
          </a:p>
          <a:p>
            <a:pPr lvl="0"/>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CFC51D32-3C34-4CC0-B1C8-B7CDA258413E}" type="slidenum">
              <a:rPr lang="en-GB" smtClean="0"/>
              <a:t>3</a:t>
            </a:fld>
            <a:endParaRPr lang="en-GB"/>
          </a:p>
        </p:txBody>
      </p:sp>
    </p:spTree>
    <p:extLst>
      <p:ext uri="{BB962C8B-B14F-4D97-AF65-F5344CB8AC3E}">
        <p14:creationId xmlns:p14="http://schemas.microsoft.com/office/powerpoint/2010/main" val="84205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a:solidFill>
                  <a:schemeClr val="tx1"/>
                </a:solidFill>
                <a:effectLst/>
                <a:latin typeface="+mn-lt"/>
                <a:ea typeface="+mn-ea"/>
                <a:cs typeface="+mn-cs"/>
              </a:rPr>
              <a:t>All words are made up of individual </a:t>
            </a:r>
            <a:r>
              <a:rPr lang="en-US" sz="1200" b="1" kern="1200">
                <a:solidFill>
                  <a:schemeClr val="tx1"/>
                </a:solidFill>
                <a:effectLst/>
                <a:latin typeface="+mn-lt"/>
                <a:ea typeface="+mn-ea"/>
                <a:cs typeface="+mn-cs"/>
              </a:rPr>
              <a:t>sounds. </a:t>
            </a:r>
            <a:r>
              <a:rPr lang="en-US" sz="1200" kern="120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a:solidFill>
                  <a:schemeClr val="dk1"/>
                </a:solidFill>
                <a:latin typeface="+mn-lt"/>
                <a:ea typeface="Calibri"/>
                <a:cs typeface="Calibri"/>
                <a:sym typeface="Calibri"/>
              </a:rPr>
              <a:t>e.g.</a:t>
            </a:r>
            <a:r>
              <a:rPr lang="en-US" sz="1200" b="0" i="0" u="none" strike="noStrike" cap="none" baseline="0">
                <a:solidFill>
                  <a:schemeClr val="dk1"/>
                </a:solidFill>
                <a:latin typeface="+mn-lt"/>
                <a:ea typeface="Calibri"/>
                <a:cs typeface="Calibri"/>
                <a:sym typeface="Calibri"/>
              </a:rPr>
              <a:t> i</a:t>
            </a:r>
            <a:r>
              <a:rPr lang="en-US" sz="1200" b="0" i="0" u="none" strike="noStrike" cap="none">
                <a:solidFill>
                  <a:schemeClr val="dk1"/>
                </a:solidFill>
                <a:latin typeface="+mn-lt"/>
                <a:ea typeface="Calibri"/>
                <a:cs typeface="Calibri"/>
                <a:sym typeface="Calibri"/>
              </a:rPr>
              <a:t>n </a:t>
            </a:r>
            <a:r>
              <a:rPr lang="en-US"/>
              <a:t>‘mat’ we have the sounds ‘m’, ‘a’, ‘t’, ship – ‘</a:t>
            </a:r>
            <a:r>
              <a:rPr lang="en-US" err="1"/>
              <a:t>sh</a:t>
            </a:r>
            <a:r>
              <a:rPr lang="en-US"/>
              <a:t>’, ‘</a:t>
            </a:r>
            <a:r>
              <a:rPr lang="en-US" err="1"/>
              <a:t>i</a:t>
            </a:r>
            <a:r>
              <a:rPr lang="en-US"/>
              <a:t>’, ‘p’.</a:t>
            </a:r>
          </a:p>
          <a:p>
            <a:pPr marL="0" marR="0" lvl="0" indent="0" algn="l" rtl="0">
              <a:spcBef>
                <a:spcPts val="0"/>
              </a:spcBef>
              <a:buSzPct val="25000"/>
              <a:buNone/>
            </a:pPr>
            <a:endParaRPr lang="en-US" sz="1200" b="0" i="1" u="none" strike="noStrike" cap="none">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a:solidFill>
                  <a:schemeClr val="dk1"/>
                </a:solidFill>
                <a:latin typeface="+mn-lt"/>
                <a:ea typeface="Calibri"/>
                <a:cs typeface="Calibri"/>
                <a:sym typeface="Calibri"/>
              </a:rPr>
              <a:t>Click </a:t>
            </a:r>
            <a:r>
              <a:rPr lang="en-US" sz="1200" b="0" i="0" u="none" strike="noStrike" cap="none">
                <a:solidFill>
                  <a:schemeClr val="dk1"/>
                </a:solidFill>
                <a:latin typeface="+mn-lt"/>
                <a:ea typeface="Calibri"/>
                <a:cs typeface="Calibri"/>
                <a:sym typeface="Calibri"/>
              </a:rPr>
              <a:t>A grapheme is another name for the letters we use to write the sound. It’s spelling of a sound on the page. </a:t>
            </a:r>
            <a:endParaRPr lang="en-US" i="1"/>
          </a:p>
          <a:p>
            <a:pPr marL="0" marR="0" lvl="0" indent="0" algn="l" rtl="0">
              <a:spcBef>
                <a:spcPts val="0"/>
              </a:spcBef>
              <a:buSzPct val="25000"/>
              <a:buNone/>
            </a:pP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a:solidFill>
                <a:schemeClr val="dk1"/>
              </a:solidFill>
              <a:effectLst/>
              <a:latin typeface="Calibri"/>
              <a:ea typeface="+mn-ea"/>
              <a:cs typeface="Calibri"/>
              <a:sym typeface="Calibri"/>
            </a:endParaRPr>
          </a:p>
          <a:p>
            <a:pPr marL="0" marR="0" lvl="0" indent="0" algn="l" rtl="0">
              <a:spcBef>
                <a:spcPts val="0"/>
              </a:spcBef>
              <a:buSzPct val="25000"/>
              <a:buNone/>
            </a:pPr>
            <a:r>
              <a:rPr lang="en-US" sz="1200" kern="120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This gives your children the tools to read any word, for example </a:t>
            </a:r>
            <a:r>
              <a:rPr lang="en-GB" sz="1200" i="1">
                <a:solidFill>
                  <a:schemeClr val="tx2"/>
                </a:solidFill>
              </a:rPr>
              <a:t>demonstrate, containing, roamed, trivial, injured, whimper.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30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a:solidFill>
                  <a:schemeClr val="tx1"/>
                </a:solidFill>
                <a:effectLst/>
                <a:latin typeface="+mn-lt"/>
                <a:ea typeface="+mn-ea"/>
                <a:cs typeface="+mn-cs"/>
              </a:rPr>
              <a:t>We use 44 sounds to make all the words in the English language.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This means we’ve got a problem. </a:t>
            </a:r>
            <a:br>
              <a:rPr lang="en-US" sz="1200" kern="1200">
                <a:solidFill>
                  <a:schemeClr val="tx1"/>
                </a:solidFill>
                <a:effectLst/>
                <a:latin typeface="+mn-lt"/>
                <a:ea typeface="+mn-ea"/>
                <a:cs typeface="+mn-cs"/>
              </a:rPr>
            </a:br>
            <a:r>
              <a:rPr lang="en-US" sz="1200" i="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a:latin typeface="Times New Roman"/>
                <a:ea typeface="Times New Roman"/>
                <a:cs typeface="Times New Roman"/>
                <a:sym typeface="Times New Roman"/>
              </a:rPr>
              <a:t>We have to </a:t>
            </a:r>
            <a:r>
              <a:rPr lang="en-US" sz="1200" b="0" i="0" u="none" strike="noStrike" cap="none">
                <a:solidFill>
                  <a:schemeClr val="dk1"/>
                </a:solidFill>
                <a:latin typeface="Times New Roman"/>
                <a:ea typeface="Times New Roman"/>
                <a:cs typeface="Times New Roman"/>
                <a:sym typeface="Times New Roman"/>
              </a:rPr>
              <a:t>group letter</a:t>
            </a:r>
            <a:r>
              <a:rPr lang="en-US">
                <a:latin typeface="Times New Roman"/>
                <a:ea typeface="Times New Roman"/>
                <a:cs typeface="Times New Roman"/>
                <a:sym typeface="Times New Roman"/>
              </a:rPr>
              <a:t>s together to write some sounds e.g. ‘</a:t>
            </a:r>
            <a:r>
              <a:rPr lang="en-US" err="1">
                <a:latin typeface="Times New Roman"/>
                <a:ea typeface="Times New Roman"/>
                <a:cs typeface="Times New Roman"/>
                <a:sym typeface="Times New Roman"/>
              </a:rPr>
              <a:t>igh</a:t>
            </a:r>
            <a:r>
              <a:rPr lang="en-US">
                <a:latin typeface="Times New Roman"/>
                <a:ea typeface="Times New Roman"/>
                <a:cs typeface="Times New Roman"/>
                <a:sym typeface="Times New Roman"/>
              </a:rPr>
              <a:t>’, ‘air’.</a:t>
            </a:r>
            <a:endParaRPr lang="en-GB" sz="1200" kern="120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a:solidFill>
                  <a:schemeClr val="dk1"/>
                </a:solidFill>
                <a:latin typeface="Times New Roman"/>
                <a:ea typeface="Times New Roman"/>
                <a:cs typeface="Times New Roman"/>
                <a:sym typeface="Times New Roman"/>
              </a:rPr>
              <a:t>In English we have more than 150 ways to represent 44 sounds, using </a:t>
            </a:r>
            <a:r>
              <a:rPr lang="en-US">
                <a:latin typeface="Times New Roman"/>
                <a:ea typeface="Times New Roman"/>
                <a:cs typeface="Times New Roman"/>
                <a:sym typeface="Times New Roman"/>
              </a:rPr>
              <a:t>the</a:t>
            </a:r>
            <a:r>
              <a:rPr lang="en-US" sz="1200" b="0" i="0" u="none" strike="noStrike" cap="none">
                <a:solidFill>
                  <a:schemeClr val="dk1"/>
                </a:solidFill>
                <a:latin typeface="Times New Roman"/>
                <a:ea typeface="Times New Roman"/>
                <a:cs typeface="Times New Roman"/>
                <a:sym typeface="Times New Roman"/>
              </a:rPr>
              <a:t> 26 letters in the alphabet</a:t>
            </a:r>
            <a:r>
              <a:rPr lang="en-US">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a:latin typeface="Times New Roman"/>
                <a:ea typeface="Times New Roman"/>
                <a:cs typeface="Times New Roman"/>
                <a:sym typeface="Times New Roman"/>
              </a:rPr>
              <a:t>Click. </a:t>
            </a:r>
            <a:r>
              <a:rPr lang="en-US">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atin typeface="Times New Roman" charset="0"/>
            </a:endParaRPr>
          </a:p>
          <a:p>
            <a:endParaRPr lang="en-US"/>
          </a:p>
        </p:txBody>
      </p:sp>
      <p:sp>
        <p:nvSpPr>
          <p:cNvPr id="4" name="Slide Number Placeholder 3"/>
          <p:cNvSpPr>
            <a:spLocks noGrp="1"/>
          </p:cNvSpPr>
          <p:nvPr>
            <p:ph type="sldNum" sz="quarter" idx="10"/>
          </p:nvPr>
        </p:nvSpPr>
        <p:spPr/>
        <p:txBody>
          <a:bodyPr/>
          <a:lstStyle/>
          <a:p>
            <a:fld id="{492E07CC-6AAD-1047-BB31-41E7C9B8EA12}" type="slidenum">
              <a:rPr lang="en-US" smtClean="0"/>
              <a:t>5</a:t>
            </a:fld>
            <a:endParaRPr lang="en-US"/>
          </a:p>
        </p:txBody>
      </p:sp>
    </p:spTree>
    <p:extLst>
      <p:ext uri="{BB962C8B-B14F-4D97-AF65-F5344CB8AC3E}">
        <p14:creationId xmlns:p14="http://schemas.microsoft.com/office/powerpoint/2010/main" val="361661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6</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100" b="0" i="0" u="none" strike="noStrike" cap="none">
                <a:solidFill>
                  <a:schemeClr val="dk1"/>
                </a:solidFill>
                <a:latin typeface="Times New Roman"/>
                <a:ea typeface="Times New Roman"/>
                <a:cs typeface="Times New Roman"/>
                <a:sym typeface="Times New Roman"/>
              </a:rPr>
              <a:t>Simple Speed Sounds chart</a:t>
            </a:r>
            <a:r>
              <a:rPr lang="en-US" sz="110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10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a:solidFill>
                  <a:schemeClr val="dk1"/>
                </a:solidFill>
                <a:latin typeface="Times New Roman"/>
                <a:ea typeface="Times New Roman"/>
                <a:cs typeface="Times New Roman"/>
                <a:sym typeface="Times New Roman"/>
              </a:rPr>
              <a:t>We </a:t>
            </a:r>
            <a:r>
              <a:rPr lang="en-US" sz="1100">
                <a:latin typeface="Times New Roman"/>
                <a:ea typeface="Times New Roman"/>
                <a:cs typeface="Times New Roman"/>
                <a:sym typeface="Times New Roman"/>
              </a:rPr>
              <a:t>teach </a:t>
            </a:r>
            <a:r>
              <a:rPr lang="en-US" sz="1100" b="0" i="0" u="none" strike="noStrike" cap="none">
                <a:solidFill>
                  <a:schemeClr val="dk1"/>
                </a:solidFill>
                <a:latin typeface="Times New Roman"/>
                <a:ea typeface="Times New Roman"/>
                <a:cs typeface="Times New Roman"/>
                <a:sym typeface="Times New Roman"/>
              </a:rPr>
              <a:t>Set 1 sounds first - (sounds as far as a</a:t>
            </a:r>
            <a:r>
              <a:rPr lang="en-US" sz="1100">
                <a:latin typeface="Times New Roman"/>
                <a:ea typeface="Times New Roman"/>
                <a:cs typeface="Times New Roman"/>
                <a:sym typeface="Times New Roman"/>
              </a:rPr>
              <a:t> e </a:t>
            </a:r>
            <a:r>
              <a:rPr lang="en-US" sz="1100" err="1">
                <a:latin typeface="Times New Roman"/>
                <a:ea typeface="Times New Roman"/>
                <a:cs typeface="Times New Roman"/>
                <a:sym typeface="Times New Roman"/>
              </a:rPr>
              <a:t>i</a:t>
            </a:r>
            <a:r>
              <a:rPr lang="en-US" sz="1100">
                <a:latin typeface="Times New Roman"/>
                <a:ea typeface="Times New Roman"/>
                <a:cs typeface="Times New Roman"/>
                <a:sym typeface="Times New Roman"/>
              </a:rPr>
              <a:t> o u). Then Set 2 – one way to read and write each of the long vowel sounds.</a:t>
            </a:r>
          </a:p>
          <a:p>
            <a:pPr marL="0" marR="0" lvl="0" indent="0" algn="l" rtl="0">
              <a:spcBef>
                <a:spcPts val="0"/>
              </a:spcBef>
              <a:spcAft>
                <a:spcPts val="0"/>
              </a:spcAft>
              <a:buSzPct val="25000"/>
              <a:buNone/>
            </a:pPr>
            <a:endParaRPr lang="en-US" sz="1100" b="0" i="0" u="none" strike="noStrike" cap="none">
              <a:solidFill>
                <a:schemeClr val="dk1"/>
              </a:solidFill>
              <a:latin typeface="+mn-lt"/>
              <a:ea typeface="Calibri"/>
              <a:cs typeface="Calibri"/>
              <a:sym typeface="Calibri"/>
            </a:endParaRPr>
          </a:p>
          <a:p>
            <a:pPr eaLnBrk="1" hangingPunct="1">
              <a:spcBef>
                <a:spcPct val="0"/>
              </a:spcBef>
              <a:spcAft>
                <a:spcPts val="1600"/>
              </a:spcAft>
            </a:pPr>
            <a:endParaRPr lang="en-US" sz="110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200">
                <a:latin typeface="Times New Roman" charset="0"/>
              </a:rPr>
              <a:t>Children need to know sounds – not letter names – to read words.</a:t>
            </a:r>
          </a:p>
          <a:p>
            <a:pPr>
              <a:lnSpc>
                <a:spcPct val="115000"/>
              </a:lnSpc>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200">
              <a:effectLst/>
              <a:latin typeface="Calibri" panose="020F0502020204030204" pitchFamily="34" charset="0"/>
              <a:ea typeface="Calibri" panose="020F0502020204030204" pitchFamily="34" charset="0"/>
            </a:endParaRPr>
          </a:p>
          <a:p>
            <a:pPr>
              <a:lnSpc>
                <a:spcPct val="115000"/>
              </a:lnSpc>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200">
              <a:effectLst/>
              <a:latin typeface="Calibri" panose="020F0502020204030204" pitchFamily="34" charset="0"/>
              <a:ea typeface="Calibri" panose="020F0502020204030204" pitchFamily="34" charset="0"/>
            </a:endParaRPr>
          </a:p>
          <a:p>
            <a:pPr>
              <a:lnSpc>
                <a:spcPct val="115000"/>
              </a:lnSpc>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200" b="0" i="0" u="none" strike="noStrike" cap="none">
              <a:solidFill>
                <a:schemeClr val="dk1"/>
              </a:solidFill>
              <a:latin typeface="+mn-lt"/>
              <a:ea typeface="Calibri"/>
              <a:cs typeface="Calibri"/>
              <a:sym typeface="Calibri"/>
            </a:endParaRPr>
          </a:p>
          <a:p>
            <a:pPr marL="0" marR="0" lvl="0" indent="0" algn="l" rtl="0">
              <a:spcBef>
                <a:spcPts val="0"/>
              </a:spcBef>
              <a:buSzPct val="25000"/>
              <a:buNone/>
            </a:pPr>
            <a:r>
              <a:rPr lang="en-US" sz="1200" i="1"/>
              <a:t>Use MTYT to teach each of the Set 1 sounds to</a:t>
            </a:r>
            <a:r>
              <a:rPr lang="en-US" sz="1200" b="0" i="1" u="none" strike="noStrike" cap="none">
                <a:solidFill>
                  <a:schemeClr val="dk1"/>
                </a:solidFill>
                <a:latin typeface="+mn-lt"/>
                <a:ea typeface="Calibri"/>
                <a:cs typeface="Calibri"/>
                <a:sym typeface="Calibri"/>
              </a:rPr>
              <a:t> parents</a:t>
            </a:r>
            <a:r>
              <a:rPr lang="en-US" sz="1200" i="1"/>
              <a:t>.</a:t>
            </a:r>
          </a:p>
          <a:p>
            <a:pPr marL="0" marR="0" lvl="0" indent="0" algn="l" rtl="0">
              <a:spcBef>
                <a:spcPts val="0"/>
              </a:spcBef>
              <a:buSzPct val="25000"/>
              <a:buNone/>
            </a:pPr>
            <a:endParaRPr lang="en-GB" altLang="ja-JP" baseline="0">
              <a:latin typeface="Times New Roman" charset="0"/>
            </a:endParaRPr>
          </a:p>
          <a:p>
            <a:pPr eaLnBrk="1" hangingPunct="1"/>
            <a:r>
              <a:rPr lang="en-GB" altLang="ja-JP" baseline="0">
                <a:latin typeface="Times New Roman" charset="0"/>
              </a:rPr>
              <a:t>You can watch this film of little Sylvie on the Ruth </a:t>
            </a:r>
            <a:r>
              <a:rPr lang="en-GB" altLang="ja-JP" baseline="0" err="1">
                <a:latin typeface="Times New Roman" charset="0"/>
              </a:rPr>
              <a:t>Miskin</a:t>
            </a:r>
            <a:r>
              <a:rPr lang="en-GB" altLang="ja-JP" baseline="0">
                <a:latin typeface="Times New Roman" charset="0"/>
              </a:rPr>
              <a:t> website to practise using pure sounds. </a:t>
            </a:r>
            <a:r>
              <a:rPr lang="en-GB" altLang="ja-JP" i="1" baseline="0">
                <a:latin typeface="Times New Roman" charset="0"/>
              </a:rPr>
              <a:t>Play a little bit of the video.</a:t>
            </a:r>
            <a:endParaRPr lang="en-GB" altLang="ja-JP">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8</a:t>
            </a:fld>
            <a:endParaRPr lang="en-US"/>
          </a:p>
        </p:txBody>
      </p:sp>
    </p:spTree>
    <p:extLst>
      <p:ext uri="{BB962C8B-B14F-4D97-AF65-F5344CB8AC3E}">
        <p14:creationId xmlns:p14="http://schemas.microsoft.com/office/powerpoint/2010/main" val="3855848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a:solidFill>
                  <a:schemeClr val="dk1"/>
                </a:solidFill>
                <a:latin typeface="+mn-lt"/>
                <a:ea typeface="Calibri"/>
                <a:cs typeface="Calibri"/>
                <a:sym typeface="Calibri"/>
              </a:rPr>
              <a:t>Alongside teaching children sounds, we teach them </a:t>
            </a:r>
            <a:r>
              <a:rPr lang="en-US"/>
              <a:t>to blend sounds to read words e.g. s-a-t, sat.</a:t>
            </a:r>
            <a:r>
              <a:rPr lang="en-US" i="0" baseline="0"/>
              <a:t> </a:t>
            </a:r>
          </a:p>
          <a:p>
            <a:pPr marL="0" lvl="0" indent="0">
              <a:lnSpc>
                <a:spcPct val="115000"/>
              </a:lnSpc>
              <a:buFont typeface="Calibri" panose="020F0502020204030204" pitchFamily="34" charset="0"/>
              <a:buNone/>
            </a:pPr>
            <a:r>
              <a:rPr lang="en-US" sz="1200" b="0" i="0" u="none" strike="noStrike" cap="none">
                <a:solidFill>
                  <a:schemeClr val="dk1"/>
                </a:solidFill>
                <a:latin typeface="+mn-lt"/>
                <a:ea typeface="Calibri"/>
                <a:cs typeface="Calibri"/>
                <a:sym typeface="Calibri"/>
              </a:rPr>
              <a:t>Once </a:t>
            </a: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a:effectLst/>
              <a:latin typeface="Calibri" panose="020F0502020204030204" pitchFamily="34" charset="0"/>
              <a:ea typeface="Times New Roman" panose="02020603050405020304" pitchFamily="18" charset="0"/>
            </a:endParaRPr>
          </a:p>
          <a:p>
            <a:pPr marL="0" marR="0" lvl="0" indent="0" algn="l" rtl="0">
              <a:spcBef>
                <a:spcPts val="0"/>
              </a:spcBef>
              <a:buSzPct val="25000"/>
              <a:buNone/>
            </a:pPr>
            <a:endParaRPr lang="en-US"/>
          </a:p>
          <a:p>
            <a:pPr marL="0" marR="0" lvl="0" indent="0" algn="l" rtl="0">
              <a:spcBef>
                <a:spcPts val="0"/>
              </a:spcBef>
              <a:buSzPct val="25000"/>
              <a:buNone/>
            </a:pPr>
            <a:endParaRPr lang="en-US" sz="1200" b="0" i="0" u="none" strike="noStrike" cap="none">
              <a:solidFill>
                <a:schemeClr val="dk1"/>
              </a:solidFill>
              <a:latin typeface="+mn-lt"/>
              <a:ea typeface="Calibri"/>
              <a:cs typeface="Calibri"/>
              <a:sym typeface="Calibri"/>
            </a:endParaRPr>
          </a:p>
          <a:p>
            <a:pPr marL="0" marR="0" lvl="0" indent="0" algn="l" rtl="0">
              <a:spcBef>
                <a:spcPts val="0"/>
              </a:spcBef>
              <a:buSzPct val="25000"/>
              <a:buNone/>
            </a:pPr>
            <a:endParaRPr lang="en-US"/>
          </a:p>
          <a:p>
            <a:endParaRPr lang="en-US" baseline="0"/>
          </a:p>
        </p:txBody>
      </p:sp>
      <p:sp>
        <p:nvSpPr>
          <p:cNvPr id="4" name="Slide Number Placeholder 3"/>
          <p:cNvSpPr>
            <a:spLocks noGrp="1"/>
          </p:cNvSpPr>
          <p:nvPr>
            <p:ph type="sldNum" sz="quarter" idx="10"/>
          </p:nvPr>
        </p:nvSpPr>
        <p:spPr/>
        <p:txBody>
          <a:bodyPr/>
          <a:lstStyle/>
          <a:p>
            <a:fld id="{492E07CC-6AAD-1047-BB31-41E7C9B8EA12}" type="slidenum">
              <a:rPr lang="en-US" smtClean="0"/>
              <a:t>10</a:t>
            </a:fld>
            <a:endParaRPr lang="en-US"/>
          </a:p>
        </p:txBody>
      </p:sp>
    </p:spTree>
    <p:extLst>
      <p:ext uri="{BB962C8B-B14F-4D97-AF65-F5344CB8AC3E}">
        <p14:creationId xmlns:p14="http://schemas.microsoft.com/office/powerpoint/2010/main" val="2931861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a:solidFill>
                  <a:schemeClr val="tx1"/>
                </a:solidFill>
                <a:effectLst/>
                <a:latin typeface="+mn-lt"/>
                <a:ea typeface="+mn-ea"/>
                <a:cs typeface="+mn-cs"/>
              </a:rPr>
              <a:t>Let me introduce you to Fred</a:t>
            </a:r>
            <a:r>
              <a:rPr lang="en-US" sz="1200" i="1" u="none" strike="noStrike" kern="1200">
                <a:solidFill>
                  <a:schemeClr val="tx1"/>
                </a:solidFill>
                <a:effectLst/>
                <a:latin typeface="+mn-lt"/>
                <a:ea typeface="+mn-ea"/>
                <a:cs typeface="+mn-cs"/>
              </a:rPr>
              <a:t>.</a:t>
            </a:r>
          </a:p>
          <a:p>
            <a:pPr lvl="0"/>
            <a:endParaRPr lang="en-US" sz="1200" i="1" u="none" strike="noStrik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sz="1200">
              <a:effectLst/>
              <a:latin typeface="Calibri" panose="020F0502020204030204" pitchFamily="34" charset="0"/>
              <a:ea typeface="Calibri" panose="020F0502020204030204" pitchFamily="34" charset="0"/>
            </a:endParaRPr>
          </a:p>
          <a:p>
            <a:pPr lvl="0"/>
            <a:endParaRPr lang="en-GB" sz="1200" u="none" strike="noStrike" kern="1200">
              <a:solidFill>
                <a:schemeClr val="tx1"/>
              </a:solidFill>
              <a:effectLst/>
              <a:latin typeface="+mn-lt"/>
              <a:ea typeface="+mn-ea"/>
              <a:cs typeface="+mn-cs"/>
            </a:endParaRPr>
          </a:p>
          <a:p>
            <a:pPr lvl="0"/>
            <a:r>
              <a:rPr lang="en-US" sz="1200" u="none" strike="noStrike" kern="1200">
                <a:solidFill>
                  <a:schemeClr val="tx1"/>
                </a:solidFill>
                <a:effectLst/>
                <a:latin typeface="+mn-lt"/>
                <a:ea typeface="+mn-ea"/>
                <a:cs typeface="+mn-cs"/>
              </a:rPr>
              <a:t>Fred can only speak in sounds. He says d-o-g, h-a-t etc.</a:t>
            </a:r>
          </a:p>
          <a:p>
            <a:pPr lvl="0"/>
            <a:endParaRPr lang="en-US" sz="1200" kern="1200">
              <a:solidFill>
                <a:schemeClr val="tx1"/>
              </a:solidFill>
              <a:effectLst/>
              <a:latin typeface="+mn-lt"/>
              <a:ea typeface="+mn-ea"/>
              <a:cs typeface="+mn-cs"/>
            </a:endParaRPr>
          </a:p>
          <a:p>
            <a:pPr>
              <a:lnSpc>
                <a:spcPct val="115000"/>
              </a:lnSpc>
            </a:pP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1800">
              <a:effectLst/>
              <a:latin typeface="Calibri" panose="020F0502020204030204" pitchFamily="34" charset="0"/>
              <a:ea typeface="Calibri" panose="020F0502020204030204" pitchFamily="34" charset="0"/>
            </a:endParaRPr>
          </a:p>
          <a:p>
            <a:pPr lvl="0"/>
            <a:endParaRPr lang="en-US" sz="1200" u="none" strike="noStrike" kern="1200">
              <a:solidFill>
                <a:schemeClr val="tx1"/>
              </a:solidFill>
              <a:effectLst/>
              <a:latin typeface="+mn-lt"/>
              <a:ea typeface="+mn-ea"/>
              <a:cs typeface="+mn-cs"/>
            </a:endParaRPr>
          </a:p>
          <a:p>
            <a:pPr lvl="0"/>
            <a:r>
              <a:rPr lang="en-US" sz="1200" u="none" strike="noStrike" kern="1200">
                <a:solidFill>
                  <a:schemeClr val="tx1"/>
                </a:solidFill>
                <a:effectLst/>
                <a:latin typeface="+mn-lt"/>
                <a:ea typeface="+mn-ea"/>
                <a:cs typeface="+mn-cs"/>
              </a:rPr>
              <a:t>This is how we </a:t>
            </a:r>
            <a:r>
              <a:rPr lang="en-US" sz="1200" b="1" u="none" strike="noStrike" kern="1200">
                <a:solidFill>
                  <a:schemeClr val="tx1"/>
                </a:solidFill>
                <a:effectLst/>
                <a:latin typeface="+mn-lt"/>
                <a:ea typeface="+mn-ea"/>
                <a:cs typeface="+mn-cs"/>
              </a:rPr>
              <a:t>quickly</a:t>
            </a:r>
            <a:r>
              <a:rPr lang="en-US" sz="1200" u="none" strike="noStrike" kern="1200">
                <a:solidFill>
                  <a:schemeClr val="tx1"/>
                </a:solidFill>
                <a:effectLst/>
                <a:latin typeface="+mn-lt"/>
                <a:ea typeface="+mn-ea"/>
                <a:cs typeface="+mn-cs"/>
              </a:rPr>
              <a:t> teach </a:t>
            </a:r>
            <a:r>
              <a:rPr lang="en-US" sz="1200" b="1" u="none" strike="noStrike" kern="1200">
                <a:solidFill>
                  <a:schemeClr val="tx1"/>
                </a:solidFill>
                <a:effectLst/>
                <a:latin typeface="+mn-lt"/>
                <a:ea typeface="+mn-ea"/>
                <a:cs typeface="+mn-cs"/>
              </a:rPr>
              <a:t>all of our children</a:t>
            </a:r>
            <a:r>
              <a:rPr lang="en-US" sz="1200" u="none" strike="noStrike" kern="1200">
                <a:solidFill>
                  <a:schemeClr val="tx1"/>
                </a:solidFill>
                <a:effectLst/>
                <a:latin typeface="+mn-lt"/>
                <a:ea typeface="+mn-ea"/>
                <a:cs typeface="+mn-cs"/>
              </a:rPr>
              <a:t> to blend orally.</a:t>
            </a:r>
          </a:p>
          <a:p>
            <a:pPr lvl="0"/>
            <a:endParaRPr lang="en-US" sz="1200" u="none" strike="noStrik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1800">
              <a:effectLst/>
              <a:latin typeface="Calibri" panose="020F0502020204030204" pitchFamily="34" charset="0"/>
              <a:ea typeface="Calibri" panose="020F0502020204030204" pitchFamily="34" charset="0"/>
            </a:endParaRPr>
          </a:p>
          <a:p>
            <a:pPr lvl="0"/>
            <a:endParaRPr lang="en-US"/>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11</a:t>
            </a:fld>
            <a:endParaRPr lang="en-GB"/>
          </a:p>
        </p:txBody>
      </p:sp>
    </p:spTree>
    <p:extLst>
      <p:ext uri="{BB962C8B-B14F-4D97-AF65-F5344CB8AC3E}">
        <p14:creationId xmlns:p14="http://schemas.microsoft.com/office/powerpoint/2010/main" val="61861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We use Fred Fingers to help children sound out words to spell easily.</a:t>
            </a:r>
          </a:p>
          <a:p>
            <a:r>
              <a:rPr lang="en-US" baseline="0"/>
              <a:t>It means they do not have to </a:t>
            </a:r>
            <a:r>
              <a:rPr lang="en-US" baseline="0" err="1"/>
              <a:t>memorise</a:t>
            </a:r>
            <a:r>
              <a:rPr lang="en-US" baseline="0"/>
              <a:t> lists of spelling words.</a:t>
            </a:r>
          </a:p>
          <a:p>
            <a:r>
              <a:rPr lang="en-US" baseline="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12</a:t>
            </a:fld>
            <a:endParaRPr lang="en-US"/>
          </a:p>
        </p:txBody>
      </p:sp>
    </p:spTree>
    <p:extLst>
      <p:ext uri="{BB962C8B-B14F-4D97-AF65-F5344CB8AC3E}">
        <p14:creationId xmlns:p14="http://schemas.microsoft.com/office/powerpoint/2010/main" val="159513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a:br>
            <a:r>
              <a:rPr lang="en-GB"/>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a:br>
            <a:r>
              <a:rPr lang="en-GB"/>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9497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3" name="Content Placeholder 2"/>
          <p:cNvSpPr>
            <a:spLocks noGrp="1"/>
          </p:cNvSpPr>
          <p:nvPr>
            <p:ph idx="1"/>
          </p:nvPr>
        </p:nvSpPr>
        <p:spPr>
          <a:xfrm>
            <a:off x="323528" y="1196752"/>
            <a:ext cx="8639175" cy="50405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3241985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emf"/><Relationship Id="rId12" Type="http://schemas.openxmlformats.org/officeDocument/2006/relationships/image" Target="../media/image14.png"/><Relationship Id="rId17" Type="http://schemas.openxmlformats.org/officeDocument/2006/relationships/image" Target="../media/image19.emf"/><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emf"/><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png"/><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emf"/><Relationship Id="rId19" Type="http://schemas.openxmlformats.org/officeDocument/2006/relationships/image" Target="../media/image21.png"/><Relationship Id="rId4" Type="http://schemas.openxmlformats.org/officeDocument/2006/relationships/image" Target="../media/image6.emf"/><Relationship Id="rId9" Type="http://schemas.openxmlformats.org/officeDocument/2006/relationships/image" Target="../media/image11.jpeg"/><Relationship Id="rId14" Type="http://schemas.openxmlformats.org/officeDocument/2006/relationships/image" Target="../media/image16.emf"/><Relationship Id="rId22" Type="http://schemas.openxmlformats.org/officeDocument/2006/relationships/image" Target="../media/image24.png"/><Relationship Id="rId27"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i="1"/>
              <a:t>Read Write Inc. </a:t>
            </a:r>
            <a:r>
              <a:rPr lang="en-US"/>
              <a:t>Phonics </a:t>
            </a:r>
            <a:br>
              <a:rPr lang="en-US"/>
            </a:br>
            <a:r>
              <a:rPr lang="en-US"/>
              <a:t>Parents’ Information</a:t>
            </a:r>
          </a:p>
        </p:txBody>
      </p:sp>
    </p:spTree>
    <p:extLst>
      <p:ext uri="{BB962C8B-B14F-4D97-AF65-F5344CB8AC3E}">
        <p14:creationId xmlns:p14="http://schemas.microsoft.com/office/powerpoint/2010/main" val="1449078722"/>
      </p:ext>
    </p:extLst>
  </p:cSld>
  <p:clrMapOvr>
    <a:masterClrMapping/>
  </p:clrMapOvr>
  <mc:AlternateContent xmlns:mc="http://schemas.openxmlformats.org/markup-compatibility/2006" xmlns:p14="http://schemas.microsoft.com/office/powerpoint/2010/main">
    <mc:Choice Requires="p14">
      <p:transition spd="slow" p14:dur="2000" advTm="9557"/>
    </mc:Choice>
    <mc:Fallback xmlns="">
      <p:transition spd="slow" advTm="955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Sounds + blending = word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036" y="4733170"/>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3718242" y="2680190"/>
            <a:ext cx="669447" cy="1015663"/>
          </a:xfrm>
          <a:prstGeom prst="rect">
            <a:avLst/>
          </a:prstGeom>
          <a:noFill/>
        </p:spPr>
        <p:txBody>
          <a:bodyPr wrap="square" rtlCol="0">
            <a:spAutoFit/>
          </a:bodyPr>
          <a:lstStyle/>
          <a:p>
            <a:r>
              <a:rPr lang="en-US" sz="6000" b="1">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8" y="2618531"/>
            <a:ext cx="2966175" cy="1318300"/>
          </a:xfrm>
          <a:prstGeom prst="rect">
            <a:avLst/>
          </a:prstGeom>
        </p:spPr>
      </p:pic>
      <p:pic>
        <p:nvPicPr>
          <p:cNvPr id="5" name="Content Placeholder 1" descr="41Ho83H3mFL.jpg">
            <a:extLst>
              <a:ext uri="{FF2B5EF4-FFF2-40B4-BE49-F238E27FC236}">
                <a16:creationId xmlns:a16="http://schemas.microsoft.com/office/drawing/2014/main" id="{A9EB84E2-4F19-6DF5-66C9-9AB7BCBF70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350182" y="2488733"/>
            <a:ext cx="3706255" cy="1727115"/>
          </a:xfrm>
        </p:spPr>
      </p:pic>
      <p:sp>
        <p:nvSpPr>
          <p:cNvPr id="6" name="TextBox 5">
            <a:extLst>
              <a:ext uri="{FF2B5EF4-FFF2-40B4-BE49-F238E27FC236}">
                <a16:creationId xmlns:a16="http://schemas.microsoft.com/office/drawing/2014/main" id="{DF5C23F4-46B6-55AF-561B-F6BCC4B74756}"/>
              </a:ext>
            </a:extLst>
          </p:cNvPr>
          <p:cNvSpPr txBox="1"/>
          <p:nvPr/>
        </p:nvSpPr>
        <p:spPr>
          <a:xfrm>
            <a:off x="8271268" y="2680189"/>
            <a:ext cx="669447" cy="1015663"/>
          </a:xfrm>
          <a:prstGeom prst="rect">
            <a:avLst/>
          </a:prstGeom>
          <a:noFill/>
        </p:spPr>
        <p:txBody>
          <a:bodyPr wrap="square" rtlCol="0">
            <a:spAutoFit/>
          </a:bodyPr>
          <a:lstStyle/>
          <a:p>
            <a:r>
              <a:rPr lang="en-US" sz="6000" b="1">
                <a:solidFill>
                  <a:srgbClr val="787878"/>
                </a:solidFill>
                <a:ea typeface="+mj-ea"/>
                <a:cs typeface="+mj-cs"/>
              </a:rPr>
              <a:t>=</a:t>
            </a:r>
          </a:p>
        </p:txBody>
      </p:sp>
      <p:sp>
        <p:nvSpPr>
          <p:cNvPr id="7" name="TextBox 6">
            <a:extLst>
              <a:ext uri="{FF2B5EF4-FFF2-40B4-BE49-F238E27FC236}">
                <a16:creationId xmlns:a16="http://schemas.microsoft.com/office/drawing/2014/main" id="{6C2B3660-724B-1589-1627-E3342AF93951}"/>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VB</a:t>
            </a:r>
          </a:p>
        </p:txBody>
      </p:sp>
    </p:spTree>
    <p:extLst>
      <p:ext uri="{BB962C8B-B14F-4D97-AF65-F5344CB8AC3E}">
        <p14:creationId xmlns:p14="http://schemas.microsoft.com/office/powerpoint/2010/main" val="1884934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Meet 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13313" y="2321843"/>
            <a:ext cx="5717373" cy="2664296"/>
          </a:xfrm>
        </p:spPr>
      </p:pic>
      <p:sp>
        <p:nvSpPr>
          <p:cNvPr id="5" name="TextBox 4">
            <a:extLst>
              <a:ext uri="{FF2B5EF4-FFF2-40B4-BE49-F238E27FC236}">
                <a16:creationId xmlns:a16="http://schemas.microsoft.com/office/drawing/2014/main" id="{95A8AD4B-4EBC-F175-C398-E8C533F0D345}"/>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VB</a:t>
            </a:r>
          </a:p>
        </p:txBody>
      </p:sp>
    </p:spTree>
    <p:extLst>
      <p:ext uri="{BB962C8B-B14F-4D97-AF65-F5344CB8AC3E}">
        <p14:creationId xmlns:p14="http://schemas.microsoft.com/office/powerpoint/2010/main" val="69796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
        <p:nvSpPr>
          <p:cNvPr id="5" name="TextBox 4">
            <a:extLst>
              <a:ext uri="{FF2B5EF4-FFF2-40B4-BE49-F238E27FC236}">
                <a16:creationId xmlns:a16="http://schemas.microsoft.com/office/drawing/2014/main" id="{D3848E1B-92E7-6962-3279-6C0FAA6B2EAF}"/>
              </a:ext>
            </a:extLst>
          </p:cNvPr>
          <p:cNvSpPr txBox="1"/>
          <p:nvPr/>
        </p:nvSpPr>
        <p:spPr>
          <a:xfrm>
            <a:off x="152976" y="6321135"/>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VB</a:t>
            </a:r>
          </a:p>
        </p:txBody>
      </p:sp>
    </p:spTree>
    <p:extLst>
      <p:ext uri="{BB962C8B-B14F-4D97-AF65-F5344CB8AC3E}">
        <p14:creationId xmlns:p14="http://schemas.microsoft.com/office/powerpoint/2010/main" val="3144918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822D-55EA-3441-BEB8-4DDEC2D6DB0E}"/>
              </a:ext>
            </a:extLst>
          </p:cNvPr>
          <p:cNvSpPr>
            <a:spLocks noGrp="1"/>
          </p:cNvSpPr>
          <p:nvPr>
            <p:ph type="title"/>
          </p:nvPr>
        </p:nvSpPr>
        <p:spPr/>
        <p:txBody>
          <a:bodyPr/>
          <a:lstStyle/>
          <a:p>
            <a:r>
              <a:rPr lang="en-US"/>
              <a:t>Reading with Fred Talk and Word time</a:t>
            </a:r>
          </a:p>
        </p:txBody>
      </p:sp>
      <p:pic>
        <p:nvPicPr>
          <p:cNvPr id="5" name="Content Placeholder 4">
            <a:extLst>
              <a:ext uri="{FF2B5EF4-FFF2-40B4-BE49-F238E27FC236}">
                <a16:creationId xmlns:a16="http://schemas.microsoft.com/office/drawing/2014/main" id="{70FB8B5F-DBCF-E746-BF44-519E8D3C2AF7}"/>
              </a:ext>
            </a:extLst>
          </p:cNvPr>
          <p:cNvPicPr>
            <a:picLocks noGrp="1" noChangeAspect="1"/>
          </p:cNvPicPr>
          <p:nvPr>
            <p:ph idx="1"/>
          </p:nvPr>
        </p:nvPicPr>
        <p:blipFill rotWithShape="1">
          <a:blip r:embed="rId3"/>
          <a:srcRect r="5219" b="6202"/>
          <a:stretch/>
        </p:blipFill>
        <p:spPr>
          <a:xfrm>
            <a:off x="1720530" y="1451614"/>
            <a:ext cx="1512999" cy="2298001"/>
          </a:xfrm>
          <a:ln>
            <a:solidFill>
              <a:schemeClr val="tx1"/>
            </a:solidFill>
          </a:ln>
        </p:spPr>
      </p:pic>
      <p:pic>
        <p:nvPicPr>
          <p:cNvPr id="7" name="Picture 6">
            <a:extLst>
              <a:ext uri="{FF2B5EF4-FFF2-40B4-BE49-F238E27FC236}">
                <a16:creationId xmlns:a16="http://schemas.microsoft.com/office/drawing/2014/main" id="{34863E26-CADA-C54E-AB51-86C1755BFA9B}"/>
              </a:ext>
            </a:extLst>
          </p:cNvPr>
          <p:cNvPicPr>
            <a:picLocks noChangeAspect="1"/>
          </p:cNvPicPr>
          <p:nvPr/>
        </p:nvPicPr>
        <p:blipFill rotWithShape="1">
          <a:blip r:embed="rId4"/>
          <a:srcRect b="6202"/>
          <a:stretch/>
        </p:blipFill>
        <p:spPr>
          <a:xfrm>
            <a:off x="3550456" y="1451613"/>
            <a:ext cx="1512999" cy="2298001"/>
          </a:xfrm>
          <a:prstGeom prst="rect">
            <a:avLst/>
          </a:prstGeom>
          <a:ln>
            <a:solidFill>
              <a:schemeClr val="tx1"/>
            </a:solidFill>
          </a:ln>
        </p:spPr>
      </p:pic>
      <p:pic>
        <p:nvPicPr>
          <p:cNvPr id="9" name="Picture 8">
            <a:extLst>
              <a:ext uri="{FF2B5EF4-FFF2-40B4-BE49-F238E27FC236}">
                <a16:creationId xmlns:a16="http://schemas.microsoft.com/office/drawing/2014/main" id="{91DAE5CF-87A0-E24F-AA25-3951A7F2D634}"/>
              </a:ext>
            </a:extLst>
          </p:cNvPr>
          <p:cNvPicPr>
            <a:picLocks noChangeAspect="1"/>
          </p:cNvPicPr>
          <p:nvPr/>
        </p:nvPicPr>
        <p:blipFill rotWithShape="1">
          <a:blip r:embed="rId5"/>
          <a:srcRect r="5845"/>
          <a:stretch/>
        </p:blipFill>
        <p:spPr>
          <a:xfrm>
            <a:off x="5380382" y="1451612"/>
            <a:ext cx="1512999" cy="2298001"/>
          </a:xfrm>
          <a:prstGeom prst="rect">
            <a:avLst/>
          </a:prstGeom>
          <a:ln>
            <a:solidFill>
              <a:schemeClr val="tx1"/>
            </a:solidFill>
          </a:ln>
        </p:spPr>
      </p:pic>
      <p:pic>
        <p:nvPicPr>
          <p:cNvPr id="11" name="Picture 10" descr="A close up of a logo&#10;&#10;Description automatically generated">
            <a:extLst>
              <a:ext uri="{FF2B5EF4-FFF2-40B4-BE49-F238E27FC236}">
                <a16:creationId xmlns:a16="http://schemas.microsoft.com/office/drawing/2014/main" id="{BC98152B-D11E-B64D-92DB-04549E24454F}"/>
              </a:ext>
            </a:extLst>
          </p:cNvPr>
          <p:cNvPicPr>
            <a:picLocks noChangeAspect="1"/>
          </p:cNvPicPr>
          <p:nvPr/>
        </p:nvPicPr>
        <p:blipFill>
          <a:blip r:embed="rId6"/>
          <a:stretch>
            <a:fillRect/>
          </a:stretch>
        </p:blipFill>
        <p:spPr>
          <a:xfrm>
            <a:off x="1862129" y="3930683"/>
            <a:ext cx="4797287" cy="2298001"/>
          </a:xfrm>
          <a:prstGeom prst="rect">
            <a:avLst/>
          </a:prstGeom>
          <a:ln>
            <a:solidFill>
              <a:schemeClr val="tx1"/>
            </a:solidFill>
          </a:ln>
        </p:spPr>
      </p:pic>
      <p:sp>
        <p:nvSpPr>
          <p:cNvPr id="3" name="TextBox 2">
            <a:extLst>
              <a:ext uri="{FF2B5EF4-FFF2-40B4-BE49-F238E27FC236}">
                <a16:creationId xmlns:a16="http://schemas.microsoft.com/office/drawing/2014/main" id="{A9810084-E022-344F-4B68-E0CC38A1738A}"/>
              </a:ext>
            </a:extLst>
          </p:cNvPr>
          <p:cNvSpPr txBox="1"/>
          <p:nvPr/>
        </p:nvSpPr>
        <p:spPr>
          <a:xfrm>
            <a:off x="6664036" y="3927764"/>
            <a:ext cx="247765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5A5A5A"/>
                </a:solidFill>
                <a:cs typeface="Segoe UI"/>
              </a:rPr>
              <a:t>During word time double sounds are taught:</a:t>
            </a:r>
            <a:r>
              <a:rPr lang="en-US" sz="2400">
                <a:solidFill>
                  <a:srgbClr val="5A5A5A"/>
                </a:solidFill>
                <a:cs typeface="Segoe UI"/>
              </a:rPr>
              <a:t>​</a:t>
            </a:r>
          </a:p>
          <a:p>
            <a:r>
              <a:rPr lang="en-GB" sz="2400" err="1">
                <a:solidFill>
                  <a:srgbClr val="5A5A5A"/>
                </a:solidFill>
                <a:cs typeface="Segoe UI"/>
              </a:rPr>
              <a:t>ll</a:t>
            </a:r>
            <a:r>
              <a:rPr lang="en-GB" sz="2400">
                <a:solidFill>
                  <a:srgbClr val="5A5A5A"/>
                </a:solidFill>
                <a:cs typeface="Segoe UI"/>
              </a:rPr>
              <a:t> ff </a:t>
            </a:r>
            <a:r>
              <a:rPr lang="en-GB" sz="2400" err="1">
                <a:solidFill>
                  <a:srgbClr val="5A5A5A"/>
                </a:solidFill>
                <a:cs typeface="Segoe UI"/>
              </a:rPr>
              <a:t>zz</a:t>
            </a:r>
            <a:r>
              <a:rPr lang="en-GB" sz="2400">
                <a:solidFill>
                  <a:srgbClr val="5A5A5A"/>
                </a:solidFill>
                <a:cs typeface="Segoe UI"/>
              </a:rPr>
              <a:t> ss</a:t>
            </a:r>
            <a:r>
              <a:rPr lang="en-US" sz="2400">
                <a:solidFill>
                  <a:srgbClr val="5A5A5A"/>
                </a:solidFill>
                <a:cs typeface="Segoe UI"/>
              </a:rPr>
              <a:t>​</a:t>
            </a:r>
          </a:p>
        </p:txBody>
      </p:sp>
      <p:sp>
        <p:nvSpPr>
          <p:cNvPr id="6" name="TextBox 5">
            <a:extLst>
              <a:ext uri="{FF2B5EF4-FFF2-40B4-BE49-F238E27FC236}">
                <a16:creationId xmlns:a16="http://schemas.microsoft.com/office/drawing/2014/main" id="{C15CFD44-2280-6A86-AC42-7E6D0BE4A9AE}"/>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PCB</a:t>
            </a:r>
            <a:endParaRPr lang="en-GB"/>
          </a:p>
        </p:txBody>
      </p:sp>
    </p:spTree>
    <p:extLst>
      <p:ext uri="{BB962C8B-B14F-4D97-AF65-F5344CB8AC3E}">
        <p14:creationId xmlns:p14="http://schemas.microsoft.com/office/powerpoint/2010/main" val="290055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B3A5-FB76-EBDA-7613-F0F9449A4771}"/>
              </a:ext>
            </a:extLst>
          </p:cNvPr>
          <p:cNvSpPr>
            <a:spLocks noGrp="1"/>
          </p:cNvSpPr>
          <p:nvPr>
            <p:ph type="title"/>
          </p:nvPr>
        </p:nvSpPr>
        <p:spPr/>
        <p:txBody>
          <a:bodyPr/>
          <a:lstStyle/>
          <a:p>
            <a:endParaRPr lang="en-GB"/>
          </a:p>
        </p:txBody>
      </p:sp>
      <p:pic>
        <p:nvPicPr>
          <p:cNvPr id="4" name="Content Placeholder 3" descr="A black and pink rectangular object with black text&#10;&#10;Description automatically generated">
            <a:extLst>
              <a:ext uri="{FF2B5EF4-FFF2-40B4-BE49-F238E27FC236}">
                <a16:creationId xmlns:a16="http://schemas.microsoft.com/office/drawing/2014/main" id="{F2005EE7-65ED-4512-F95E-1B5E0E158D5E}"/>
              </a:ext>
            </a:extLst>
          </p:cNvPr>
          <p:cNvPicPr>
            <a:picLocks noGrp="1" noChangeAspect="1"/>
          </p:cNvPicPr>
          <p:nvPr>
            <p:ph idx="1"/>
          </p:nvPr>
        </p:nvPicPr>
        <p:blipFill>
          <a:blip r:embed="rId3"/>
          <a:stretch>
            <a:fillRect/>
          </a:stretch>
        </p:blipFill>
        <p:spPr>
          <a:xfrm>
            <a:off x="254255" y="1073158"/>
            <a:ext cx="8639175" cy="3267293"/>
          </a:xfrm>
        </p:spPr>
      </p:pic>
      <p:sp>
        <p:nvSpPr>
          <p:cNvPr id="5" name="TextBox 4">
            <a:extLst>
              <a:ext uri="{FF2B5EF4-FFF2-40B4-BE49-F238E27FC236}">
                <a16:creationId xmlns:a16="http://schemas.microsoft.com/office/drawing/2014/main" id="{607C2A1C-79D9-DC28-7C91-A510E19AAA27}"/>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PCB</a:t>
            </a:r>
            <a:endParaRPr lang="en-GB"/>
          </a:p>
        </p:txBody>
      </p:sp>
    </p:spTree>
    <p:extLst>
      <p:ext uri="{BB962C8B-B14F-4D97-AF65-F5344CB8AC3E}">
        <p14:creationId xmlns:p14="http://schemas.microsoft.com/office/powerpoint/2010/main" val="1483073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8B2C-4F4C-DCE5-CD38-84B8F60073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13646C8-7F20-C26C-03DD-AD4A58892EB8}"/>
              </a:ext>
            </a:extLst>
          </p:cNvPr>
          <p:cNvSpPr>
            <a:spLocks noGrp="1"/>
          </p:cNvSpPr>
          <p:nvPr>
            <p:ph idx="1"/>
          </p:nvPr>
        </p:nvSpPr>
        <p:spPr/>
        <p:txBody>
          <a:bodyPr/>
          <a:lstStyle/>
          <a:p>
            <a:r>
              <a:rPr lang="en-US">
                <a:ea typeface="+mn-lt"/>
                <a:cs typeface="+mn-lt"/>
              </a:rPr>
              <a:t>What to expect at home ?</a:t>
            </a:r>
          </a:p>
          <a:p>
            <a:pPr marL="457200" indent="-457200">
              <a:buChar char="•"/>
            </a:pPr>
            <a:r>
              <a:rPr lang="en-US">
                <a:ea typeface="+mn-lt"/>
                <a:cs typeface="+mn-lt"/>
              </a:rPr>
              <a:t>Library Book to share with your child and develop that very important love of reading </a:t>
            </a:r>
          </a:p>
          <a:p>
            <a:pPr marL="457200" indent="-457200">
              <a:buChar char="•"/>
            </a:pPr>
            <a:r>
              <a:rPr lang="en-US">
                <a:ea typeface="+mn-lt"/>
                <a:cs typeface="+mn-lt"/>
              </a:rPr>
              <a:t>Single letter sounds, green words and red words to </a:t>
            </a:r>
            <a:r>
              <a:rPr lang="en-US" err="1">
                <a:ea typeface="+mn-lt"/>
                <a:cs typeface="+mn-lt"/>
              </a:rPr>
              <a:t>practise</a:t>
            </a:r>
            <a:r>
              <a:rPr lang="en-US">
                <a:ea typeface="+mn-lt"/>
                <a:cs typeface="+mn-lt"/>
              </a:rPr>
              <a:t> - RWI at home book </a:t>
            </a:r>
          </a:p>
          <a:p>
            <a:pPr marL="457200" indent="-457200">
              <a:buChar char="•"/>
            </a:pPr>
            <a:r>
              <a:rPr lang="en-US">
                <a:ea typeface="+mn-lt"/>
                <a:cs typeface="+mn-lt"/>
              </a:rPr>
              <a:t>Later on ditty sheets </a:t>
            </a:r>
          </a:p>
          <a:p>
            <a:pPr marL="457200" indent="-457200">
              <a:buChar char="•"/>
            </a:pPr>
            <a:r>
              <a:rPr lang="en-US">
                <a:ea typeface="+mn-lt"/>
                <a:cs typeface="+mn-lt"/>
              </a:rPr>
              <a:t>Blending book and a </a:t>
            </a:r>
            <a:r>
              <a:rPr lang="en-US" err="1">
                <a:ea typeface="+mn-lt"/>
                <a:cs typeface="+mn-lt"/>
              </a:rPr>
              <a:t>BookBag</a:t>
            </a:r>
            <a:r>
              <a:rPr lang="en-US">
                <a:ea typeface="+mn-lt"/>
                <a:cs typeface="+mn-lt"/>
              </a:rPr>
              <a:t> Book</a:t>
            </a:r>
          </a:p>
          <a:p>
            <a:pPr marL="457200" indent="-457200">
              <a:buChar char="•"/>
            </a:pPr>
            <a:r>
              <a:rPr lang="en-US">
                <a:ea typeface="+mn-lt"/>
                <a:cs typeface="+mn-lt"/>
              </a:rPr>
              <a:t>RWI Reading book  and a </a:t>
            </a:r>
            <a:r>
              <a:rPr lang="en-US" err="1">
                <a:ea typeface="+mn-lt"/>
                <a:cs typeface="+mn-lt"/>
              </a:rPr>
              <a:t>BookBag</a:t>
            </a:r>
            <a:r>
              <a:rPr lang="en-US">
                <a:ea typeface="+mn-lt"/>
                <a:cs typeface="+mn-lt"/>
              </a:rPr>
              <a:t> Book </a:t>
            </a:r>
          </a:p>
          <a:p>
            <a:endParaRPr lang="en-GB">
              <a:cs typeface="Arial"/>
            </a:endParaRPr>
          </a:p>
        </p:txBody>
      </p:sp>
      <p:sp>
        <p:nvSpPr>
          <p:cNvPr id="5" name="TextBox 4">
            <a:extLst>
              <a:ext uri="{FF2B5EF4-FFF2-40B4-BE49-F238E27FC236}">
                <a16:creationId xmlns:a16="http://schemas.microsoft.com/office/drawing/2014/main" id="{22D8FA9D-6119-2685-63BA-71BFCD06F169}"/>
              </a:ext>
            </a:extLst>
          </p:cNvPr>
          <p:cNvSpPr txBox="1"/>
          <p:nvPr/>
        </p:nvSpPr>
        <p:spPr>
          <a:xfrm>
            <a:off x="152976" y="6321135"/>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PCB</a:t>
            </a:r>
            <a:endParaRPr lang="en-GB"/>
          </a:p>
        </p:txBody>
      </p:sp>
    </p:spTree>
    <p:extLst>
      <p:ext uri="{BB962C8B-B14F-4D97-AF65-F5344CB8AC3E}">
        <p14:creationId xmlns:p14="http://schemas.microsoft.com/office/powerpoint/2010/main" val="32669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‘Three with me, four at home’</a:t>
            </a:r>
          </a:p>
        </p:txBody>
      </p:sp>
      <p:sp>
        <p:nvSpPr>
          <p:cNvPr id="50179" name="Rectangle 3"/>
          <p:cNvSpPr>
            <a:spLocks noGrp="1" noChangeArrowheads="1"/>
          </p:cNvSpPr>
          <p:nvPr>
            <p:ph idx="1"/>
          </p:nvPr>
        </p:nvSpPr>
        <p:spPr>
          <a:xfrm>
            <a:off x="323528" y="1196752"/>
            <a:ext cx="8639175" cy="5661248"/>
          </a:xfrm>
        </p:spPr>
        <p:txBody>
          <a:bodyPr>
            <a:normAutofit/>
          </a:bodyPr>
          <a:lstStyle/>
          <a:p>
            <a:pPr algn="ctr" eaLnBrk="1" hangingPunct="1">
              <a:buFont typeface="Wingdings" pitchFamily="2" charset="2"/>
              <a:buNone/>
            </a:pPr>
            <a:endParaRPr lang="en-GB">
              <a:ea typeface="Arial Unicode MS" pitchFamily="34" charset="-128"/>
              <a:cs typeface="Arial Unicode MS" pitchFamily="34" charset="-128"/>
            </a:endParaRPr>
          </a:p>
          <a:p>
            <a:pPr algn="ctr" eaLnBrk="1" hangingPunct="1">
              <a:buFont typeface="Wingdings" pitchFamily="2" charset="2"/>
              <a:buNone/>
            </a:pPr>
            <a:r>
              <a:rPr lang="en-GB">
                <a:ea typeface="Arial Unicode MS" pitchFamily="34" charset="-128"/>
                <a:cs typeface="Arial Unicode MS" pitchFamily="34" charset="-128"/>
              </a:rPr>
              <a:t>Accuracy</a:t>
            </a:r>
          </a:p>
          <a:p>
            <a:pPr algn="ctr" eaLnBrk="1" hangingPunct="1">
              <a:buFont typeface="Wingdings" pitchFamily="2" charset="2"/>
              <a:buNone/>
            </a:pPr>
            <a:endParaRPr lang="en-GB">
              <a:ea typeface="Arial Unicode MS" pitchFamily="34" charset="-128"/>
              <a:cs typeface="Arial Unicode MS" pitchFamily="34" charset="-128"/>
            </a:endParaRPr>
          </a:p>
          <a:p>
            <a:pPr algn="ctr" eaLnBrk="1" hangingPunct="1">
              <a:buFont typeface="Wingdings" pitchFamily="2" charset="2"/>
              <a:buNone/>
            </a:pPr>
            <a:r>
              <a:rPr lang="en-GB">
                <a:ea typeface="Arial Unicode MS" pitchFamily="34" charset="-128"/>
                <a:cs typeface="Arial Unicode MS" pitchFamily="34" charset="-128"/>
              </a:rPr>
              <a:t>Fluency</a:t>
            </a:r>
          </a:p>
          <a:p>
            <a:pPr algn="ctr" eaLnBrk="1" hangingPunct="1">
              <a:buFont typeface="Wingdings" pitchFamily="2" charset="2"/>
              <a:buNone/>
            </a:pPr>
            <a:endParaRPr lang="en-GB">
              <a:ea typeface="Arial Unicode MS" pitchFamily="34" charset="-128"/>
              <a:cs typeface="Arial Unicode MS" pitchFamily="34" charset="-128"/>
            </a:endParaRPr>
          </a:p>
          <a:p>
            <a:pPr algn="ctr" eaLnBrk="1" hangingPunct="1">
              <a:buFont typeface="Wingdings" pitchFamily="2" charset="2"/>
              <a:buNone/>
            </a:pPr>
            <a:r>
              <a:rPr lang="en-GB">
                <a:ea typeface="Arial Unicode MS" pitchFamily="34" charset="-128"/>
                <a:cs typeface="Arial Unicode MS" pitchFamily="34" charset="-128"/>
              </a:rPr>
              <a:t>Comprehension</a:t>
            </a:r>
          </a:p>
          <a:p>
            <a:pPr algn="ctr" eaLnBrk="1" hangingPunct="1">
              <a:buFont typeface="Wingdings" pitchFamily="2" charset="2"/>
              <a:buNone/>
            </a:pPr>
            <a:endParaRPr lang="en-GB">
              <a:ea typeface="Arial Unicode MS" pitchFamily="34" charset="-128"/>
              <a:cs typeface="Arial Unicode MS" pitchFamily="34" charset="-128"/>
            </a:endParaRPr>
          </a:p>
          <a:p>
            <a:pPr algn="ctr" eaLnBrk="1" hangingPunct="1">
              <a:buFont typeface="Wingdings" pitchFamily="2" charset="2"/>
              <a:buNone/>
            </a:pPr>
            <a:r>
              <a:rPr lang="en-GB">
                <a:ea typeface="Arial Unicode MS" pitchFamily="34" charset="-128"/>
                <a:cs typeface="Arial Unicode MS" pitchFamily="34" charset="-128"/>
              </a:rPr>
              <a:t>Read and enjoy at home</a:t>
            </a:r>
          </a:p>
          <a:p>
            <a:pPr eaLnBrk="1" hangingPunct="1">
              <a:buFont typeface="Wingdings" pitchFamily="2" charset="2"/>
              <a:buNone/>
            </a:pPr>
            <a:endParaRPr lang="en-GB" sz="2400">
              <a:ea typeface="Arial Unicode MS" pitchFamily="34" charset="-128"/>
              <a:cs typeface="Arial Unicode MS" pitchFamily="34" charset="-128"/>
            </a:endParaRPr>
          </a:p>
          <a:p>
            <a:pPr eaLnBrk="1" hangingPunct="1">
              <a:buFont typeface="Wingdings" pitchFamily="2" charset="2"/>
              <a:buNone/>
            </a:pPr>
            <a:endParaRPr lang="en-GB" sz="2400" i="1">
              <a:latin typeface="Arial Unicode MS" pitchFamily="34" charset="-128"/>
              <a:ea typeface="Arial Unicode MS" pitchFamily="34" charset="-128"/>
              <a:cs typeface="Arial Unicode MS" pitchFamily="34" charset="-128"/>
            </a:endParaRPr>
          </a:p>
        </p:txBody>
      </p:sp>
      <p:sp>
        <p:nvSpPr>
          <p:cNvPr id="4" name="TextBox 3">
            <a:extLst>
              <a:ext uri="{FF2B5EF4-FFF2-40B4-BE49-F238E27FC236}">
                <a16:creationId xmlns:a16="http://schemas.microsoft.com/office/drawing/2014/main" id="{EAF392AA-A05D-8D4E-7902-4D37E038C373}"/>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PCB</a:t>
            </a:r>
            <a:endParaRPr lang="en-GB"/>
          </a:p>
        </p:txBody>
      </p:sp>
    </p:spTree>
    <p:extLst>
      <p:ext uri="{BB962C8B-B14F-4D97-AF65-F5344CB8AC3E}">
        <p14:creationId xmlns:p14="http://schemas.microsoft.com/office/powerpoint/2010/main" val="8543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1" end="1"/>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3" end="3"/>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5" end="5"/>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0179">
                                            <p:txEl>
                                              <p:pRg st="7" end="7"/>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10;&#10;Description automatically generated">
            <a:extLst>
              <a:ext uri="{FF2B5EF4-FFF2-40B4-BE49-F238E27FC236}">
                <a16:creationId xmlns:a16="http://schemas.microsoft.com/office/drawing/2014/main" id="{02ABA6A9-7DCF-D01C-1C7D-795572BBB7CB}"/>
              </a:ext>
            </a:extLst>
          </p:cNvPr>
          <p:cNvPicPr>
            <a:picLocks noGrp="1" noChangeAspect="1"/>
          </p:cNvPicPr>
          <p:nvPr>
            <p:ph idx="1"/>
          </p:nvPr>
        </p:nvPicPr>
        <p:blipFill>
          <a:blip r:embed="rId2"/>
          <a:stretch>
            <a:fillRect/>
          </a:stretch>
        </p:blipFill>
        <p:spPr>
          <a:xfrm>
            <a:off x="646565" y="367367"/>
            <a:ext cx="7493975" cy="5040560"/>
          </a:xfrm>
        </p:spPr>
      </p:pic>
      <p:sp>
        <p:nvSpPr>
          <p:cNvPr id="3" name="TextBox 2">
            <a:extLst>
              <a:ext uri="{FF2B5EF4-FFF2-40B4-BE49-F238E27FC236}">
                <a16:creationId xmlns:a16="http://schemas.microsoft.com/office/drawing/2014/main" id="{BF4E83AB-A43D-A756-5F90-F4B06B6FCA07}"/>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PCB</a:t>
            </a:r>
            <a:endParaRPr lang="en-GB"/>
          </a:p>
        </p:txBody>
      </p:sp>
    </p:spTree>
    <p:extLst>
      <p:ext uri="{BB962C8B-B14F-4D97-AF65-F5344CB8AC3E}">
        <p14:creationId xmlns:p14="http://schemas.microsoft.com/office/powerpoint/2010/main" val="2397663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Logo&#10;&#10;Description automatically generated">
            <a:extLst>
              <a:ext uri="{FF2B5EF4-FFF2-40B4-BE49-F238E27FC236}">
                <a16:creationId xmlns:a16="http://schemas.microsoft.com/office/drawing/2014/main" id="{3169E2FE-4DA8-D7F1-09BC-3CC75A435E9A}"/>
              </a:ext>
            </a:extLst>
          </p:cNvPr>
          <p:cNvPicPr>
            <a:picLocks noGrp="1" noChangeAspect="1"/>
          </p:cNvPicPr>
          <p:nvPr>
            <p:ph idx="1"/>
          </p:nvPr>
        </p:nvPicPr>
        <p:blipFill>
          <a:blip r:embed="rId2"/>
          <a:stretch>
            <a:fillRect/>
          </a:stretch>
        </p:blipFill>
        <p:spPr>
          <a:xfrm>
            <a:off x="253650" y="2931"/>
            <a:ext cx="8639175" cy="1219068"/>
          </a:xfrm>
        </p:spPr>
      </p:pic>
      <p:pic>
        <p:nvPicPr>
          <p:cNvPr id="8" name="Picture 8">
            <a:extLst>
              <a:ext uri="{FF2B5EF4-FFF2-40B4-BE49-F238E27FC236}">
                <a16:creationId xmlns:a16="http://schemas.microsoft.com/office/drawing/2014/main" id="{1FD048A6-B63F-1152-E1A3-3A5F531D0F7C}"/>
              </a:ext>
            </a:extLst>
          </p:cNvPr>
          <p:cNvPicPr>
            <a:picLocks noChangeAspect="1"/>
          </p:cNvPicPr>
          <p:nvPr/>
        </p:nvPicPr>
        <p:blipFill>
          <a:blip r:embed="rId3"/>
          <a:stretch>
            <a:fillRect/>
          </a:stretch>
        </p:blipFill>
        <p:spPr>
          <a:xfrm>
            <a:off x="708531" y="692914"/>
            <a:ext cx="2057738" cy="5472424"/>
          </a:xfrm>
          <a:prstGeom prst="rect">
            <a:avLst/>
          </a:prstGeom>
        </p:spPr>
      </p:pic>
      <p:pic>
        <p:nvPicPr>
          <p:cNvPr id="9" name="Picture 9" descr="Graphical user interface, Word&#10;&#10;Description automatically generated">
            <a:extLst>
              <a:ext uri="{FF2B5EF4-FFF2-40B4-BE49-F238E27FC236}">
                <a16:creationId xmlns:a16="http://schemas.microsoft.com/office/drawing/2014/main" id="{6471FDD6-2426-6509-80FC-B30092EF8323}"/>
              </a:ext>
            </a:extLst>
          </p:cNvPr>
          <p:cNvPicPr>
            <a:picLocks noChangeAspect="1"/>
          </p:cNvPicPr>
          <p:nvPr/>
        </p:nvPicPr>
        <p:blipFill>
          <a:blip r:embed="rId4"/>
          <a:stretch>
            <a:fillRect/>
          </a:stretch>
        </p:blipFill>
        <p:spPr>
          <a:xfrm>
            <a:off x="5403936" y="1221862"/>
            <a:ext cx="2049632" cy="5632145"/>
          </a:xfrm>
          <a:prstGeom prst="rect">
            <a:avLst/>
          </a:prstGeom>
        </p:spPr>
      </p:pic>
      <p:sp>
        <p:nvSpPr>
          <p:cNvPr id="3" name="TextBox 2">
            <a:extLst>
              <a:ext uri="{FF2B5EF4-FFF2-40B4-BE49-F238E27FC236}">
                <a16:creationId xmlns:a16="http://schemas.microsoft.com/office/drawing/2014/main" id="{BFEBB08F-E97B-F285-5476-2842BBAFC3DF}"/>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PCB</a:t>
            </a:r>
            <a:endParaRPr lang="en-GB"/>
          </a:p>
        </p:txBody>
      </p:sp>
    </p:spTree>
    <p:extLst>
      <p:ext uri="{BB962C8B-B14F-4D97-AF65-F5344CB8AC3E}">
        <p14:creationId xmlns:p14="http://schemas.microsoft.com/office/powerpoint/2010/main" val="3521783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A836-C169-4189-B341-C8BF000ED0F8}"/>
              </a:ext>
            </a:extLst>
          </p:cNvPr>
          <p:cNvSpPr>
            <a:spLocks noGrp="1"/>
          </p:cNvSpPr>
          <p:nvPr>
            <p:ph type="title"/>
          </p:nvPr>
        </p:nvSpPr>
        <p:spPr/>
        <p:txBody>
          <a:bodyPr/>
          <a:lstStyle/>
          <a:p>
            <a:r>
              <a:rPr lang="en-GB"/>
              <a:t>Reading books</a:t>
            </a:r>
          </a:p>
        </p:txBody>
      </p:sp>
      <p:sp>
        <p:nvSpPr>
          <p:cNvPr id="6" name="TextBox 5">
            <a:extLst>
              <a:ext uri="{FF2B5EF4-FFF2-40B4-BE49-F238E27FC236}">
                <a16:creationId xmlns:a16="http://schemas.microsoft.com/office/drawing/2014/main" id="{D0680B47-7B07-2F24-CF10-78C1E07D8452}"/>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PA</a:t>
            </a:r>
            <a:endParaRPr lang="en-GB"/>
          </a:p>
        </p:txBody>
      </p:sp>
      <p:pic>
        <p:nvPicPr>
          <p:cNvPr id="4" name="Picture 3" descr="A group of colorful books&#10;&#10;Description automatically generated">
            <a:extLst>
              <a:ext uri="{FF2B5EF4-FFF2-40B4-BE49-F238E27FC236}">
                <a16:creationId xmlns:a16="http://schemas.microsoft.com/office/drawing/2014/main" id="{B152F75C-831C-178C-1300-AEF498487FF3}"/>
              </a:ext>
            </a:extLst>
          </p:cNvPr>
          <p:cNvPicPr>
            <a:picLocks noChangeAspect="1"/>
          </p:cNvPicPr>
          <p:nvPr/>
        </p:nvPicPr>
        <p:blipFill>
          <a:blip r:embed="rId2"/>
          <a:stretch>
            <a:fillRect/>
          </a:stretch>
        </p:blipFill>
        <p:spPr>
          <a:xfrm>
            <a:off x="990600" y="1874992"/>
            <a:ext cx="7162800" cy="1752600"/>
          </a:xfrm>
          <a:prstGeom prst="rect">
            <a:avLst/>
          </a:prstGeom>
        </p:spPr>
      </p:pic>
      <p:sp>
        <p:nvSpPr>
          <p:cNvPr id="9" name="Content Placeholder 8">
            <a:extLst>
              <a:ext uri="{FF2B5EF4-FFF2-40B4-BE49-F238E27FC236}">
                <a16:creationId xmlns:a16="http://schemas.microsoft.com/office/drawing/2014/main" id="{8C031DB5-90AB-8893-0448-2408D3BB2386}"/>
              </a:ext>
            </a:extLst>
          </p:cNvPr>
          <p:cNvSpPr>
            <a:spLocks noGrp="1"/>
          </p:cNvSpPr>
          <p:nvPr>
            <p:ph idx="1"/>
          </p:nvPr>
        </p:nvSpPr>
        <p:spPr/>
        <p:txBody>
          <a:bodyPr/>
          <a:lstStyle/>
          <a:p>
            <a:r>
              <a:rPr lang="en-US">
                <a:cs typeface="Arial"/>
              </a:rPr>
              <a:t>A book they have read in school:</a:t>
            </a:r>
          </a:p>
          <a:p>
            <a:endParaRPr lang="en-US">
              <a:cs typeface="Arial"/>
            </a:endParaRPr>
          </a:p>
          <a:p>
            <a:endParaRPr lang="en-US">
              <a:cs typeface="Arial"/>
            </a:endParaRPr>
          </a:p>
          <a:p>
            <a:endParaRPr lang="en-US">
              <a:cs typeface="Arial"/>
            </a:endParaRPr>
          </a:p>
          <a:p>
            <a:endParaRPr lang="en-US">
              <a:cs typeface="Arial"/>
            </a:endParaRPr>
          </a:p>
          <a:p>
            <a:r>
              <a:rPr lang="en-US">
                <a:cs typeface="Arial"/>
              </a:rPr>
              <a:t>A new book with similar words to their </a:t>
            </a:r>
            <a:r>
              <a:rPr lang="en-US" err="1">
                <a:cs typeface="Arial"/>
              </a:rPr>
              <a:t>colour</a:t>
            </a:r>
            <a:r>
              <a:rPr lang="en-US">
                <a:cs typeface="Arial"/>
              </a:rPr>
              <a:t> book:</a:t>
            </a:r>
          </a:p>
        </p:txBody>
      </p:sp>
      <p:pic>
        <p:nvPicPr>
          <p:cNvPr id="10" name="Picture 9" descr="A group of children&amp;#39;s books&#10;&#10;Description automatically generated">
            <a:extLst>
              <a:ext uri="{FF2B5EF4-FFF2-40B4-BE49-F238E27FC236}">
                <a16:creationId xmlns:a16="http://schemas.microsoft.com/office/drawing/2014/main" id="{74D1BCB8-9240-5310-54A3-47F32B97A6DD}"/>
              </a:ext>
            </a:extLst>
          </p:cNvPr>
          <p:cNvPicPr>
            <a:picLocks noChangeAspect="1"/>
          </p:cNvPicPr>
          <p:nvPr/>
        </p:nvPicPr>
        <p:blipFill>
          <a:blip r:embed="rId3"/>
          <a:stretch>
            <a:fillRect/>
          </a:stretch>
        </p:blipFill>
        <p:spPr>
          <a:xfrm>
            <a:off x="4270782" y="4325151"/>
            <a:ext cx="3313267" cy="2354866"/>
          </a:xfrm>
          <a:prstGeom prst="rect">
            <a:avLst/>
          </a:prstGeom>
        </p:spPr>
      </p:pic>
    </p:spTree>
    <p:extLst>
      <p:ext uri="{BB962C8B-B14F-4D97-AF65-F5344CB8AC3E}">
        <p14:creationId xmlns:p14="http://schemas.microsoft.com/office/powerpoint/2010/main" val="1481009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AB18-C32E-5BD1-8611-BDF00D026424}"/>
              </a:ext>
            </a:extLst>
          </p:cNvPr>
          <p:cNvSpPr>
            <a:spLocks noGrp="1"/>
          </p:cNvSpPr>
          <p:nvPr>
            <p:ph type="title"/>
          </p:nvPr>
        </p:nvSpPr>
        <p:spPr/>
        <p:txBody>
          <a:bodyPr/>
          <a:lstStyle/>
          <a:p>
            <a:r>
              <a:rPr lang="en-GB">
                <a:cs typeface="Arial"/>
              </a:rPr>
              <a:t>Welcome</a:t>
            </a:r>
          </a:p>
        </p:txBody>
      </p:sp>
      <p:sp>
        <p:nvSpPr>
          <p:cNvPr id="3" name="Content Placeholder 2">
            <a:extLst>
              <a:ext uri="{FF2B5EF4-FFF2-40B4-BE49-F238E27FC236}">
                <a16:creationId xmlns:a16="http://schemas.microsoft.com/office/drawing/2014/main" id="{45939E1D-35B1-3678-CEE5-B5421AA815A4}"/>
              </a:ext>
            </a:extLst>
          </p:cNvPr>
          <p:cNvSpPr>
            <a:spLocks noGrp="1"/>
          </p:cNvSpPr>
          <p:nvPr>
            <p:ph idx="1"/>
          </p:nvPr>
        </p:nvSpPr>
        <p:spPr/>
        <p:txBody>
          <a:bodyPr/>
          <a:lstStyle/>
          <a:p>
            <a:pPr marL="457200" indent="-457200">
              <a:buChar char="•"/>
            </a:pPr>
            <a:r>
              <a:rPr lang="en-GB">
                <a:cs typeface="Arial"/>
              </a:rPr>
              <a:t>Introductions</a:t>
            </a:r>
          </a:p>
          <a:p>
            <a:pPr marL="457200" indent="-457200">
              <a:buChar char="•"/>
            </a:pPr>
            <a:r>
              <a:rPr lang="en-GB">
                <a:cs typeface="Arial"/>
              </a:rPr>
              <a:t>RWI</a:t>
            </a:r>
          </a:p>
          <a:p>
            <a:pPr marL="457200" indent="-457200">
              <a:buChar char="•"/>
            </a:pPr>
            <a:r>
              <a:rPr lang="en-GB">
                <a:cs typeface="Arial"/>
              </a:rPr>
              <a:t>EYFS</a:t>
            </a:r>
          </a:p>
          <a:p>
            <a:pPr marL="457200" indent="-457200">
              <a:buChar char="•"/>
            </a:pPr>
            <a:r>
              <a:rPr lang="en-GB">
                <a:cs typeface="Arial"/>
              </a:rPr>
              <a:t>Reading books</a:t>
            </a:r>
          </a:p>
          <a:p>
            <a:pPr marL="457200" indent="-457200">
              <a:buChar char="•"/>
            </a:pPr>
            <a:r>
              <a:rPr lang="en-GB">
                <a:cs typeface="Arial"/>
              </a:rPr>
              <a:t>Q&amp;A</a:t>
            </a:r>
          </a:p>
          <a:p>
            <a:pPr marL="457200" indent="-457200">
              <a:buChar char="•"/>
            </a:pPr>
            <a:endParaRPr lang="en-GB">
              <a:cs typeface="Arial"/>
            </a:endParaRPr>
          </a:p>
        </p:txBody>
      </p:sp>
      <p:sp>
        <p:nvSpPr>
          <p:cNvPr id="5" name="TextBox 4">
            <a:extLst>
              <a:ext uri="{FF2B5EF4-FFF2-40B4-BE49-F238E27FC236}">
                <a16:creationId xmlns:a16="http://schemas.microsoft.com/office/drawing/2014/main" id="{7412F473-F20A-9E9A-A71D-03CD4BE43F36}"/>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PA</a:t>
            </a:r>
            <a:endParaRPr lang="en-GB"/>
          </a:p>
        </p:txBody>
      </p:sp>
    </p:spTree>
    <p:extLst>
      <p:ext uri="{BB962C8B-B14F-4D97-AF65-F5344CB8AC3E}">
        <p14:creationId xmlns:p14="http://schemas.microsoft.com/office/powerpoint/2010/main" val="3114445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39D0-4256-3078-4F10-51EBB4AA1E1F}"/>
              </a:ext>
            </a:extLst>
          </p:cNvPr>
          <p:cNvSpPr>
            <a:spLocks noGrp="1"/>
          </p:cNvSpPr>
          <p:nvPr>
            <p:ph type="title"/>
          </p:nvPr>
        </p:nvSpPr>
        <p:spPr/>
        <p:txBody>
          <a:bodyPr/>
          <a:lstStyle/>
          <a:p>
            <a:r>
              <a:rPr lang="en-GB">
                <a:cs typeface="Arial"/>
              </a:rPr>
              <a:t>More information</a:t>
            </a:r>
            <a:endParaRPr lang="en-GB"/>
          </a:p>
        </p:txBody>
      </p:sp>
      <p:sp>
        <p:nvSpPr>
          <p:cNvPr id="3" name="Content Placeholder 2">
            <a:extLst>
              <a:ext uri="{FF2B5EF4-FFF2-40B4-BE49-F238E27FC236}">
                <a16:creationId xmlns:a16="http://schemas.microsoft.com/office/drawing/2014/main" id="{86510ABC-BB50-E130-9484-848680D370B7}"/>
              </a:ext>
            </a:extLst>
          </p:cNvPr>
          <p:cNvSpPr>
            <a:spLocks noGrp="1"/>
          </p:cNvSpPr>
          <p:nvPr>
            <p:ph idx="1"/>
          </p:nvPr>
        </p:nvSpPr>
        <p:spPr/>
        <p:txBody>
          <a:bodyPr/>
          <a:lstStyle/>
          <a:p>
            <a:r>
              <a:rPr lang="en-GB">
                <a:cs typeface="Arial"/>
              </a:rPr>
              <a:t>Video on Google classroom</a:t>
            </a:r>
          </a:p>
          <a:p>
            <a:endParaRPr lang="en-GB">
              <a:cs typeface="Arial"/>
            </a:endParaRPr>
          </a:p>
          <a:p>
            <a:r>
              <a:rPr lang="en-GB">
                <a:cs typeface="Arial"/>
              </a:rPr>
              <a:t>Cards from Amazon</a:t>
            </a:r>
          </a:p>
        </p:txBody>
      </p:sp>
      <p:sp>
        <p:nvSpPr>
          <p:cNvPr id="4" name="TextBox 3">
            <a:extLst>
              <a:ext uri="{FF2B5EF4-FFF2-40B4-BE49-F238E27FC236}">
                <a16:creationId xmlns:a16="http://schemas.microsoft.com/office/drawing/2014/main" id="{0C36FC60-DE3E-2788-DED0-E8377F2CEC66}"/>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PA</a:t>
            </a:r>
            <a:endParaRPr lang="en-GB"/>
          </a:p>
        </p:txBody>
      </p:sp>
    </p:spTree>
    <p:extLst>
      <p:ext uri="{BB962C8B-B14F-4D97-AF65-F5344CB8AC3E}">
        <p14:creationId xmlns:p14="http://schemas.microsoft.com/office/powerpoint/2010/main" val="142238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A51B80-C98F-864F-9740-E3F0E812B6B5}"/>
              </a:ext>
            </a:extLst>
          </p:cNvPr>
          <p:cNvSpPr>
            <a:spLocks noGrp="1"/>
          </p:cNvSpPr>
          <p:nvPr>
            <p:ph idx="1"/>
          </p:nvPr>
        </p:nvSpPr>
        <p:spPr>
          <a:xfrm>
            <a:off x="440059" y="1628800"/>
            <a:ext cx="8263881" cy="2447596"/>
          </a:xfrm>
        </p:spPr>
        <p:txBody>
          <a:bodyPr/>
          <a:lstStyle/>
          <a:p>
            <a:r>
              <a:rPr lang="en-US" sz="3600"/>
              <a:t>The more that you </a:t>
            </a:r>
            <a:r>
              <a:rPr lang="en-US" sz="3600" b="1">
                <a:solidFill>
                  <a:schemeClr val="accent3"/>
                </a:solidFill>
              </a:rPr>
              <a:t>read</a:t>
            </a:r>
            <a:r>
              <a:rPr lang="en-US" sz="3600"/>
              <a:t>, the more things you will </a:t>
            </a:r>
            <a:r>
              <a:rPr lang="en-US" sz="3600" b="1">
                <a:solidFill>
                  <a:schemeClr val="accent3"/>
                </a:solidFill>
              </a:rPr>
              <a:t>know</a:t>
            </a:r>
            <a:r>
              <a:rPr lang="en-US" sz="3600"/>
              <a:t>. The more that you </a:t>
            </a:r>
            <a:r>
              <a:rPr lang="en-US" sz="3600" b="1">
                <a:solidFill>
                  <a:schemeClr val="accent3"/>
                </a:solidFill>
              </a:rPr>
              <a:t>learn</a:t>
            </a:r>
            <a:r>
              <a:rPr lang="en-US" sz="3600"/>
              <a:t>, the more </a:t>
            </a:r>
            <a:r>
              <a:rPr lang="en-US" sz="3600" b="1">
                <a:solidFill>
                  <a:schemeClr val="accent3"/>
                </a:solidFill>
              </a:rPr>
              <a:t>places you’ll go</a:t>
            </a:r>
            <a:r>
              <a:rPr lang="en-US" sz="3600"/>
              <a:t>! </a:t>
            </a:r>
            <a:endParaRPr lang="en-US" sz="3600">
              <a:solidFill>
                <a:schemeClr val="accent3"/>
              </a:solidFill>
            </a:endParaRPr>
          </a:p>
          <a:p>
            <a:endParaRPr lang="en-US"/>
          </a:p>
        </p:txBody>
      </p:sp>
      <p:sp>
        <p:nvSpPr>
          <p:cNvPr id="5" name="Title 1">
            <a:extLst>
              <a:ext uri="{FF2B5EF4-FFF2-40B4-BE49-F238E27FC236}">
                <a16:creationId xmlns:a16="http://schemas.microsoft.com/office/drawing/2014/main" id="{463C3D3C-A11A-E14A-91E3-23F810041EF8}"/>
              </a:ext>
            </a:extLst>
          </p:cNvPr>
          <p:cNvSpPr txBox="1">
            <a:spLocks/>
          </p:cNvSpPr>
          <p:nvPr/>
        </p:nvSpPr>
        <p:spPr>
          <a:xfrm>
            <a:off x="6673611" y="3644348"/>
            <a:ext cx="8640951" cy="864096"/>
          </a:xfrm>
          <a:prstGeom prst="rect">
            <a:avLst/>
          </a:prstGeom>
        </p:spPr>
        <p:txBody>
          <a:bodyPr/>
          <a:lst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a:lstStyle>
          <a:p>
            <a:pPr defTabSz="914400"/>
            <a:r>
              <a:rPr lang="en-US" sz="3400"/>
              <a:t>Dr. Seuss</a:t>
            </a:r>
          </a:p>
        </p:txBody>
      </p:sp>
      <p:pic>
        <p:nvPicPr>
          <p:cNvPr id="2" name="Picture 2" descr="Logo&#10;&#10;Description automatically generated">
            <a:extLst>
              <a:ext uri="{FF2B5EF4-FFF2-40B4-BE49-F238E27FC236}">
                <a16:creationId xmlns:a16="http://schemas.microsoft.com/office/drawing/2014/main" id="{C60E9BC1-A9BF-F402-648F-C996DB4D8F7A}"/>
              </a:ext>
            </a:extLst>
          </p:cNvPr>
          <p:cNvPicPr>
            <a:picLocks noChangeAspect="1"/>
          </p:cNvPicPr>
          <p:nvPr/>
        </p:nvPicPr>
        <p:blipFill>
          <a:blip r:embed="rId3"/>
          <a:stretch>
            <a:fillRect/>
          </a:stretch>
        </p:blipFill>
        <p:spPr>
          <a:xfrm>
            <a:off x="504306" y="3305907"/>
            <a:ext cx="1860457" cy="3096744"/>
          </a:xfrm>
          <a:prstGeom prst="rect">
            <a:avLst/>
          </a:prstGeom>
        </p:spPr>
      </p:pic>
    </p:spTree>
    <p:extLst>
      <p:ext uri="{BB962C8B-B14F-4D97-AF65-F5344CB8AC3E}">
        <p14:creationId xmlns:p14="http://schemas.microsoft.com/office/powerpoint/2010/main" val="4071284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Any other questions</a:t>
            </a:r>
          </a:p>
        </p:txBody>
      </p:sp>
      <p:sp>
        <p:nvSpPr>
          <p:cNvPr id="6" name="Rectangle 5">
            <a:extLst>
              <a:ext uri="{FF2B5EF4-FFF2-40B4-BE49-F238E27FC236}">
                <a16:creationId xmlns:a16="http://schemas.microsoft.com/office/drawing/2014/main"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295433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3" descr="Screen Shot 2016-04-13 at 11.32.00.jpg">
            <a:extLst>
              <a:ext uri="{FF2B5EF4-FFF2-40B4-BE49-F238E27FC236}">
                <a16:creationId xmlns:a16="http://schemas.microsoft.com/office/drawing/2014/main" id="{61F4B36A-6365-6D46-9865-D75DD09075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06668" y="2223185"/>
            <a:ext cx="823680" cy="1165825"/>
          </a:xfrm>
          <a:prstGeom prst="rect">
            <a:avLst/>
          </a:prstGeom>
          <a:ln>
            <a:solidFill>
              <a:schemeClr val="tx1"/>
            </a:solidFill>
          </a:ln>
        </p:spPr>
      </p:pic>
      <p:sp>
        <p:nvSpPr>
          <p:cNvPr id="2" name="Title 1"/>
          <p:cNvSpPr>
            <a:spLocks noGrp="1"/>
          </p:cNvSpPr>
          <p:nvPr>
            <p:ph type="title"/>
          </p:nvPr>
        </p:nvSpPr>
        <p:spPr>
          <a:xfrm>
            <a:off x="323536" y="260649"/>
            <a:ext cx="8712959" cy="864096"/>
          </a:xfrm>
        </p:spPr>
        <p:txBody>
          <a:bodyPr/>
          <a:lstStyle/>
          <a:p>
            <a:r>
              <a:rPr lang="en-US"/>
              <a:t>Read Write Inc. Phonics daily lessons</a:t>
            </a:r>
            <a:endParaRPr lang="en-GB"/>
          </a:p>
        </p:txBody>
      </p:sp>
      <p:grpSp>
        <p:nvGrpSpPr>
          <p:cNvPr id="59" name="Group 58"/>
          <p:cNvGrpSpPr/>
          <p:nvPr/>
        </p:nvGrpSpPr>
        <p:grpSpPr>
          <a:xfrm>
            <a:off x="5876891" y="2530113"/>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grpSp>
        <p:nvGrpSpPr>
          <p:cNvPr id="47" name="Group 46"/>
          <p:cNvGrpSpPr/>
          <p:nvPr/>
        </p:nvGrpSpPr>
        <p:grpSpPr>
          <a:xfrm>
            <a:off x="6196683" y="3643238"/>
            <a:ext cx="2443877" cy="948102"/>
            <a:chOff x="1763688" y="5157192"/>
            <a:chExt cx="3816424" cy="1340768"/>
          </a:xfrm>
        </p:grpSpPr>
        <p:pic>
          <p:nvPicPr>
            <p:cNvPr id="48" name="Picture 47" descr="837404_GW_BK1_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grpSp>
        <p:nvGrpSpPr>
          <p:cNvPr id="11" name="Group 10">
            <a:extLst>
              <a:ext uri="{FF2B5EF4-FFF2-40B4-BE49-F238E27FC236}">
                <a16:creationId xmlns:a16="http://schemas.microsoft.com/office/drawing/2014/main" id="{424FFB45-E806-F47D-F955-E4A52FC2A093}"/>
              </a:ext>
            </a:extLst>
          </p:cNvPr>
          <p:cNvGrpSpPr/>
          <p:nvPr/>
        </p:nvGrpSpPr>
        <p:grpSpPr>
          <a:xfrm>
            <a:off x="2759094" y="2904497"/>
            <a:ext cx="2305523" cy="1049006"/>
            <a:chOff x="591091" y="5022957"/>
            <a:chExt cx="2305523" cy="1049006"/>
          </a:xfrm>
        </p:grpSpPr>
        <p:pic>
          <p:nvPicPr>
            <p:cNvPr id="10" name="Picture 9" descr="Logo&#10;&#10;Description automatically generated">
              <a:extLst>
                <a:ext uri="{FF2B5EF4-FFF2-40B4-BE49-F238E27FC236}">
                  <a16:creationId xmlns:a16="http://schemas.microsoft.com/office/drawing/2014/main" id="{3E77A7CE-3698-930E-166C-3145148935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7" name="Picture 6" descr="Logo&#10;&#10;Description automatically generated with medium confidence">
              <a:extLst>
                <a:ext uri="{FF2B5EF4-FFF2-40B4-BE49-F238E27FC236}">
                  <a16:creationId xmlns:a16="http://schemas.microsoft.com/office/drawing/2014/main" id="{D2A0AF54-AF3E-EAC3-0EB7-87C58C9776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5" name="Picture 4" descr="Logo, company name&#10;&#10;Description automatically generated">
              <a:extLst>
                <a:ext uri="{FF2B5EF4-FFF2-40B4-BE49-F238E27FC236}">
                  <a16:creationId xmlns:a16="http://schemas.microsoft.com/office/drawing/2014/main" id="{AC343035-FED3-74E1-13A8-152E879DEB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12" name="Picture 11" descr="Icon&#10;&#10;Description automatically generated">
            <a:extLst>
              <a:ext uri="{FF2B5EF4-FFF2-40B4-BE49-F238E27FC236}">
                <a16:creationId xmlns:a16="http://schemas.microsoft.com/office/drawing/2014/main" id="{2D97BB74-FCB6-E89D-8DA9-B8B12CC01F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627203">
            <a:off x="646267" y="2379682"/>
            <a:ext cx="640281" cy="935795"/>
          </a:xfrm>
          <a:prstGeom prst="rect">
            <a:avLst/>
          </a:prstGeom>
          <a:ln>
            <a:solidFill>
              <a:schemeClr val="tx1"/>
            </a:solidFill>
          </a:ln>
        </p:spPr>
      </p:pic>
      <p:pic>
        <p:nvPicPr>
          <p:cNvPr id="13" name="Picture 12" descr="Logo, company name&#10;&#10;Description automatically generated">
            <a:extLst>
              <a:ext uri="{FF2B5EF4-FFF2-40B4-BE49-F238E27FC236}">
                <a16:creationId xmlns:a16="http://schemas.microsoft.com/office/drawing/2014/main" id="{27133B3D-63B6-22E8-B239-AF79DA9329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2861" y="2273846"/>
            <a:ext cx="625225" cy="935795"/>
          </a:xfrm>
          <a:prstGeom prst="rect">
            <a:avLst/>
          </a:prstGeom>
          <a:ln>
            <a:solidFill>
              <a:schemeClr val="tx1"/>
            </a:solidFill>
          </a:ln>
        </p:spPr>
      </p:pic>
      <p:pic>
        <p:nvPicPr>
          <p:cNvPr id="19" name="Picture 18" descr="Logo, company name&#10;&#10;Description automatically generated">
            <a:extLst>
              <a:ext uri="{FF2B5EF4-FFF2-40B4-BE49-F238E27FC236}">
                <a16:creationId xmlns:a16="http://schemas.microsoft.com/office/drawing/2014/main" id="{B859E200-ED1D-6595-60C9-0A02532B4116}"/>
              </a:ext>
            </a:extLst>
          </p:cNvPr>
          <p:cNvPicPr>
            <a:picLocks noChangeAspect="1"/>
          </p:cNvPicPr>
          <p:nvPr/>
        </p:nvPicPr>
        <p:blipFill rotWithShape="1">
          <a:blip r:embed="rId24">
            <a:extLst>
              <a:ext uri="{28A0092B-C50C-407E-A947-70E740481C1C}">
                <a14:useLocalDpi xmlns:a14="http://schemas.microsoft.com/office/drawing/2010/main" val="0"/>
              </a:ext>
            </a:extLst>
          </a:blip>
          <a:srcRect t="8206"/>
          <a:stretch/>
        </p:blipFill>
        <p:spPr>
          <a:xfrm rot="1047589">
            <a:off x="1756830" y="2340294"/>
            <a:ext cx="641875" cy="931605"/>
          </a:xfrm>
          <a:prstGeom prst="rect">
            <a:avLst/>
          </a:prstGeom>
          <a:ln>
            <a:solidFill>
              <a:schemeClr val="tx1"/>
            </a:solidFill>
          </a:ln>
        </p:spPr>
      </p:pic>
      <p:pic>
        <p:nvPicPr>
          <p:cNvPr id="21" name="Picture 20" descr="A picture containing text&#10;&#10;Description automatically generated">
            <a:extLst>
              <a:ext uri="{FF2B5EF4-FFF2-40B4-BE49-F238E27FC236}">
                <a16:creationId xmlns:a16="http://schemas.microsoft.com/office/drawing/2014/main" id="{A6AC1390-B1F4-3B74-1B85-B1313A8357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72457" y="3609454"/>
            <a:ext cx="620697" cy="1015066"/>
          </a:xfrm>
          <a:prstGeom prst="rect">
            <a:avLst/>
          </a:prstGeom>
          <a:ln>
            <a:solidFill>
              <a:schemeClr val="tx1"/>
            </a:solidFill>
          </a:ln>
        </p:spPr>
      </p:pic>
      <p:pic>
        <p:nvPicPr>
          <p:cNvPr id="24" name="Picture 23" descr="A picture containing text&#10;&#10;Description automatically generated">
            <a:extLst>
              <a:ext uri="{FF2B5EF4-FFF2-40B4-BE49-F238E27FC236}">
                <a16:creationId xmlns:a16="http://schemas.microsoft.com/office/drawing/2014/main" id="{03A03D8A-B269-42CB-8D82-1AD2AB073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42533" y="3603750"/>
            <a:ext cx="645951" cy="1015066"/>
          </a:xfrm>
          <a:prstGeom prst="rect">
            <a:avLst/>
          </a:prstGeom>
          <a:noFill/>
          <a:ln>
            <a:solidFill>
              <a:schemeClr val="tx1"/>
            </a:solidFill>
          </a:ln>
        </p:spPr>
      </p:pic>
      <p:pic>
        <p:nvPicPr>
          <p:cNvPr id="26" name="Picture 25" descr="Text, whiteboard&#10;&#10;Description automatically generated">
            <a:extLst>
              <a:ext uri="{FF2B5EF4-FFF2-40B4-BE49-F238E27FC236}">
                <a16:creationId xmlns:a16="http://schemas.microsoft.com/office/drawing/2014/main" id="{2D42C263-E671-3E5B-F7A2-C19517C892E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6242" y="3602102"/>
            <a:ext cx="645951" cy="1022418"/>
          </a:xfrm>
          <a:prstGeom prst="rect">
            <a:avLst/>
          </a:prstGeom>
          <a:ln>
            <a:solidFill>
              <a:schemeClr val="tx1"/>
            </a:solidFill>
          </a:ln>
        </p:spPr>
      </p:pic>
      <p:pic>
        <p:nvPicPr>
          <p:cNvPr id="3" name="Picture 2">
            <a:extLst>
              <a:ext uri="{FF2B5EF4-FFF2-40B4-BE49-F238E27FC236}">
                <a16:creationId xmlns:a16="http://schemas.microsoft.com/office/drawing/2014/main" id="{191A7E6D-DB06-ADF3-0739-167C65297D4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380650" y="4436913"/>
            <a:ext cx="2052722" cy="2165200"/>
          </a:xfrm>
          <a:prstGeom prst="rect">
            <a:avLst/>
          </a:prstGeom>
        </p:spPr>
      </p:pic>
      <p:sp>
        <p:nvSpPr>
          <p:cNvPr id="6" name="TextBox 5">
            <a:extLst>
              <a:ext uri="{FF2B5EF4-FFF2-40B4-BE49-F238E27FC236}">
                <a16:creationId xmlns:a16="http://schemas.microsoft.com/office/drawing/2014/main" id="{8F2FF75E-2C99-8DC9-F09B-07342AAB21E8}"/>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PA</a:t>
            </a:r>
            <a:endParaRPr lang="en-GB"/>
          </a:p>
        </p:txBody>
      </p:sp>
    </p:spTree>
    <p:extLst>
      <p:ext uri="{BB962C8B-B14F-4D97-AF65-F5344CB8AC3E}">
        <p14:creationId xmlns:p14="http://schemas.microsoft.com/office/powerpoint/2010/main" val="28174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446133"/>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lang="en-US">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sz="3200" b="0" i="0" u="none" strike="noStrike" cap="none">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lang="en-US" sz="3200" i="0" u="none" strike="noStrike" cap="none">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a:solidFill>
                  <a:schemeClr val="dk2"/>
                </a:solidFill>
                <a:latin typeface="Arial"/>
                <a:ea typeface="Arial"/>
                <a:cs typeface="Arial"/>
                <a:sym typeface="Arial"/>
              </a:rPr>
              <a:t>Graphemes</a:t>
            </a:r>
          </a:p>
        </p:txBody>
      </p:sp>
      <p:pic>
        <p:nvPicPr>
          <p:cNvPr id="4" name="Picture 3"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3"/>
          <a:stretch>
            <a:fillRect/>
          </a:stretch>
        </p:blipFill>
        <p:spPr>
          <a:xfrm>
            <a:off x="462581" y="2206385"/>
            <a:ext cx="2141134" cy="1015097"/>
          </a:xfrm>
          <a:prstGeom prst="rect">
            <a:avLst/>
          </a:prstGeom>
        </p:spPr>
      </p:pic>
      <p:pic>
        <p:nvPicPr>
          <p:cNvPr id="6" name="Picture 5"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4"/>
          <a:stretch>
            <a:fillRect/>
          </a:stretch>
        </p:blipFill>
        <p:spPr>
          <a:xfrm>
            <a:off x="3104922" y="2206385"/>
            <a:ext cx="2141134" cy="1017734"/>
          </a:xfrm>
          <a:prstGeom prst="rect">
            <a:avLst/>
          </a:prstGeom>
        </p:spPr>
      </p:pic>
      <p:sp>
        <p:nvSpPr>
          <p:cNvPr id="7" name="TextBox 6">
            <a:extLst>
              <a:ext uri="{FF2B5EF4-FFF2-40B4-BE49-F238E27FC236}">
                <a16:creationId xmlns:a16="http://schemas.microsoft.com/office/drawing/2014/main" id="{5440A824-FB47-FB5A-528B-01B843FFB46D}"/>
              </a:ext>
            </a:extLst>
          </p:cNvPr>
          <p:cNvSpPr txBox="1"/>
          <p:nvPr/>
        </p:nvSpPr>
        <p:spPr>
          <a:xfrm>
            <a:off x="323528" y="4314159"/>
            <a:ext cx="7976279" cy="1077218"/>
          </a:xfrm>
          <a:prstGeom prst="rect">
            <a:avLst/>
          </a:prstGeom>
          <a:noFill/>
        </p:spPr>
        <p:txBody>
          <a:bodyPr wrap="square" rtlCol="0">
            <a:spAutoFit/>
          </a:bodyPr>
          <a:lstStyle/>
          <a:p>
            <a:pPr lvl="0"/>
            <a:r>
              <a:rPr lang="en-GB" sz="3200" i="1">
                <a:solidFill>
                  <a:schemeClr val="tx2"/>
                </a:solidFill>
              </a:rPr>
              <a:t>demonstrate, containing, roamed, trivial, injured, whimper</a:t>
            </a:r>
          </a:p>
        </p:txBody>
      </p:sp>
      <p:sp>
        <p:nvSpPr>
          <p:cNvPr id="3" name="TextBox 2">
            <a:extLst>
              <a:ext uri="{FF2B5EF4-FFF2-40B4-BE49-F238E27FC236}">
                <a16:creationId xmlns:a16="http://schemas.microsoft.com/office/drawing/2014/main" id="{09C8D29D-C7BB-B441-E8A2-D0BCC62875F9}"/>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PA</a:t>
            </a:r>
            <a:endParaRPr lang="en-GB"/>
          </a:p>
        </p:txBody>
      </p:sp>
    </p:spTree>
    <p:extLst>
      <p:ext uri="{BB962C8B-B14F-4D97-AF65-F5344CB8AC3E}">
        <p14:creationId xmlns:p14="http://schemas.microsoft.com/office/powerpoint/2010/main" val="40103008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a:t>44 sounds</a:t>
            </a:r>
          </a:p>
          <a:p>
            <a:pPr marL="457200" indent="-457200">
              <a:buFont typeface="Arial"/>
              <a:buChar char="•"/>
            </a:pPr>
            <a:r>
              <a:rPr lang="en-US"/>
              <a:t>26 letters</a:t>
            </a:r>
          </a:p>
          <a:p>
            <a:pPr marL="457200" indent="-457200">
              <a:buFont typeface="Arial"/>
              <a:buChar char="•"/>
            </a:pPr>
            <a:r>
              <a:rPr lang="en-US"/>
              <a:t>Over 150+ graphemes (letter combinations)</a:t>
            </a:r>
          </a:p>
          <a:p>
            <a:pPr marL="457200" indent="-457200">
              <a:buFont typeface="Arial"/>
              <a:buChar char="•"/>
            </a:pPr>
            <a:endParaRPr lang="en-US"/>
          </a:p>
          <a:p>
            <a:r>
              <a:rPr lang="en-US"/>
              <a:t>One of the most complex alphabetic codes in the world.</a:t>
            </a:r>
          </a:p>
        </p:txBody>
      </p:sp>
      <p:sp>
        <p:nvSpPr>
          <p:cNvPr id="5" name="TextBox 4">
            <a:extLst>
              <a:ext uri="{FF2B5EF4-FFF2-40B4-BE49-F238E27FC236}">
                <a16:creationId xmlns:a16="http://schemas.microsoft.com/office/drawing/2014/main" id="{DBA6B16E-2162-9D4D-0CE5-2488877AAC30}"/>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PA</a:t>
            </a:r>
            <a:endParaRPr lang="en-GB"/>
          </a:p>
        </p:txBody>
      </p:sp>
    </p:spTree>
    <p:extLst>
      <p:ext uri="{BB962C8B-B14F-4D97-AF65-F5344CB8AC3E}">
        <p14:creationId xmlns:p14="http://schemas.microsoft.com/office/powerpoint/2010/main" val="10296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a:latin typeface="Arial Unicode MS"/>
                <a:ea typeface="Arial Unicode MS"/>
                <a:cs typeface="Arial Unicode MS"/>
              </a:rPr>
              <a:t>   </a:t>
            </a:r>
            <a:endParaRPr lang="en-US">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
        <p:nvSpPr>
          <p:cNvPr id="4" name="TextBox 3">
            <a:extLst>
              <a:ext uri="{FF2B5EF4-FFF2-40B4-BE49-F238E27FC236}">
                <a16:creationId xmlns:a16="http://schemas.microsoft.com/office/drawing/2014/main" id="{23C789E2-697A-F8C3-B76C-76E531EECF31}"/>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PA</a:t>
            </a:r>
            <a:endParaRPr lang="en-GB"/>
          </a:p>
        </p:txBody>
      </p:sp>
    </p:spTree>
    <p:extLst>
      <p:ext uri="{BB962C8B-B14F-4D97-AF65-F5344CB8AC3E}">
        <p14:creationId xmlns:p14="http://schemas.microsoft.com/office/powerpoint/2010/main" val="183700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1529-4D14-D10A-2CE3-92C8F7C7B393}"/>
              </a:ext>
            </a:extLst>
          </p:cNvPr>
          <p:cNvSpPr>
            <a:spLocks noGrp="1"/>
          </p:cNvSpPr>
          <p:nvPr>
            <p:ph type="title"/>
          </p:nvPr>
        </p:nvSpPr>
        <p:spPr/>
        <p:txBody>
          <a:bodyPr/>
          <a:lstStyle/>
          <a:p>
            <a:r>
              <a:rPr lang="en-GB">
                <a:cs typeface="Arial"/>
              </a:rPr>
              <a:t>Sounds are taught in this order:</a:t>
            </a:r>
          </a:p>
        </p:txBody>
      </p:sp>
      <p:sp>
        <p:nvSpPr>
          <p:cNvPr id="3" name="Content Placeholder 2">
            <a:extLst>
              <a:ext uri="{FF2B5EF4-FFF2-40B4-BE49-F238E27FC236}">
                <a16:creationId xmlns:a16="http://schemas.microsoft.com/office/drawing/2014/main" id="{1F9A4D76-0E55-3C5D-BBCD-58ECA488E38F}"/>
              </a:ext>
            </a:extLst>
          </p:cNvPr>
          <p:cNvSpPr>
            <a:spLocks noGrp="1"/>
          </p:cNvSpPr>
          <p:nvPr>
            <p:ph idx="1"/>
          </p:nvPr>
        </p:nvSpPr>
        <p:spPr/>
        <p:txBody>
          <a:bodyPr/>
          <a:lstStyle/>
          <a:p>
            <a:endParaRPr lang="en-GB">
              <a:cs typeface="Arial"/>
            </a:endParaRPr>
          </a:p>
          <a:p>
            <a:endParaRPr lang="en-GB">
              <a:cs typeface="Arial"/>
            </a:endParaRPr>
          </a:p>
        </p:txBody>
      </p:sp>
      <p:pic>
        <p:nvPicPr>
          <p:cNvPr id="4" name="Picture 3" descr="A screenshot of a computer game&#10;&#10;Description automatically generated">
            <a:extLst>
              <a:ext uri="{FF2B5EF4-FFF2-40B4-BE49-F238E27FC236}">
                <a16:creationId xmlns:a16="http://schemas.microsoft.com/office/drawing/2014/main" id="{771FA01E-FB12-E487-0CF4-7639DF2CC6DA}"/>
              </a:ext>
            </a:extLst>
          </p:cNvPr>
          <p:cNvPicPr>
            <a:picLocks noChangeAspect="1"/>
          </p:cNvPicPr>
          <p:nvPr/>
        </p:nvPicPr>
        <p:blipFill>
          <a:blip r:embed="rId2"/>
          <a:stretch>
            <a:fillRect/>
          </a:stretch>
        </p:blipFill>
        <p:spPr>
          <a:xfrm>
            <a:off x="3870037" y="1273647"/>
            <a:ext cx="3666836" cy="5107346"/>
          </a:xfrm>
          <a:prstGeom prst="rect">
            <a:avLst/>
          </a:prstGeom>
        </p:spPr>
      </p:pic>
      <p:sp>
        <p:nvSpPr>
          <p:cNvPr id="6" name="TextBox 5">
            <a:extLst>
              <a:ext uri="{FF2B5EF4-FFF2-40B4-BE49-F238E27FC236}">
                <a16:creationId xmlns:a16="http://schemas.microsoft.com/office/drawing/2014/main" id="{8C3EBD88-D0C6-0897-D14C-FA9EE9C2E1C7}"/>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PA</a:t>
            </a:r>
            <a:endParaRPr lang="en-GB"/>
          </a:p>
        </p:txBody>
      </p:sp>
      <p:sp>
        <p:nvSpPr>
          <p:cNvPr id="5" name="TextBox 4">
            <a:extLst>
              <a:ext uri="{FF2B5EF4-FFF2-40B4-BE49-F238E27FC236}">
                <a16:creationId xmlns:a16="http://schemas.microsoft.com/office/drawing/2014/main" id="{2800B320-DBC9-0971-A3EF-EE0FE4F0A781}"/>
              </a:ext>
            </a:extLst>
          </p:cNvPr>
          <p:cNvSpPr txBox="1"/>
          <p:nvPr/>
        </p:nvSpPr>
        <p:spPr>
          <a:xfrm>
            <a:off x="323542" y="5513909"/>
            <a:ext cx="37013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Assessed half termly for progress groups.</a:t>
            </a:r>
          </a:p>
        </p:txBody>
      </p:sp>
    </p:spTree>
    <p:extLst>
      <p:ext uri="{BB962C8B-B14F-4D97-AF65-F5344CB8AC3E}">
        <p14:creationId xmlns:p14="http://schemas.microsoft.com/office/powerpoint/2010/main" val="699715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Pure Sounds (</a:t>
            </a:r>
            <a:r>
              <a:rPr lang="en-US" err="1"/>
              <a:t>ruthmiskin.com</a:t>
            </a:r>
            <a:r>
              <a:rPr lang="en-US"/>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sp>
        <p:nvSpPr>
          <p:cNvPr id="5" name="TextBox 4">
            <a:extLst>
              <a:ext uri="{FF2B5EF4-FFF2-40B4-BE49-F238E27FC236}">
                <a16:creationId xmlns:a16="http://schemas.microsoft.com/office/drawing/2014/main" id="{5631F458-0F58-CAAC-E65E-EC6D3320F5A6}"/>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cs typeface="Arial"/>
              </a:rPr>
              <a:t>VB</a:t>
            </a:r>
          </a:p>
        </p:txBody>
      </p:sp>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7269-F759-018F-CC13-71CB48BF0C7D}"/>
              </a:ext>
            </a:extLst>
          </p:cNvPr>
          <p:cNvSpPr>
            <a:spLocks noGrp="1"/>
          </p:cNvSpPr>
          <p:nvPr>
            <p:ph type="title"/>
          </p:nvPr>
        </p:nvSpPr>
        <p:spPr/>
        <p:txBody>
          <a:bodyPr/>
          <a:lstStyle/>
          <a:p>
            <a:r>
              <a:rPr lang="en-GB">
                <a:cs typeface="Arial"/>
              </a:rPr>
              <a:t>Rhymes to help write the letters</a:t>
            </a:r>
          </a:p>
        </p:txBody>
      </p:sp>
      <p:pic>
        <p:nvPicPr>
          <p:cNvPr id="4" name="Content Placeholder 3" descr="A white paper with black text&#10;&#10;Description automatically generated">
            <a:extLst>
              <a:ext uri="{FF2B5EF4-FFF2-40B4-BE49-F238E27FC236}">
                <a16:creationId xmlns:a16="http://schemas.microsoft.com/office/drawing/2014/main" id="{8A4304A5-2595-3610-8DEE-650B7868455A}"/>
              </a:ext>
            </a:extLst>
          </p:cNvPr>
          <p:cNvPicPr>
            <a:picLocks noGrp="1" noChangeAspect="1"/>
          </p:cNvPicPr>
          <p:nvPr>
            <p:ph idx="1"/>
          </p:nvPr>
        </p:nvPicPr>
        <p:blipFill>
          <a:blip r:embed="rId2"/>
          <a:stretch>
            <a:fillRect/>
          </a:stretch>
        </p:blipFill>
        <p:spPr>
          <a:xfrm>
            <a:off x="1859795" y="2159839"/>
            <a:ext cx="4400550" cy="2525568"/>
          </a:xfrm>
        </p:spPr>
      </p:pic>
      <p:sp>
        <p:nvSpPr>
          <p:cNvPr id="5" name="TextBox 4">
            <a:extLst>
              <a:ext uri="{FF2B5EF4-FFF2-40B4-BE49-F238E27FC236}">
                <a16:creationId xmlns:a16="http://schemas.microsoft.com/office/drawing/2014/main" id="{AE7D5B68-9D0B-4383-ECFF-1C6CE6A34F13}"/>
              </a:ext>
            </a:extLst>
          </p:cNvPr>
          <p:cNvSpPr txBox="1"/>
          <p:nvPr/>
        </p:nvSpPr>
        <p:spPr>
          <a:xfrm>
            <a:off x="432954" y="1446067"/>
            <a:ext cx="5585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Handout of rhymes to help at home</a:t>
            </a:r>
            <a:endParaRPr lang="en-GB"/>
          </a:p>
        </p:txBody>
      </p:sp>
      <p:sp>
        <p:nvSpPr>
          <p:cNvPr id="7" name="TextBox 6">
            <a:extLst>
              <a:ext uri="{FF2B5EF4-FFF2-40B4-BE49-F238E27FC236}">
                <a16:creationId xmlns:a16="http://schemas.microsoft.com/office/drawing/2014/main" id="{C23766D9-BE3A-12E3-B83B-E7F6F48BB5C1}"/>
              </a:ext>
            </a:extLst>
          </p:cNvPr>
          <p:cNvSpPr txBox="1"/>
          <p:nvPr/>
        </p:nvSpPr>
        <p:spPr>
          <a:xfrm>
            <a:off x="152976" y="6309590"/>
            <a:ext cx="69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VB</a:t>
            </a:r>
          </a:p>
        </p:txBody>
      </p:sp>
    </p:spTree>
    <p:extLst>
      <p:ext uri="{BB962C8B-B14F-4D97-AF65-F5344CB8AC3E}">
        <p14:creationId xmlns:p14="http://schemas.microsoft.com/office/powerpoint/2010/main" val="3670728532"/>
      </p:ext>
    </p:extLst>
  </p:cSld>
  <p:clrMapOvr>
    <a:masterClrMapping/>
  </p:clrMapOvr>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5A91E7A31CDE44B4F81B657DC4977E" ma:contentTypeVersion="7" ma:contentTypeDescription="Create a new document." ma:contentTypeScope="" ma:versionID="42db9313ba4e690b86a3ef20eb26bd58">
  <xsd:schema xmlns:xsd="http://www.w3.org/2001/XMLSchema" xmlns:xs="http://www.w3.org/2001/XMLSchema" xmlns:p="http://schemas.microsoft.com/office/2006/metadata/properties" xmlns:ns2="1fd9bd5a-f049-4ce8-89ca-1d03866b2492" xmlns:ns3="0ab4df03-d8e5-4cd5-8421-fcf74d3165f9" targetNamespace="http://schemas.microsoft.com/office/2006/metadata/properties" ma:root="true" ma:fieldsID="7c61d86d491b6dcab4fcfb35d095bb02" ns2:_="" ns3:_="">
    <xsd:import namespace="1fd9bd5a-f049-4ce8-89ca-1d03866b2492"/>
    <xsd:import namespace="0ab4df03-d8e5-4cd5-8421-fcf74d3165f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9bd5a-f049-4ce8-89ca-1d03866b24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b4df03-d8e5-4cd5-8421-fcf74d3165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EBC475-E5F9-4A90-B817-E8274DE87EEE}">
  <ds:schemaRefs>
    <ds:schemaRef ds:uri="http://schemas.microsoft.com/sharepoint/v3/contenttype/forms"/>
  </ds:schemaRefs>
</ds:datastoreItem>
</file>

<file path=customXml/itemProps2.xml><?xml version="1.0" encoding="utf-8"?>
<ds:datastoreItem xmlns:ds="http://schemas.openxmlformats.org/officeDocument/2006/customXml" ds:itemID="{29E19184-129A-495C-A8E3-0A0F73EC5360}">
  <ds:schemaRefs>
    <ds:schemaRef ds:uri="0ab4df03-d8e5-4cd5-8421-fcf74d3165f9"/>
    <ds:schemaRef ds:uri="1fd9bd5a-f049-4ce8-89ca-1d03866b24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15C306C-FD3E-4E0A-9F59-728498AB57BC}">
  <ds:schemaRefs>
    <ds:schemaRef ds:uri="http://purl.org/dc/elements/1.1/"/>
    <ds:schemaRef ds:uri="http://www.w3.org/XML/1998/namespace"/>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0ab4df03-d8e5-4cd5-8421-fcf74d3165f9"/>
    <ds:schemaRef ds:uri="1fd9bd5a-f049-4ce8-89ca-1d03866b249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Presentation1.potx</Template>
  <TotalTime>0</TotalTime>
  <Words>1469</Words>
  <Application>Microsoft Office PowerPoint</Application>
  <PresentationFormat>On-screen Show (4:3)</PresentationFormat>
  <Paragraphs>201</Paragraphs>
  <Slides>22</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Unicode MS</vt:lpstr>
      <vt:lpstr>Calibri</vt:lpstr>
      <vt:lpstr>Garamond</vt:lpstr>
      <vt:lpstr>Times New Roman</vt:lpstr>
      <vt:lpstr>Wingdings</vt:lpstr>
      <vt:lpstr>NEW Phonics Template</vt:lpstr>
      <vt:lpstr>Read Write Inc. Phonics  Parents’ Information</vt:lpstr>
      <vt:lpstr>Welcome</vt:lpstr>
      <vt:lpstr>Read Write Inc. Phonics daily lessons</vt:lpstr>
      <vt:lpstr>What is phonics?</vt:lpstr>
      <vt:lpstr>English alphabetic code</vt:lpstr>
      <vt:lpstr>Speed Sounds Set 1 and Set 2</vt:lpstr>
      <vt:lpstr>Sounds are taught in this order:</vt:lpstr>
      <vt:lpstr>Pure Sounds (ruthmiskin.com)</vt:lpstr>
      <vt:lpstr>Rhymes to help write the letters</vt:lpstr>
      <vt:lpstr>Sounds + blending = word reading </vt:lpstr>
      <vt:lpstr>Meet Fred</vt:lpstr>
      <vt:lpstr>Teach spelling using Fred Fingers</vt:lpstr>
      <vt:lpstr>Reading with Fred Talk and Word time</vt:lpstr>
      <vt:lpstr>PowerPoint Presentation</vt:lpstr>
      <vt:lpstr>PowerPoint Presentation</vt:lpstr>
      <vt:lpstr>‘Three with me, four at home’</vt:lpstr>
      <vt:lpstr>PowerPoint Presentation</vt:lpstr>
      <vt:lpstr>PowerPoint Presentation</vt:lpstr>
      <vt:lpstr>Reading books</vt:lpstr>
      <vt:lpstr>More information</vt:lpstr>
      <vt:lpstr>PowerPoint Presentation</vt:lpstr>
      <vt:lpstr>Any other questions</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Pippa Axon</cp:lastModifiedBy>
  <cp:revision>4</cp:revision>
  <cp:lastPrinted>2021-11-22T12:23:19Z</cp:lastPrinted>
  <dcterms:created xsi:type="dcterms:W3CDTF">2015-11-23T14:36:59Z</dcterms:created>
  <dcterms:modified xsi:type="dcterms:W3CDTF">2024-11-28T21:17:38Z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0x010100825A91E7A31CDE44B4F81B657DC4977E</vt:lpwstr>
  </property>
</Properties>
</file>