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3" r:id="rId4"/>
    <p:sldId id="274" r:id="rId5"/>
    <p:sldId id="275" r:id="rId6"/>
    <p:sldId id="276" r:id="rId7"/>
    <p:sldId id="277" r:id="rId8"/>
    <p:sldId id="278" r:id="rId9"/>
    <p:sldId id="279" r:id="rId10"/>
    <p:sldId id="267" r:id="rId11"/>
  </p:sldIdLst>
  <p:sldSz cx="9144000" cy="6858000" type="screen4x3"/>
  <p:notesSz cx="6858000" cy="9144000"/>
  <p:embeddedFontLst>
    <p:embeddedFont>
      <p:font typeface="Tuffy" panose="020B0603060100000000" charset="0"/>
      <p:regular r:id="rId14"/>
      <p:bold r:id="rId15"/>
      <p:italic r:id="rId16"/>
      <p:boldItalic r:id="rId17"/>
    </p:embeddedFont>
    <p:embeddedFont>
      <p:font typeface="Twinkl" panose="020B0604020202020204" charset="0"/>
      <p:regular r:id="rId18"/>
      <p:bold r:id="rId19"/>
    </p:embeddedFont>
    <p:embeddedFont>
      <p:font typeface="MS PGothic" panose="020B0600070205080204" pitchFamily="34" charset="-128"/>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FC3"/>
    <a:srgbClr val="11743A"/>
    <a:srgbClr val="F1884C"/>
    <a:srgbClr val="F08215"/>
    <a:srgbClr val="6FBD84"/>
    <a:srgbClr val="89C135"/>
    <a:srgbClr val="25B7BC"/>
    <a:srgbClr val="003F16"/>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75" d="100"/>
          <a:sy n="75" d="100"/>
        </p:scale>
        <p:origin x="1694" y="336"/>
      </p:cViewPr>
      <p:guideLst>
        <p:guide orient="horz" pos="2160"/>
        <p:guide pos="2880"/>
        <p:guide pos="340"/>
        <p:guide orient="horz" pos="3974"/>
        <p:guide pos="5420"/>
        <p:guide orient="horz" pos="346"/>
        <p:guide pos="476"/>
        <p:guide orient="horz" pos="48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iechyd-a-lles-ca2-ks2-ysgolion-cyfrwng-cymraeg-wales-cymru/disgyblion-iechyd-a-lles-ca2-ks2-ysgolion-cyfrwng-cymraeg-wales-cymru/llais-y-disgybl-disgyblion-iechyd-a-lles-ca2-ks2-ysgolion-cyfrwng-cymraeg-cymru-wales" TargetMode="External"/><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iechyd-a-lles-ca2-ks2-ysgolion-cyfrwng-cymraeg-wales-cymru/disgyblion-iechyd-a-lles-ca2-ks2-ysgolion-cyfrwng-cymraeg-wales-cymru/llais-y-disgybl-disgyblion-iechyd-a-lles-ca2-ks2-ysgolion-cyfrwng-cymraeg-cymru-wales"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 TargetMode="Externa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5"/>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6.xml"/><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55650" y="1642850"/>
            <a:ext cx="7632700" cy="2258090"/>
          </a:xfrm>
          <a:prstGeom prst="roundRect">
            <a:avLst>
              <a:gd name="adj" fmla="val 6965"/>
            </a:avLst>
          </a:prstGeom>
          <a:solidFill>
            <a:srgbClr val="C0DFC3"/>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t>What Is Pupil Voice?</a:t>
            </a:r>
            <a:endParaRPr lang="en-GB" sz="3600" dirty="0">
              <a:latin typeface="+mn-lt"/>
            </a:endParaRPr>
          </a:p>
        </p:txBody>
      </p:sp>
      <p:sp>
        <p:nvSpPr>
          <p:cNvPr id="2" name="Rectangle 1"/>
          <p:cNvSpPr/>
          <p:nvPr/>
        </p:nvSpPr>
        <p:spPr>
          <a:xfrm>
            <a:off x="755650" y="4439316"/>
            <a:ext cx="7632700" cy="956159"/>
          </a:xfrm>
          <a:prstGeom prst="rect">
            <a:avLst/>
          </a:prstGeom>
        </p:spPr>
        <p:txBody>
          <a:bodyPr wrap="square">
            <a:spAutoFit/>
          </a:bodyPr>
          <a:lstStyle/>
          <a:p>
            <a:pPr algn="just">
              <a:lnSpc>
                <a:spcPct val="120000"/>
              </a:lnSpc>
            </a:pPr>
            <a:r>
              <a:rPr lang="en-GB" altLang="en-US" sz="1600" dirty="0">
                <a:ea typeface="Tuffy" pitchFamily="34" charset="0"/>
                <a:cs typeface="Tuffy" pitchFamily="34" charset="0"/>
              </a:rPr>
              <a:t>Article 12 - Respect for the child's views: When adults make decisions that affect children, children have the right to say what they think should happen and that their views are taken into account.</a:t>
            </a:r>
          </a:p>
        </p:txBody>
      </p:sp>
      <p:sp>
        <p:nvSpPr>
          <p:cNvPr id="4" name="Rectangle 3"/>
          <p:cNvSpPr/>
          <p:nvPr/>
        </p:nvSpPr>
        <p:spPr>
          <a:xfrm>
            <a:off x="7419815" y="5367893"/>
            <a:ext cx="987771" cy="369332"/>
          </a:xfrm>
          <a:prstGeom prst="rect">
            <a:avLst/>
          </a:prstGeom>
        </p:spPr>
        <p:txBody>
          <a:bodyPr wrap="none">
            <a:spAutoFit/>
          </a:bodyPr>
          <a:lstStyle/>
          <a:p>
            <a:r>
              <a:rPr lang="en-GB" b="1" dirty="0"/>
              <a:t>UNICEF</a:t>
            </a:r>
          </a:p>
        </p:txBody>
      </p:sp>
      <p:cxnSp>
        <p:nvCxnSpPr>
          <p:cNvPr id="7" name="Straight Connector 6"/>
          <p:cNvCxnSpPr/>
          <p:nvPr/>
        </p:nvCxnSpPr>
        <p:spPr>
          <a:xfrm>
            <a:off x="3622355" y="4273628"/>
            <a:ext cx="1968548" cy="0"/>
          </a:xfrm>
          <a:prstGeom prst="line">
            <a:avLst/>
          </a:prstGeom>
          <a:ln>
            <a:solidFill>
              <a:srgbClr val="11743A"/>
            </a:solidFill>
          </a:ln>
        </p:spPr>
        <p:style>
          <a:lnRef idx="3">
            <a:schemeClr val="accent4"/>
          </a:lnRef>
          <a:fillRef idx="0">
            <a:schemeClr val="accent4"/>
          </a:fillRef>
          <a:effectRef idx="2">
            <a:schemeClr val="accent4"/>
          </a:effectRef>
          <a:fontRef idx="minor">
            <a:schemeClr val="tx1"/>
          </a:fontRef>
        </p:style>
      </p:cxnSp>
      <p:grpSp>
        <p:nvGrpSpPr>
          <p:cNvPr id="14" name="Group 13"/>
          <p:cNvGrpSpPr/>
          <p:nvPr/>
        </p:nvGrpSpPr>
        <p:grpSpPr>
          <a:xfrm>
            <a:off x="959406" y="1713958"/>
            <a:ext cx="7612367" cy="2107546"/>
            <a:chOff x="959406" y="1713958"/>
            <a:chExt cx="7612367" cy="2107546"/>
          </a:xfrm>
        </p:grpSpPr>
        <p:sp>
          <p:nvSpPr>
            <p:cNvPr id="5" name="Rectangle 4"/>
            <p:cNvSpPr/>
            <p:nvPr/>
          </p:nvSpPr>
          <p:spPr>
            <a:xfrm>
              <a:off x="959406" y="1787394"/>
              <a:ext cx="4249315" cy="1969001"/>
            </a:xfrm>
            <a:prstGeom prst="rect">
              <a:avLst/>
            </a:prstGeom>
          </p:spPr>
          <p:txBody>
            <a:bodyPr wrap="square" lIns="0" tIns="0" rIns="0" bIns="0">
              <a:spAutoFit/>
            </a:bodyPr>
            <a:lstStyle/>
            <a:p>
              <a:pPr>
                <a:lnSpc>
                  <a:spcPct val="120000"/>
                </a:lnSpc>
              </a:pPr>
              <a:r>
                <a:rPr lang="en-GB" dirty="0">
                  <a:latin typeface="Twinkl" pitchFamily="2" charset="0"/>
                </a:rPr>
                <a:t>Pupil voice gives learners (that is you) the opportunity to play an active role in decisions that affect you. You can plan and review the actions you have taken as well as taking responsibility for how this will happen.</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65034" b="51951"/>
            <a:stretch/>
          </p:blipFill>
          <p:spPr>
            <a:xfrm>
              <a:off x="7491730" y="1713958"/>
              <a:ext cx="1080043" cy="985199"/>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5310" r="6144"/>
            <a:stretch/>
          </p:blipFill>
          <p:spPr>
            <a:xfrm>
              <a:off x="7191375" y="1713958"/>
              <a:ext cx="1190626" cy="205039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47774"/>
            <a:stretch/>
          </p:blipFill>
          <p:spPr>
            <a:xfrm>
              <a:off x="5482967" y="1771108"/>
              <a:ext cx="1613158" cy="2050396"/>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95162" y="5788729"/>
            <a:ext cx="6717189" cy="494110"/>
          </a:xfrm>
          <a:prstGeom prst="roundRect">
            <a:avLst>
              <a:gd name="adj" fmla="val 9496"/>
            </a:avLst>
          </a:prstGeom>
          <a:solidFill>
            <a:srgbClr val="C0DFC3"/>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046553" y="2445383"/>
            <a:ext cx="4102100" cy="1918730"/>
          </a:xfrm>
          <a:prstGeom prst="roundRect">
            <a:avLst>
              <a:gd name="adj" fmla="val 9496"/>
            </a:avLst>
          </a:prstGeom>
          <a:solidFill>
            <a:srgbClr val="C0DFC3"/>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t>Why Should I Have My Say?</a:t>
            </a:r>
            <a:endParaRPr lang="en-GB" sz="3600" dirty="0">
              <a:latin typeface="+mn-lt"/>
            </a:endParaRPr>
          </a:p>
        </p:txBody>
      </p:sp>
      <p:sp>
        <p:nvSpPr>
          <p:cNvPr id="2" name="Rectangle 1"/>
          <p:cNvSpPr/>
          <p:nvPr/>
        </p:nvSpPr>
        <p:spPr>
          <a:xfrm>
            <a:off x="678030" y="4642422"/>
            <a:ext cx="7710319" cy="1064137"/>
          </a:xfrm>
          <a:prstGeom prst="rect">
            <a:avLst/>
          </a:prstGeom>
        </p:spPr>
        <p:txBody>
          <a:bodyPr wrap="square">
            <a:spAutoFit/>
          </a:bodyPr>
          <a:lstStyle/>
          <a:p>
            <a:pPr algn="just">
              <a:lnSpc>
                <a:spcPct val="120000"/>
              </a:lnSpc>
            </a:pPr>
            <a:r>
              <a:rPr lang="en-GB" altLang="en-US" dirty="0">
                <a:ea typeface="Tuffy" pitchFamily="34" charset="0"/>
                <a:cs typeface="Tuffy" pitchFamily="34" charset="0"/>
              </a:rPr>
              <a:t>Pupils involved in making decisions benefit in a variety of different ways: increased confidence, self-esteem, ability and a greater sense of responsibility.</a:t>
            </a:r>
          </a:p>
        </p:txBody>
      </p:sp>
      <p:sp>
        <p:nvSpPr>
          <p:cNvPr id="3" name="Rectangle 2"/>
          <p:cNvSpPr/>
          <p:nvPr/>
        </p:nvSpPr>
        <p:spPr>
          <a:xfrm>
            <a:off x="678031" y="1471829"/>
            <a:ext cx="7778408" cy="731739"/>
          </a:xfrm>
          <a:prstGeom prst="rect">
            <a:avLst/>
          </a:prstGeom>
        </p:spPr>
        <p:txBody>
          <a:bodyPr wrap="square">
            <a:spAutoFit/>
          </a:bodyPr>
          <a:lstStyle/>
          <a:p>
            <a:pPr>
              <a:lnSpc>
                <a:spcPct val="120000"/>
              </a:lnSpc>
            </a:pPr>
            <a:r>
              <a:rPr lang="en-GB" dirty="0"/>
              <a:t>Pupil voice encourages children to become active members in a </a:t>
            </a:r>
            <a:r>
              <a:rPr lang="en-GB" b="1" dirty="0"/>
              <a:t>democratic society</a:t>
            </a:r>
            <a:r>
              <a:rPr lang="en-GB" dirty="0"/>
              <a:t>.</a:t>
            </a:r>
          </a:p>
        </p:txBody>
      </p:sp>
      <p:sp>
        <p:nvSpPr>
          <p:cNvPr id="6" name="Rectangle 5"/>
          <p:cNvSpPr/>
          <p:nvPr/>
        </p:nvSpPr>
        <p:spPr>
          <a:xfrm>
            <a:off x="4221042" y="2540279"/>
            <a:ext cx="3753122" cy="1728935"/>
          </a:xfrm>
          <a:prstGeom prst="rect">
            <a:avLst/>
          </a:prstGeom>
        </p:spPr>
        <p:txBody>
          <a:bodyPr wrap="square">
            <a:spAutoFit/>
          </a:bodyPr>
          <a:lstStyle/>
          <a:p>
            <a:pPr>
              <a:lnSpc>
                <a:spcPct val="120000"/>
              </a:lnSpc>
            </a:pPr>
            <a:r>
              <a:rPr lang="en-GB" dirty="0"/>
              <a:t>School councils help develop skills, such as collaboration and communication, and encourage pupils to take responsibility for their decisions.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62" y="2445382"/>
            <a:ext cx="2606828" cy="1918731"/>
          </a:xfrm>
          <a:prstGeom prst="rect">
            <a:avLst/>
          </a:prstGeom>
        </p:spPr>
      </p:pic>
      <p:sp>
        <p:nvSpPr>
          <p:cNvPr id="4" name="TextBox 3"/>
          <p:cNvSpPr txBox="1"/>
          <p:nvPr/>
        </p:nvSpPr>
        <p:spPr>
          <a:xfrm>
            <a:off x="1107108" y="5851118"/>
            <a:ext cx="6693296" cy="369332"/>
          </a:xfrm>
          <a:prstGeom prst="rect">
            <a:avLst/>
          </a:prstGeom>
          <a:noFill/>
        </p:spPr>
        <p:txBody>
          <a:bodyPr wrap="square" rtlCol="0" anchor="ctr">
            <a:spAutoFit/>
          </a:bodyPr>
          <a:lstStyle/>
          <a:p>
            <a:r>
              <a:rPr lang="en-GB" b="1" dirty="0"/>
              <a:t>democratic society</a:t>
            </a:r>
            <a:r>
              <a:rPr lang="en-GB" dirty="0"/>
              <a:t> – A place where everyone’s opinions matter.  </a:t>
            </a:r>
          </a:p>
        </p:txBody>
      </p:sp>
    </p:spTree>
    <p:extLst>
      <p:ext uri="{BB962C8B-B14F-4D97-AF65-F5344CB8AC3E}">
        <p14:creationId xmlns:p14="http://schemas.microsoft.com/office/powerpoint/2010/main" val="23873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3" grpId="0"/>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How Can I Play a Role?</a:t>
            </a:r>
            <a:endParaRPr lang="en-GB" sz="3600" dirty="0">
              <a:latin typeface="+mn-lt"/>
            </a:endParaRPr>
          </a:p>
        </p:txBody>
      </p:sp>
      <p:sp>
        <p:nvSpPr>
          <p:cNvPr id="3" name="Rectangle 2"/>
          <p:cNvSpPr/>
          <p:nvPr/>
        </p:nvSpPr>
        <p:spPr>
          <a:xfrm>
            <a:off x="780706" y="1473201"/>
            <a:ext cx="7607644" cy="369332"/>
          </a:xfrm>
          <a:prstGeom prst="rect">
            <a:avLst/>
          </a:prstGeom>
        </p:spPr>
        <p:txBody>
          <a:bodyPr wrap="square">
            <a:spAutoFit/>
          </a:bodyPr>
          <a:lstStyle/>
          <a:p>
            <a:r>
              <a:rPr lang="en-GB" dirty="0">
                <a:latin typeface="Twinkl" pitchFamily="2" charset="0"/>
              </a:rPr>
              <a:t>Click on the different shapes to learn more.</a:t>
            </a:r>
          </a:p>
        </p:txBody>
      </p:sp>
      <p:grpSp>
        <p:nvGrpSpPr>
          <p:cNvPr id="28" name="Group 27"/>
          <p:cNvGrpSpPr/>
          <p:nvPr/>
        </p:nvGrpSpPr>
        <p:grpSpPr>
          <a:xfrm>
            <a:off x="725093" y="2031321"/>
            <a:ext cx="2133993" cy="2095500"/>
            <a:chOff x="724794" y="2130069"/>
            <a:chExt cx="2133993" cy="2095500"/>
          </a:xfrm>
        </p:grpSpPr>
        <p:sp>
          <p:nvSpPr>
            <p:cNvPr id="26" name="Oval 25">
              <a:hlinkClick r:id="rId2" action="ppaction://hlinksldjump"/>
            </p:cNvPr>
            <p:cNvSpPr/>
            <p:nvPr/>
          </p:nvSpPr>
          <p:spPr>
            <a:xfrm>
              <a:off x="724794" y="2130069"/>
              <a:ext cx="2095500" cy="2095500"/>
            </a:xfrm>
            <a:prstGeom prst="ellipse">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959" y="2238064"/>
              <a:ext cx="1929828" cy="1963579"/>
            </a:xfrm>
            <a:prstGeom prst="rect">
              <a:avLst/>
            </a:prstGeom>
          </p:spPr>
        </p:pic>
        <p:sp>
          <p:nvSpPr>
            <p:cNvPr id="5" name="Rounded Rectangle 4"/>
            <p:cNvSpPr/>
            <p:nvPr/>
          </p:nvSpPr>
          <p:spPr>
            <a:xfrm>
              <a:off x="973340" y="2884465"/>
              <a:ext cx="1619925" cy="430236"/>
            </a:xfrm>
            <a:prstGeom prst="round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alpha val="28000"/>
                  </a:schemeClr>
                </a:solidFill>
              </a:endParaRPr>
            </a:p>
          </p:txBody>
        </p:sp>
        <p:sp>
          <p:nvSpPr>
            <p:cNvPr id="9" name="TextBox 8">
              <a:hlinkClick r:id="rId2" action="ppaction://hlinksldjump"/>
              <a:extLst>
                <a:ext uri="{FF2B5EF4-FFF2-40B4-BE49-F238E27FC236}">
                  <a16:creationId xmlns:a16="http://schemas.microsoft.com/office/drawing/2014/main" id="{460CA40B-0368-4BA5-BB58-B549E667A88E}"/>
                </a:ext>
              </a:extLst>
            </p:cNvPr>
            <p:cNvSpPr txBox="1"/>
            <p:nvPr/>
          </p:nvSpPr>
          <p:spPr>
            <a:xfrm>
              <a:off x="999449" y="2916793"/>
              <a:ext cx="1546191" cy="369332"/>
            </a:xfrm>
            <a:prstGeom prst="rect">
              <a:avLst/>
            </a:prstGeom>
            <a:noFill/>
          </p:spPr>
          <p:txBody>
            <a:bodyPr wrap="square" rtlCol="0">
              <a:spAutoFit/>
            </a:bodyPr>
            <a:lstStyle/>
            <a:p>
              <a:pPr algn="ctr"/>
              <a:r>
                <a:rPr lang="en-GB" b="1" dirty="0">
                  <a:latin typeface="Twinkl" pitchFamily="2" charset="0"/>
                </a:rPr>
                <a:t>Eco Council</a:t>
              </a:r>
            </a:p>
          </p:txBody>
        </p:sp>
      </p:grpSp>
      <p:grpSp>
        <p:nvGrpSpPr>
          <p:cNvPr id="27" name="Group 26"/>
          <p:cNvGrpSpPr/>
          <p:nvPr/>
        </p:nvGrpSpPr>
        <p:grpSpPr>
          <a:xfrm>
            <a:off x="3695912" y="2076936"/>
            <a:ext cx="2114661" cy="2095500"/>
            <a:chOff x="3524250" y="2132156"/>
            <a:chExt cx="2114661" cy="2095500"/>
          </a:xfrm>
        </p:grpSpPr>
        <p:sp>
          <p:nvSpPr>
            <p:cNvPr id="10" name="Oval 9">
              <a:hlinkClick r:id="rId4" action="ppaction://hlinksldjump"/>
            </p:cNvPr>
            <p:cNvSpPr/>
            <p:nvPr/>
          </p:nvSpPr>
          <p:spPr>
            <a:xfrm>
              <a:off x="3524250" y="2132156"/>
              <a:ext cx="2095500" cy="209550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0968" y="2326909"/>
              <a:ext cx="2077943" cy="1529914"/>
            </a:xfrm>
            <a:prstGeom prst="rect">
              <a:avLst/>
            </a:prstGeom>
          </p:spPr>
        </p:pic>
        <p:sp>
          <p:nvSpPr>
            <p:cNvPr id="11" name="Rounded Rectangle 10"/>
            <p:cNvSpPr/>
            <p:nvPr/>
          </p:nvSpPr>
          <p:spPr>
            <a:xfrm>
              <a:off x="3618621" y="2872588"/>
              <a:ext cx="1900002" cy="678659"/>
            </a:xfrm>
            <a:prstGeom prst="round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alpha val="28000"/>
                  </a:schemeClr>
                </a:solidFill>
              </a:endParaRPr>
            </a:p>
          </p:txBody>
        </p:sp>
        <p:sp>
          <p:nvSpPr>
            <p:cNvPr id="12" name="TextBox 11">
              <a:hlinkClick r:id="rId4" action="ppaction://hlinksldjump"/>
              <a:extLst>
                <a:ext uri="{FF2B5EF4-FFF2-40B4-BE49-F238E27FC236}">
                  <a16:creationId xmlns:a16="http://schemas.microsoft.com/office/drawing/2014/main" id="{460CA40B-0368-4BA5-BB58-B549E667A88E}"/>
                </a:ext>
              </a:extLst>
            </p:cNvPr>
            <p:cNvSpPr txBox="1"/>
            <p:nvPr/>
          </p:nvSpPr>
          <p:spPr>
            <a:xfrm>
              <a:off x="3637307" y="2894643"/>
              <a:ext cx="1873893" cy="646331"/>
            </a:xfrm>
            <a:prstGeom prst="rect">
              <a:avLst/>
            </a:prstGeom>
            <a:noFill/>
          </p:spPr>
          <p:txBody>
            <a:bodyPr wrap="square" rtlCol="0">
              <a:spAutoFit/>
            </a:bodyPr>
            <a:lstStyle/>
            <a:p>
              <a:pPr algn="ctr"/>
              <a:r>
                <a:rPr lang="en-GB" altLang="en-US" b="1" dirty="0">
                  <a:latin typeface="Twinkl" pitchFamily="2" charset="0"/>
                  <a:ea typeface="MS PGothic" panose="020B0600070205080204" pitchFamily="34" charset="-128"/>
                </a:rPr>
                <a:t>Curriculum Focus Groups</a:t>
              </a:r>
              <a:endParaRPr lang="en-GB" b="1" dirty="0">
                <a:latin typeface="Twinkl" pitchFamily="2" charset="0"/>
              </a:endParaRPr>
            </a:p>
          </p:txBody>
        </p:sp>
      </p:grpSp>
      <p:grpSp>
        <p:nvGrpSpPr>
          <p:cNvPr id="19" name="Group 18"/>
          <p:cNvGrpSpPr/>
          <p:nvPr/>
        </p:nvGrpSpPr>
        <p:grpSpPr>
          <a:xfrm>
            <a:off x="2470277" y="4136507"/>
            <a:ext cx="2101723" cy="2101723"/>
            <a:chOff x="5174591" y="1044877"/>
            <a:chExt cx="2101723" cy="2101723"/>
          </a:xfrm>
        </p:grpSpPr>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0144" r="28076" b="12633"/>
            <a:stretch/>
          </p:blipFill>
          <p:spPr>
            <a:xfrm>
              <a:off x="5174591" y="1044877"/>
              <a:ext cx="2101723" cy="2101723"/>
            </a:xfrm>
            <a:prstGeom prst="ellipse">
              <a:avLst/>
            </a:prstGeom>
          </p:spPr>
        </p:pic>
        <p:sp>
          <p:nvSpPr>
            <p:cNvPr id="17" name="Rounded Rectangle 16"/>
            <p:cNvSpPr/>
            <p:nvPr/>
          </p:nvSpPr>
          <p:spPr>
            <a:xfrm>
              <a:off x="5343992" y="1898585"/>
              <a:ext cx="1770755" cy="430236"/>
            </a:xfrm>
            <a:prstGeom prst="round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alpha val="28000"/>
                  </a:schemeClr>
                </a:solidFill>
              </a:endParaRPr>
            </a:p>
          </p:txBody>
        </p:sp>
        <p:sp>
          <p:nvSpPr>
            <p:cNvPr id="18" name="TextBox 17">
              <a:extLst>
                <a:ext uri="{FF2B5EF4-FFF2-40B4-BE49-F238E27FC236}">
                  <a16:creationId xmlns:a16="http://schemas.microsoft.com/office/drawing/2014/main" id="{460CA40B-0368-4BA5-BB58-B549E667A88E}"/>
                </a:ext>
              </a:extLst>
            </p:cNvPr>
            <p:cNvSpPr txBox="1"/>
            <p:nvPr/>
          </p:nvSpPr>
          <p:spPr>
            <a:xfrm>
              <a:off x="5370101" y="1920639"/>
              <a:ext cx="1744646" cy="369332"/>
            </a:xfrm>
            <a:prstGeom prst="rect">
              <a:avLst/>
            </a:prstGeom>
            <a:noFill/>
          </p:spPr>
          <p:txBody>
            <a:bodyPr wrap="square" rtlCol="0">
              <a:spAutoFit/>
            </a:bodyPr>
            <a:lstStyle/>
            <a:p>
              <a:pPr algn="ctr"/>
              <a:r>
                <a:rPr lang="en-GB" b="1" dirty="0">
                  <a:latin typeface="Twinkl" pitchFamily="2" charset="0"/>
                </a:rPr>
                <a:t>School Council</a:t>
              </a:r>
            </a:p>
          </p:txBody>
        </p:sp>
      </p:grpSp>
      <p:grpSp>
        <p:nvGrpSpPr>
          <p:cNvPr id="29" name="Group 28"/>
          <p:cNvGrpSpPr/>
          <p:nvPr/>
        </p:nvGrpSpPr>
        <p:grpSpPr>
          <a:xfrm>
            <a:off x="5936554" y="3206844"/>
            <a:ext cx="2095500" cy="2162721"/>
            <a:chOff x="5955425" y="3490270"/>
            <a:chExt cx="2095500" cy="2162721"/>
          </a:xfrm>
        </p:grpSpPr>
        <p:sp>
          <p:nvSpPr>
            <p:cNvPr id="20" name="Oval 19"/>
            <p:cNvSpPr/>
            <p:nvPr/>
          </p:nvSpPr>
          <p:spPr>
            <a:xfrm>
              <a:off x="5955425" y="3557491"/>
              <a:ext cx="2095500" cy="2095500"/>
            </a:xfrm>
            <a:prstGeom prst="ellipse">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6668" y="3490270"/>
              <a:ext cx="1785159" cy="1964064"/>
            </a:xfrm>
            <a:prstGeom prst="rect">
              <a:avLst/>
            </a:prstGeom>
          </p:spPr>
        </p:pic>
        <p:sp>
          <p:nvSpPr>
            <p:cNvPr id="23" name="Rounded Rectangle 22"/>
            <p:cNvSpPr/>
            <p:nvPr/>
          </p:nvSpPr>
          <p:spPr>
            <a:xfrm>
              <a:off x="6049796" y="4297923"/>
              <a:ext cx="1900002" cy="678659"/>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alpha val="28000"/>
                  </a:schemeClr>
                </a:solidFill>
              </a:endParaRPr>
            </a:p>
          </p:txBody>
        </p:sp>
        <p:sp>
          <p:nvSpPr>
            <p:cNvPr id="24" name="TextBox 23">
              <a:extLst>
                <a:ext uri="{FF2B5EF4-FFF2-40B4-BE49-F238E27FC236}">
                  <a16:creationId xmlns:a16="http://schemas.microsoft.com/office/drawing/2014/main" id="{460CA40B-0368-4BA5-BB58-B549E667A88E}"/>
                </a:ext>
              </a:extLst>
            </p:cNvPr>
            <p:cNvSpPr txBox="1"/>
            <p:nvPr/>
          </p:nvSpPr>
          <p:spPr>
            <a:xfrm>
              <a:off x="6017112" y="4289156"/>
              <a:ext cx="1982443" cy="646331"/>
            </a:xfrm>
            <a:prstGeom prst="rect">
              <a:avLst/>
            </a:prstGeom>
            <a:noFill/>
          </p:spPr>
          <p:txBody>
            <a:bodyPr wrap="square" rtlCol="0">
              <a:spAutoFit/>
            </a:bodyPr>
            <a:lstStyle/>
            <a:p>
              <a:pPr algn="ctr"/>
              <a:r>
                <a:rPr lang="en-GB" b="1" dirty="0">
                  <a:latin typeface="Twinkl" pitchFamily="2" charset="0"/>
                </a:rPr>
                <a:t>Planning Your Own Work</a:t>
              </a:r>
            </a:p>
          </p:txBody>
        </p:sp>
      </p:grpSp>
      <p:sp>
        <p:nvSpPr>
          <p:cNvPr id="30" name="Right Arrow 29"/>
          <p:cNvSpPr/>
          <p:nvPr/>
        </p:nvSpPr>
        <p:spPr>
          <a:xfrm>
            <a:off x="7371208" y="5640512"/>
            <a:ext cx="1017142" cy="668213"/>
          </a:xfrm>
          <a:prstGeom prst="rightArrow">
            <a:avLst>
              <a:gd name="adj1" fmla="val 50000"/>
              <a:gd name="adj2" fmla="val 74601"/>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sp>
        <p:nvSpPr>
          <p:cNvPr id="31" name="Oval 30"/>
          <p:cNvSpPr/>
          <p:nvPr/>
        </p:nvSpPr>
        <p:spPr>
          <a:xfrm>
            <a:off x="3695912" y="2057124"/>
            <a:ext cx="2134733" cy="21347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8" action="ppaction://hlinksldjump"/>
          </p:cNvPr>
          <p:cNvSpPr/>
          <p:nvPr/>
        </p:nvSpPr>
        <p:spPr>
          <a:xfrm>
            <a:off x="2449795" y="4120001"/>
            <a:ext cx="2134733" cy="21347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9" action="ppaction://hlinksldjump"/>
          </p:cNvPr>
          <p:cNvSpPr/>
          <p:nvPr/>
        </p:nvSpPr>
        <p:spPr>
          <a:xfrm>
            <a:off x="5922095" y="3246868"/>
            <a:ext cx="2134733" cy="21347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621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Eco </a:t>
            </a:r>
            <a:r>
              <a:rPr lang="en-GB" sz="3600" dirty="0" smtClean="0"/>
              <a:t>Council / School Council</a:t>
            </a:r>
            <a:endParaRPr lang="en-GB" sz="3600" dirty="0">
              <a:latin typeface="+mn-lt"/>
            </a:endParaRPr>
          </a:p>
        </p:txBody>
      </p:sp>
      <p:sp>
        <p:nvSpPr>
          <p:cNvPr id="3" name="Rectangle 2"/>
          <p:cNvSpPr/>
          <p:nvPr/>
        </p:nvSpPr>
        <p:spPr>
          <a:xfrm>
            <a:off x="763413" y="1155380"/>
            <a:ext cx="7607644" cy="1200329"/>
          </a:xfrm>
          <a:prstGeom prst="rect">
            <a:avLst/>
          </a:prstGeom>
        </p:spPr>
        <p:txBody>
          <a:bodyPr wrap="square">
            <a:spAutoFit/>
          </a:bodyPr>
          <a:lstStyle/>
          <a:p>
            <a:r>
              <a:rPr lang="en-GB" dirty="0">
                <a:latin typeface="Twinkl" pitchFamily="2" charset="0"/>
              </a:rPr>
              <a:t>The Eco Council is made up of volunteers from all classes as well as teachers and other members of the community with an interest in the environment. The Eco Council is responsible for carrying out environmental reviews and preparing a whole-school action plan.</a:t>
            </a:r>
            <a:endParaRPr lang="en-US" dirty="0">
              <a:latin typeface="Twinkl" pitchFamily="2" charset="0"/>
            </a:endParaRPr>
          </a:p>
        </p:txBody>
      </p:sp>
      <p:sp>
        <p:nvSpPr>
          <p:cNvPr id="31" name="Right Arrow 30">
            <a:hlinkClick r:id="rId2" action="ppaction://hlinksldjump"/>
          </p:cNvPr>
          <p:cNvSpPr/>
          <p:nvPr/>
        </p:nvSpPr>
        <p:spPr>
          <a:xfrm flipH="1">
            <a:off x="7371208" y="5640512"/>
            <a:ext cx="1017142" cy="668213"/>
          </a:xfrm>
          <a:prstGeom prst="rightArrow">
            <a:avLst>
              <a:gd name="adj1" fmla="val 50000"/>
              <a:gd name="adj2" fmla="val 74601"/>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Twinkl" pitchFamily="2" charset="0"/>
              </a:rPr>
              <a:t>Back</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285" y="5131569"/>
            <a:ext cx="2026651" cy="1686097"/>
          </a:xfrm>
          <a:prstGeom prst="rect">
            <a:avLst/>
          </a:prstGeom>
        </p:spPr>
      </p:pic>
      <p:sp>
        <p:nvSpPr>
          <p:cNvPr id="8" name="Rectangle 7"/>
          <p:cNvSpPr/>
          <p:nvPr/>
        </p:nvSpPr>
        <p:spPr>
          <a:xfrm>
            <a:off x="755650" y="2213066"/>
            <a:ext cx="7632700" cy="923330"/>
          </a:xfrm>
          <a:prstGeom prst="rect">
            <a:avLst/>
          </a:prstGeom>
        </p:spPr>
        <p:txBody>
          <a:bodyPr wrap="square">
            <a:spAutoFit/>
          </a:bodyPr>
          <a:lstStyle/>
          <a:p>
            <a:r>
              <a:rPr lang="en-GB" dirty="0">
                <a:latin typeface="Twinkl" pitchFamily="2" charset="0"/>
              </a:rPr>
              <a:t>Regular meetings are arranged to discuss environmental action for the school. Often, pupils lead these meetings, write the minutes and make sure that the whole school is asked when making decisions.</a:t>
            </a:r>
            <a:endParaRPr lang="en-US" dirty="0">
              <a:latin typeface="Twinkl" pitchFamily="2"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548" y="3048914"/>
            <a:ext cx="2979074" cy="2187198"/>
          </a:xfrm>
          <a:prstGeom prst="rect">
            <a:avLst/>
          </a:prstGeom>
        </p:spPr>
      </p:pic>
      <p:sp>
        <p:nvSpPr>
          <p:cNvPr id="15" name="Rectangle 14"/>
          <p:cNvSpPr/>
          <p:nvPr/>
        </p:nvSpPr>
        <p:spPr>
          <a:xfrm>
            <a:off x="734199" y="3091927"/>
            <a:ext cx="4175946" cy="3139321"/>
          </a:xfrm>
          <a:prstGeom prst="rect">
            <a:avLst/>
          </a:prstGeom>
        </p:spPr>
        <p:txBody>
          <a:bodyPr wrap="square">
            <a:spAutoFit/>
          </a:bodyPr>
          <a:lstStyle/>
          <a:p>
            <a:r>
              <a:rPr lang="en-GB" dirty="0">
                <a:latin typeface="Twinkl" pitchFamily="2" charset="0"/>
              </a:rPr>
              <a:t>It is important that the </a:t>
            </a:r>
            <a:r>
              <a:rPr lang="en-GB" dirty="0" smtClean="0">
                <a:latin typeface="Twinkl" pitchFamily="2" charset="0"/>
              </a:rPr>
              <a:t>School</a:t>
            </a:r>
            <a:r>
              <a:rPr lang="en-GB" dirty="0" smtClean="0">
                <a:latin typeface="Twinkl" pitchFamily="2" charset="0"/>
              </a:rPr>
              <a:t> </a:t>
            </a:r>
            <a:r>
              <a:rPr lang="en-GB" dirty="0">
                <a:latin typeface="Twinkl" pitchFamily="2" charset="0"/>
              </a:rPr>
              <a:t>Council has good communication to make sure that all information, ideas and developments are shared with the whole school.</a:t>
            </a:r>
          </a:p>
          <a:p>
            <a:r>
              <a:rPr lang="en-GB" dirty="0" smtClean="0">
                <a:latin typeface="Twinkl" pitchFamily="2" charset="0"/>
              </a:rPr>
              <a:t>Members </a:t>
            </a:r>
            <a:r>
              <a:rPr lang="en-GB" dirty="0">
                <a:latin typeface="Twinkl" pitchFamily="2" charset="0"/>
              </a:rPr>
              <a:t>of the </a:t>
            </a:r>
            <a:r>
              <a:rPr lang="en-GB" dirty="0" smtClean="0">
                <a:latin typeface="Twinkl" pitchFamily="2" charset="0"/>
              </a:rPr>
              <a:t>School</a:t>
            </a:r>
            <a:r>
              <a:rPr lang="en-GB" dirty="0" smtClean="0">
                <a:latin typeface="Twinkl" pitchFamily="2" charset="0"/>
              </a:rPr>
              <a:t> </a:t>
            </a:r>
            <a:r>
              <a:rPr lang="en-GB" dirty="0">
                <a:latin typeface="Twinkl" pitchFamily="2" charset="0"/>
              </a:rPr>
              <a:t>Council are responsible for bringing the ideas of the rest of the pupils to the committee and feeding back the results of committee meetings to every class in the school.</a:t>
            </a:r>
            <a:endParaRPr lang="en-US" dirty="0">
              <a:latin typeface="Twinkl" pitchFamily="2"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1401" y="327957"/>
            <a:ext cx="922764" cy="898296"/>
          </a:xfrm>
          <a:prstGeom prst="rect">
            <a:avLst/>
          </a:prstGeom>
        </p:spPr>
      </p:pic>
    </p:spTree>
    <p:extLst>
      <p:ext uri="{BB962C8B-B14F-4D97-AF65-F5344CB8AC3E}">
        <p14:creationId xmlns:p14="http://schemas.microsoft.com/office/powerpoint/2010/main" val="328975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1" grpId="0" animBg="1"/>
      <p:bldP spid="8"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altLang="en-US" sz="3600" dirty="0">
                <a:ea typeface="MS PGothic" panose="020B0600070205080204" pitchFamily="34" charset="-128"/>
              </a:rPr>
              <a:t>Curriculum Focus Groups</a:t>
            </a:r>
            <a:endParaRPr lang="en-GB" sz="3600" dirty="0"/>
          </a:p>
        </p:txBody>
      </p:sp>
      <p:sp>
        <p:nvSpPr>
          <p:cNvPr id="3" name="Rectangle 2"/>
          <p:cNvSpPr/>
          <p:nvPr/>
        </p:nvSpPr>
        <p:spPr>
          <a:xfrm>
            <a:off x="763413" y="1460032"/>
            <a:ext cx="7607644" cy="1200329"/>
          </a:xfrm>
          <a:prstGeom prst="rect">
            <a:avLst/>
          </a:prstGeom>
        </p:spPr>
        <p:txBody>
          <a:bodyPr wrap="square">
            <a:spAutoFit/>
          </a:bodyPr>
          <a:lstStyle/>
          <a:p>
            <a:pPr>
              <a:defRPr/>
            </a:pPr>
            <a:r>
              <a:rPr lang="en-GB" altLang="en-US" dirty="0">
                <a:latin typeface="Twinkl" pitchFamily="2" charset="0"/>
                <a:ea typeface="MS PGothic" panose="020B0600070205080204" pitchFamily="34" charset="-128"/>
              </a:rPr>
              <a:t>Curriculum focus groups can be set up for any subjects within the curriculum. Pupils will look at the learning that has been done over the previous weeks and have the opportunity to suggest activities that they would like to do again and ideas for new activities.</a:t>
            </a:r>
          </a:p>
        </p:txBody>
      </p:sp>
      <p:sp>
        <p:nvSpPr>
          <p:cNvPr id="31" name="Right Arrow 30">
            <a:hlinkClick r:id="rId2" action="ppaction://hlinksldjump"/>
          </p:cNvPr>
          <p:cNvSpPr/>
          <p:nvPr/>
        </p:nvSpPr>
        <p:spPr>
          <a:xfrm flipH="1">
            <a:off x="7371208" y="5640512"/>
            <a:ext cx="1017142" cy="668213"/>
          </a:xfrm>
          <a:prstGeom prst="rightArrow">
            <a:avLst>
              <a:gd name="adj1" fmla="val 50000"/>
              <a:gd name="adj2" fmla="val 74601"/>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Twinkl" pitchFamily="2" charset="0"/>
              </a:rPr>
              <a:t>Back</a:t>
            </a:r>
          </a:p>
        </p:txBody>
      </p:sp>
      <p:sp>
        <p:nvSpPr>
          <p:cNvPr id="8" name="Rectangle 7"/>
          <p:cNvSpPr/>
          <p:nvPr/>
        </p:nvSpPr>
        <p:spPr>
          <a:xfrm>
            <a:off x="763413" y="1160679"/>
            <a:ext cx="7632700" cy="369332"/>
          </a:xfrm>
          <a:prstGeom prst="rect">
            <a:avLst/>
          </a:prstGeom>
        </p:spPr>
        <p:txBody>
          <a:bodyPr wrap="square">
            <a:spAutoFit/>
          </a:bodyPr>
          <a:lstStyle/>
          <a:p>
            <a:pPr>
              <a:defRPr/>
            </a:pPr>
            <a:r>
              <a:rPr lang="en-GB" altLang="en-US" dirty="0">
                <a:latin typeface="Twinkl" pitchFamily="2" charset="0"/>
                <a:ea typeface="MS PGothic" panose="020B0600070205080204" pitchFamily="34" charset="-128"/>
              </a:rPr>
              <a:t>As a member of the curriculum focus group, you can:</a:t>
            </a:r>
          </a:p>
        </p:txBody>
      </p:sp>
      <p:sp>
        <p:nvSpPr>
          <p:cNvPr id="15" name="Rectangle 14"/>
          <p:cNvSpPr/>
          <p:nvPr/>
        </p:nvSpPr>
        <p:spPr>
          <a:xfrm>
            <a:off x="457197" y="2611172"/>
            <a:ext cx="7544739" cy="1200329"/>
          </a:xfrm>
          <a:prstGeom prst="rect">
            <a:avLst/>
          </a:prstGeom>
        </p:spPr>
        <p:txBody>
          <a:bodyPr wrap="square">
            <a:spAutoFit/>
          </a:bodyPr>
          <a:lstStyle/>
          <a:p>
            <a:pPr marL="285750" indent="-285750">
              <a:spcBef>
                <a:spcPts val="0"/>
              </a:spcBef>
              <a:buFont typeface="Arial" panose="020B0604020202020204" pitchFamily="34" charset="0"/>
              <a:buChar char="•"/>
              <a:defRPr/>
            </a:pPr>
            <a:r>
              <a:rPr lang="en-GB" altLang="en-US" dirty="0">
                <a:latin typeface="Twinkl" pitchFamily="2" charset="0"/>
                <a:ea typeface="MS PGothic" panose="020B0600070205080204" pitchFamily="34" charset="-128"/>
              </a:rPr>
              <a:t>talk to your class about what they have enjoyed doing;</a:t>
            </a:r>
          </a:p>
          <a:p>
            <a:pPr marL="285750" indent="-285750">
              <a:spcBef>
                <a:spcPts val="0"/>
              </a:spcBef>
              <a:buFont typeface="Arial" panose="020B0604020202020204" pitchFamily="34" charset="0"/>
              <a:buChar char="•"/>
              <a:defRPr/>
            </a:pPr>
            <a:r>
              <a:rPr lang="en-GB" altLang="en-US" dirty="0">
                <a:latin typeface="Twinkl" pitchFamily="2" charset="0"/>
                <a:ea typeface="MS PGothic" panose="020B0600070205080204" pitchFamily="34" charset="-128"/>
              </a:rPr>
              <a:t>find out what children would like to learn more about;</a:t>
            </a:r>
          </a:p>
          <a:p>
            <a:pPr marL="285750" indent="-285750">
              <a:spcBef>
                <a:spcPts val="0"/>
              </a:spcBef>
              <a:buFont typeface="Arial" panose="020B0604020202020204" pitchFamily="34" charset="0"/>
              <a:buChar char="•"/>
              <a:defRPr/>
            </a:pPr>
            <a:r>
              <a:rPr lang="en-GB" altLang="en-US" dirty="0">
                <a:latin typeface="Twinkl" pitchFamily="2" charset="0"/>
                <a:ea typeface="MS PGothic" panose="020B0600070205080204" pitchFamily="34" charset="-128"/>
              </a:rPr>
              <a:t>look at all the great learning going on in your school and tell your teachers what you like doing.</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773" y="3429000"/>
            <a:ext cx="3836880" cy="2849507"/>
          </a:xfrm>
          <a:prstGeom prst="rect">
            <a:avLst/>
          </a:prstGeom>
        </p:spPr>
      </p:pic>
    </p:spTree>
    <p:extLst>
      <p:ext uri="{BB962C8B-B14F-4D97-AF65-F5344CB8AC3E}">
        <p14:creationId xmlns:p14="http://schemas.microsoft.com/office/powerpoint/2010/main" val="243319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fade">
                                      <p:cBhvr>
                                        <p:cTn id="28" dur="500"/>
                                        <p:tgtEl>
                                          <p:spTgt spid="15">
                                            <p:txEl>
                                              <p:pRg st="1" end="1"/>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1" grpId="0" animBg="1"/>
      <p:bldP spid="8" grpId="0"/>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GB" sz="3600" dirty="0"/>
              <a:t>School Council</a:t>
            </a:r>
          </a:p>
        </p:txBody>
      </p:sp>
      <p:sp>
        <p:nvSpPr>
          <p:cNvPr id="3" name="Rectangle 2"/>
          <p:cNvSpPr/>
          <p:nvPr/>
        </p:nvSpPr>
        <p:spPr>
          <a:xfrm>
            <a:off x="780706" y="1473201"/>
            <a:ext cx="7607644" cy="1200329"/>
          </a:xfrm>
          <a:prstGeom prst="rect">
            <a:avLst/>
          </a:prstGeom>
        </p:spPr>
        <p:txBody>
          <a:bodyPr wrap="square">
            <a:spAutoFit/>
          </a:bodyPr>
          <a:lstStyle/>
          <a:p>
            <a:r>
              <a:rPr lang="en-GB" dirty="0">
                <a:latin typeface="Twinkl" pitchFamily="2" charset="0"/>
              </a:rPr>
              <a:t>The School Council is made up of members from each class. This group of children will meet at least once every half term and at these meetings they will have the opportunity to discuss and implement ideas that could help improve the school.</a:t>
            </a:r>
            <a:endParaRPr lang="en-US" dirty="0">
              <a:latin typeface="Twinkl" pitchFamily="2" charset="0"/>
            </a:endParaRPr>
          </a:p>
        </p:txBody>
      </p:sp>
      <p:sp>
        <p:nvSpPr>
          <p:cNvPr id="31" name="Right Arrow 30">
            <a:hlinkClick r:id="rId2" action="ppaction://hlinksldjump"/>
          </p:cNvPr>
          <p:cNvSpPr/>
          <p:nvPr/>
        </p:nvSpPr>
        <p:spPr>
          <a:xfrm flipH="1">
            <a:off x="7371208" y="5640512"/>
            <a:ext cx="1017142" cy="668213"/>
          </a:xfrm>
          <a:prstGeom prst="rightArrow">
            <a:avLst>
              <a:gd name="adj1" fmla="val 50000"/>
              <a:gd name="adj2" fmla="val 74601"/>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Twinkl" pitchFamily="2" charset="0"/>
              </a:rPr>
              <a:t>Back</a:t>
            </a:r>
          </a:p>
        </p:txBody>
      </p:sp>
      <p:sp>
        <p:nvSpPr>
          <p:cNvPr id="8" name="Rectangle 7"/>
          <p:cNvSpPr/>
          <p:nvPr/>
        </p:nvSpPr>
        <p:spPr>
          <a:xfrm>
            <a:off x="768178" y="1132443"/>
            <a:ext cx="7632700" cy="369332"/>
          </a:xfrm>
          <a:prstGeom prst="rect">
            <a:avLst/>
          </a:prstGeom>
        </p:spPr>
        <p:txBody>
          <a:bodyPr wrap="square">
            <a:spAutoFit/>
          </a:bodyPr>
          <a:lstStyle/>
          <a:p>
            <a:pPr>
              <a:lnSpc>
                <a:spcPct val="100000"/>
              </a:lnSpc>
              <a:spcBef>
                <a:spcPct val="0"/>
              </a:spcBef>
              <a:buNone/>
            </a:pPr>
            <a:r>
              <a:rPr lang="en-GB" altLang="en-US" dirty="0">
                <a:latin typeface="Twinkl" pitchFamily="2" charset="0"/>
              </a:rPr>
              <a:t>What do members do?</a:t>
            </a:r>
          </a:p>
        </p:txBody>
      </p:sp>
      <p:sp>
        <p:nvSpPr>
          <p:cNvPr id="15" name="Rectangle 14"/>
          <p:cNvSpPr/>
          <p:nvPr/>
        </p:nvSpPr>
        <p:spPr>
          <a:xfrm>
            <a:off x="667820" y="3742465"/>
            <a:ext cx="6703388" cy="2031325"/>
          </a:xfrm>
          <a:prstGeom prst="rect">
            <a:avLst/>
          </a:prstGeom>
        </p:spPr>
        <p:txBody>
          <a:bodyPr wrap="square">
            <a:spAutoFit/>
          </a:bodyPr>
          <a:lstStyle/>
          <a:p>
            <a:pPr marL="285750" indent="-285750">
              <a:lnSpc>
                <a:spcPct val="100000"/>
              </a:lnSpc>
              <a:spcBef>
                <a:spcPct val="0"/>
              </a:spcBef>
              <a:buFont typeface="Arial" panose="020B0604020202020204" pitchFamily="34" charset="0"/>
              <a:buChar char="•"/>
            </a:pPr>
            <a:r>
              <a:rPr lang="en-GB" altLang="en-US" dirty="0">
                <a:latin typeface="Twinkl" pitchFamily="2" charset="0"/>
              </a:rPr>
              <a:t>Help any visitors to the school.</a:t>
            </a:r>
          </a:p>
          <a:p>
            <a:pPr marL="285750" indent="-285750">
              <a:lnSpc>
                <a:spcPct val="100000"/>
              </a:lnSpc>
              <a:spcBef>
                <a:spcPct val="0"/>
              </a:spcBef>
              <a:buFont typeface="Arial" panose="020B0604020202020204" pitchFamily="34" charset="0"/>
              <a:buChar char="•"/>
            </a:pPr>
            <a:r>
              <a:rPr lang="en-GB" altLang="en-US" dirty="0" smtClean="0">
                <a:latin typeface="Twinkl" pitchFamily="2" charset="0"/>
              </a:rPr>
              <a:t>Act </a:t>
            </a:r>
            <a:r>
              <a:rPr lang="en-GB" altLang="en-US" dirty="0">
                <a:latin typeface="Twinkl" pitchFamily="2" charset="0"/>
              </a:rPr>
              <a:t>as representatives for the school at important events.</a:t>
            </a:r>
          </a:p>
          <a:p>
            <a:pPr marL="285750" indent="-285750">
              <a:lnSpc>
                <a:spcPct val="100000"/>
              </a:lnSpc>
              <a:spcBef>
                <a:spcPct val="0"/>
              </a:spcBef>
              <a:buFont typeface="Arial" panose="020B0604020202020204" pitchFamily="34" charset="0"/>
              <a:buChar char="•"/>
            </a:pPr>
            <a:r>
              <a:rPr lang="en-GB" altLang="en-US" dirty="0">
                <a:latin typeface="Twinkl" pitchFamily="2" charset="0"/>
              </a:rPr>
              <a:t>Identify what classes think about various issues and share this at meetings.</a:t>
            </a:r>
          </a:p>
          <a:p>
            <a:pPr marL="285750" indent="-285750">
              <a:lnSpc>
                <a:spcPct val="100000"/>
              </a:lnSpc>
              <a:spcBef>
                <a:spcPct val="0"/>
              </a:spcBef>
              <a:buFont typeface="Arial" panose="020B0604020202020204" pitchFamily="34" charset="0"/>
              <a:buChar char="•"/>
            </a:pPr>
            <a:r>
              <a:rPr lang="en-GB" altLang="en-US" dirty="0">
                <a:latin typeface="Twinkl" pitchFamily="2" charset="0"/>
              </a:rPr>
              <a:t>Help with improving parts of the school.</a:t>
            </a:r>
          </a:p>
          <a:p>
            <a:pPr marL="285750" indent="-285750">
              <a:lnSpc>
                <a:spcPct val="100000"/>
              </a:lnSpc>
              <a:spcBef>
                <a:spcPct val="0"/>
              </a:spcBef>
              <a:buFont typeface="Arial" panose="020B0604020202020204" pitchFamily="34" charset="0"/>
              <a:buChar char="•"/>
            </a:pPr>
            <a:r>
              <a:rPr lang="en-GB" altLang="en-US" dirty="0">
                <a:latin typeface="Twinkl" pitchFamily="2" charset="0"/>
              </a:rPr>
              <a:t>Help organise events.</a:t>
            </a:r>
          </a:p>
          <a:p>
            <a:pPr marL="285750" indent="-285750">
              <a:lnSpc>
                <a:spcPct val="100000"/>
              </a:lnSpc>
              <a:spcBef>
                <a:spcPct val="0"/>
              </a:spcBef>
              <a:buFont typeface="Arial" panose="020B0604020202020204" pitchFamily="34" charset="0"/>
              <a:buChar char="•"/>
            </a:pPr>
            <a:r>
              <a:rPr lang="en-GB" altLang="en-US" dirty="0">
                <a:latin typeface="Twinkl" pitchFamily="2" charset="0"/>
              </a:rPr>
              <a:t>Decide on action points for improvements.</a:t>
            </a:r>
          </a:p>
        </p:txBody>
      </p:sp>
      <p:sp>
        <p:nvSpPr>
          <p:cNvPr id="10" name="Rounded Rectangle 9"/>
          <p:cNvSpPr/>
          <p:nvPr/>
        </p:nvSpPr>
        <p:spPr>
          <a:xfrm>
            <a:off x="1004020" y="2597564"/>
            <a:ext cx="7107949" cy="1144901"/>
          </a:xfrm>
          <a:prstGeom prst="roundRect">
            <a:avLst>
              <a:gd name="adj" fmla="val 9496"/>
            </a:avLst>
          </a:prstGeom>
          <a:solidFill>
            <a:srgbClr val="C0DFC3"/>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16560" y="2732906"/>
            <a:ext cx="7233599" cy="923330"/>
          </a:xfrm>
          <a:prstGeom prst="rect">
            <a:avLst/>
          </a:prstGeom>
        </p:spPr>
        <p:txBody>
          <a:bodyPr wrap="square">
            <a:spAutoFit/>
          </a:bodyPr>
          <a:lstStyle/>
          <a:p>
            <a:r>
              <a:rPr lang="en-GB" dirty="0"/>
              <a:t>These ideas could be problems that need to be resolved or new suggestions. Members of the School Council will be responsible for implementing the ideas discussed at the meetings.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2810" y="4089810"/>
            <a:ext cx="2141190" cy="2389511"/>
          </a:xfrm>
          <a:prstGeom prst="rect">
            <a:avLst/>
          </a:prstGeom>
        </p:spPr>
      </p:pic>
    </p:spTree>
    <p:extLst>
      <p:ext uri="{BB962C8B-B14F-4D97-AF65-F5344CB8AC3E}">
        <p14:creationId xmlns:p14="http://schemas.microsoft.com/office/powerpoint/2010/main" val="287880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animEffect transition="in" filter="fade">
                                      <p:cBhvr>
                                        <p:cTn id="45" dur="500"/>
                                        <p:tgtEl>
                                          <p:spTgt spid="15">
                                            <p:txEl>
                                              <p:pRg st="1" end="1"/>
                                            </p:tx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Effect transition="in" filter="fade">
                                      <p:cBhvr>
                                        <p:cTn id="49" dur="500"/>
                                        <p:tgtEl>
                                          <p:spTgt spid="15">
                                            <p:txEl>
                                              <p:pRg st="2" end="2"/>
                                            </p:txEl>
                                          </p:spTgt>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15">
                                            <p:txEl>
                                              <p:pRg st="3" end="3"/>
                                            </p:txEl>
                                          </p:spTgt>
                                        </p:tgtEl>
                                        <p:attrNameLst>
                                          <p:attrName>style.visibility</p:attrName>
                                        </p:attrNameLst>
                                      </p:cBhvr>
                                      <p:to>
                                        <p:strVal val="visible"/>
                                      </p:to>
                                    </p:set>
                                    <p:animEffect transition="in" filter="fade">
                                      <p:cBhvr>
                                        <p:cTn id="53" dur="500"/>
                                        <p:tgtEl>
                                          <p:spTgt spid="15">
                                            <p:txEl>
                                              <p:pRg st="3" end="3"/>
                                            </p:txEl>
                                          </p:spTgt>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5">
                                            <p:txEl>
                                              <p:pRg st="4" end="4"/>
                                            </p:txEl>
                                          </p:spTgt>
                                        </p:tgtEl>
                                        <p:attrNameLst>
                                          <p:attrName>style.visibility</p:attrName>
                                        </p:attrNameLst>
                                      </p:cBhvr>
                                      <p:to>
                                        <p:strVal val="visible"/>
                                      </p:to>
                                    </p:set>
                                    <p:animEffect transition="in" filter="fade">
                                      <p:cBhvr>
                                        <p:cTn id="57" dur="500"/>
                                        <p:tgtEl>
                                          <p:spTgt spid="15">
                                            <p:txEl>
                                              <p:pRg st="4" end="4"/>
                                            </p:txEl>
                                          </p:spTgt>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15">
                                            <p:txEl>
                                              <p:pRg st="5" end="5"/>
                                            </p:txEl>
                                          </p:spTgt>
                                        </p:tgtEl>
                                        <p:attrNameLst>
                                          <p:attrName>style.visibility</p:attrName>
                                        </p:attrNameLst>
                                      </p:cBhvr>
                                      <p:to>
                                        <p:strVal val="visible"/>
                                      </p:to>
                                    </p:set>
                                    <p:animEffect transition="in" filter="fade">
                                      <p:cBhvr>
                                        <p:cTn id="61" dur="500"/>
                                        <p:tgtEl>
                                          <p:spTgt spid="1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1" grpId="0" animBg="1"/>
      <p:bldP spid="8" grpId="0"/>
      <p:bldP spid="15" grpId="0" build="p"/>
      <p:bldP spid="10" grpId="0" animBg="1"/>
      <p:bldP spid="10" grpId="1" animBg="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ounded Rectangle 10"/>
          <p:cNvSpPr/>
          <p:nvPr/>
        </p:nvSpPr>
        <p:spPr>
          <a:xfrm>
            <a:off x="4027470" y="2681768"/>
            <a:ext cx="4360880" cy="1559423"/>
          </a:xfrm>
          <a:prstGeom prst="roundRect">
            <a:avLst>
              <a:gd name="adj" fmla="val 9496"/>
            </a:avLst>
          </a:prstGeom>
          <a:solidFill>
            <a:srgbClr val="C0DFC3"/>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pPr algn="ctr"/>
            <a:r>
              <a:rPr lang="en-GB" sz="3600" dirty="0"/>
              <a:t>Planning Our Own Work</a:t>
            </a:r>
          </a:p>
        </p:txBody>
      </p:sp>
      <p:sp>
        <p:nvSpPr>
          <p:cNvPr id="3" name="Rectangle 2"/>
          <p:cNvSpPr/>
          <p:nvPr/>
        </p:nvSpPr>
        <p:spPr>
          <a:xfrm>
            <a:off x="780706" y="1473201"/>
            <a:ext cx="7607644" cy="1200329"/>
          </a:xfrm>
          <a:prstGeom prst="rect">
            <a:avLst/>
          </a:prstGeom>
        </p:spPr>
        <p:txBody>
          <a:bodyPr wrap="square">
            <a:spAutoFit/>
          </a:bodyPr>
          <a:lstStyle/>
          <a:p>
            <a:r>
              <a:rPr lang="en-GB" dirty="0">
                <a:latin typeface="Twinkl" pitchFamily="2" charset="0"/>
              </a:rPr>
              <a:t>Child-led planning helps to guide the direction of learning. This gives all pupils the opportunity to share their ideas on the topic they will be learning, decide what they’d like to learn about and discuss what interests them.</a:t>
            </a:r>
            <a:endParaRPr lang="en-US" dirty="0">
              <a:latin typeface="Twinkl" pitchFamily="2" charset="0"/>
            </a:endParaRPr>
          </a:p>
        </p:txBody>
      </p:sp>
      <p:sp>
        <p:nvSpPr>
          <p:cNvPr id="31" name="Right Arrow 30">
            <a:hlinkClick r:id="rId2" action="ppaction://hlinksldjump"/>
          </p:cNvPr>
          <p:cNvSpPr/>
          <p:nvPr/>
        </p:nvSpPr>
        <p:spPr>
          <a:xfrm flipH="1">
            <a:off x="7371208" y="5640512"/>
            <a:ext cx="1017142" cy="668213"/>
          </a:xfrm>
          <a:prstGeom prst="rightArrow">
            <a:avLst>
              <a:gd name="adj1" fmla="val 50000"/>
              <a:gd name="adj2" fmla="val 74601"/>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Twinkl" pitchFamily="2" charset="0"/>
              </a:rPr>
              <a:t>Back</a:t>
            </a:r>
          </a:p>
        </p:txBody>
      </p:sp>
      <p:sp>
        <p:nvSpPr>
          <p:cNvPr id="15" name="Rectangle 14"/>
          <p:cNvSpPr/>
          <p:nvPr/>
        </p:nvSpPr>
        <p:spPr>
          <a:xfrm>
            <a:off x="4202131" y="2828123"/>
            <a:ext cx="4017196" cy="1200329"/>
          </a:xfrm>
          <a:prstGeom prst="rect">
            <a:avLst/>
          </a:prstGeom>
        </p:spPr>
        <p:txBody>
          <a:bodyPr wrap="square">
            <a:spAutoFit/>
          </a:bodyPr>
          <a:lstStyle/>
          <a:p>
            <a:r>
              <a:rPr lang="en-GB" dirty="0">
                <a:latin typeface="Twinkl" pitchFamily="2" charset="0"/>
              </a:rPr>
              <a:t>In doing this, teachers will be able to plan and deliver activities that will be engaging and exciting for the pupils (that’s you!).</a:t>
            </a:r>
            <a:endParaRPr lang="en-US" dirty="0">
              <a:latin typeface="Twinkl"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27284" y="2828123"/>
            <a:ext cx="2716829" cy="3327985"/>
          </a:xfrm>
          <a:prstGeom prst="rect">
            <a:avLst/>
          </a:prstGeom>
        </p:spPr>
      </p:pic>
    </p:spTree>
    <p:extLst>
      <p:ext uri="{BB962C8B-B14F-4D97-AF65-F5344CB8AC3E}">
        <p14:creationId xmlns:p14="http://schemas.microsoft.com/office/powerpoint/2010/main" val="229211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31"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607" y="3429000"/>
            <a:ext cx="2575348" cy="3429000"/>
          </a:xfrm>
          <a:prstGeom prst="rect">
            <a:avLst/>
          </a:prstGeom>
        </p:spPr>
      </p:pic>
      <p:sp>
        <p:nvSpPr>
          <p:cNvPr id="21" name="Title 20"/>
          <p:cNvSpPr>
            <a:spLocks noGrp="1"/>
          </p:cNvSpPr>
          <p:nvPr>
            <p:ph type="title"/>
          </p:nvPr>
        </p:nvSpPr>
        <p:spPr/>
        <p:txBody>
          <a:bodyPr/>
          <a:lstStyle/>
          <a:p>
            <a:r>
              <a:rPr lang="en-GB" sz="3600" dirty="0"/>
              <a:t>Go for It!</a:t>
            </a:r>
            <a:endParaRPr lang="en-GB" sz="3600" dirty="0">
              <a:latin typeface="+mn-lt"/>
            </a:endParaRPr>
          </a:p>
        </p:txBody>
      </p:sp>
      <p:sp>
        <p:nvSpPr>
          <p:cNvPr id="3" name="Rectangle 2"/>
          <p:cNvSpPr/>
          <p:nvPr/>
        </p:nvSpPr>
        <p:spPr>
          <a:xfrm>
            <a:off x="780706" y="1473201"/>
            <a:ext cx="7607644" cy="923330"/>
          </a:xfrm>
          <a:prstGeom prst="rect">
            <a:avLst/>
          </a:prstGeom>
        </p:spPr>
        <p:txBody>
          <a:bodyPr wrap="square">
            <a:spAutoFit/>
          </a:bodyPr>
          <a:lstStyle/>
          <a:p>
            <a:r>
              <a:rPr lang="en-GB" dirty="0">
                <a:latin typeface="Twinkl" pitchFamily="2" charset="0"/>
              </a:rPr>
              <a:t>Even if you choose not to say much or become members of action groups, you will learn in an environment where you can be confident that your input is valued and respected.</a:t>
            </a:r>
          </a:p>
        </p:txBody>
      </p:sp>
      <p:sp>
        <p:nvSpPr>
          <p:cNvPr id="4" name="Rectangle 3"/>
          <p:cNvSpPr/>
          <p:nvPr/>
        </p:nvSpPr>
        <p:spPr>
          <a:xfrm>
            <a:off x="780706" y="2749209"/>
            <a:ext cx="3467616" cy="369332"/>
          </a:xfrm>
          <a:prstGeom prst="rect">
            <a:avLst/>
          </a:prstGeom>
        </p:spPr>
        <p:txBody>
          <a:bodyPr wrap="none">
            <a:spAutoFit/>
          </a:bodyPr>
          <a:lstStyle/>
          <a:p>
            <a:pPr algn="ctr"/>
            <a:r>
              <a:rPr lang="en-GB" dirty="0">
                <a:latin typeface="Twinkl" pitchFamily="2" charset="0"/>
              </a:rPr>
              <a:t>Go for it, and let everyone hear!</a:t>
            </a:r>
          </a:p>
        </p:txBody>
      </p:sp>
      <p:sp>
        <p:nvSpPr>
          <p:cNvPr id="5" name="Oval Callout 4"/>
          <p:cNvSpPr/>
          <p:nvPr/>
        </p:nvSpPr>
        <p:spPr>
          <a:xfrm>
            <a:off x="3977062" y="2697159"/>
            <a:ext cx="3390472" cy="1541124"/>
          </a:xfrm>
          <a:prstGeom prst="wedgeEllipseCallout">
            <a:avLst>
              <a:gd name="adj1" fmla="val -75321"/>
              <a:gd name="adj2" fmla="val 41167"/>
            </a:avLst>
          </a:prstGeom>
          <a:solidFill>
            <a:srgbClr val="C0DFC3"/>
          </a:solidFill>
          <a:ln w="1905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Twinkl" pitchFamily="2" charset="0"/>
              </a:rPr>
              <a:t>Pupil Voice!</a:t>
            </a:r>
          </a:p>
        </p:txBody>
      </p:sp>
      <p:grpSp>
        <p:nvGrpSpPr>
          <p:cNvPr id="14" name="Group 13"/>
          <p:cNvGrpSpPr/>
          <p:nvPr/>
        </p:nvGrpSpPr>
        <p:grpSpPr>
          <a:xfrm>
            <a:off x="3595955" y="3561853"/>
            <a:ext cx="5710240" cy="3296147"/>
            <a:chOff x="1835630" y="2673530"/>
            <a:chExt cx="5710240" cy="3296147"/>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268" y="2974158"/>
              <a:ext cx="1960641" cy="221307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9577" y="2673530"/>
              <a:ext cx="1826293" cy="24601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630" y="3225580"/>
              <a:ext cx="2829024" cy="2744097"/>
            </a:xfrm>
            <a:prstGeom prst="rect">
              <a:avLst/>
            </a:prstGeom>
          </p:spPr>
        </p:pic>
      </p:grpSp>
    </p:spTree>
    <p:extLst>
      <p:ext uri="{BB962C8B-B14F-4D97-AF65-F5344CB8AC3E}">
        <p14:creationId xmlns:p14="http://schemas.microsoft.com/office/powerpoint/2010/main" val="23020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000"/>
                            </p:stCondLst>
                            <p:childTnLst>
                              <p:par>
                                <p:cTn id="25" presetID="10" presetClass="entr" presetSubtype="0" fill="hold" grpId="0" nodeType="afterEffect">
                                  <p:stCondLst>
                                    <p:cond delay="25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209</TotalTime>
  <Words>701</Words>
  <Application>Microsoft Office PowerPoint</Application>
  <PresentationFormat>On-screen Show (4:3)</PresentationFormat>
  <Paragraphs>48</Paragraphs>
  <Slides>10</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Tuffy</vt:lpstr>
      <vt:lpstr>Twinkl</vt:lpstr>
      <vt:lpstr>MS PGothic</vt:lpstr>
      <vt:lpstr>Calibri</vt:lpstr>
      <vt:lpstr>Arial</vt:lpstr>
      <vt:lpstr>Office Theme</vt:lpstr>
      <vt:lpstr>PowerPoint Presentation</vt:lpstr>
      <vt:lpstr>What Is Pupil Voice?</vt:lpstr>
      <vt:lpstr>Why Should I Have My Say?</vt:lpstr>
      <vt:lpstr>How Can I Play a Role?</vt:lpstr>
      <vt:lpstr>Eco Council / School Council</vt:lpstr>
      <vt:lpstr>Curriculum Focus Groups</vt:lpstr>
      <vt:lpstr>School Council</vt:lpstr>
      <vt:lpstr>Planning Our Own Work</vt:lpstr>
      <vt:lpstr>Go for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Sally Naisby</dc:creator>
  <cp:lastModifiedBy>Gemma Richards</cp:lastModifiedBy>
  <cp:revision>28</cp:revision>
  <dcterms:created xsi:type="dcterms:W3CDTF">2019-08-22T12:30:43Z</dcterms:created>
  <dcterms:modified xsi:type="dcterms:W3CDTF">2021-03-09T20:37:19Z</dcterms:modified>
</cp:coreProperties>
</file>