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7" r:id="rId5"/>
    <p:sldId id="265" r:id="rId6"/>
    <p:sldId id="266" r:id="rId7"/>
    <p:sldId id="267" r:id="rId8"/>
    <p:sldId id="268" r:id="rId9"/>
    <p:sldId id="258" r:id="rId10"/>
    <p:sldId id="269" r:id="rId11"/>
    <p:sldId id="276" r:id="rId12"/>
    <p:sldId id="281" r:id="rId13"/>
    <p:sldId id="275" r:id="rId14"/>
    <p:sldId id="270" r:id="rId15"/>
    <p:sldId id="277" r:id="rId16"/>
    <p:sldId id="278" r:id="rId17"/>
    <p:sldId id="271" r:id="rId18"/>
    <p:sldId id="282" r:id="rId19"/>
    <p:sldId id="280" r:id="rId20"/>
    <p:sldId id="279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8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s-papers.co.uk/sats-papers-ks2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opmarks.co.uk/maths-games/daily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9074224" cy="23195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CW Precursive 7" panose="03050602040000000000" pitchFamily="66" charset="0"/>
              </a:rPr>
              <a:t>End of Key Stage Assessment Information Evening</a:t>
            </a:r>
            <a:endParaRPr lang="en-US" dirty="0">
              <a:latin typeface="CCW Precursive 7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3592" y="3311272"/>
            <a:ext cx="7086600" cy="576064"/>
          </a:xfrm>
        </p:spPr>
        <p:txBody>
          <a:bodyPr/>
          <a:lstStyle/>
          <a:p>
            <a:r>
              <a:rPr lang="en-US" dirty="0" smtClean="0">
                <a:latin typeface="CCW Precursive 7" panose="03050602040000000000" pitchFamily="66" charset="0"/>
              </a:rPr>
              <a:t>Wednesday 17</a:t>
            </a:r>
            <a:r>
              <a:rPr lang="en-US" baseline="30000" dirty="0" smtClean="0">
                <a:latin typeface="CCW Precursive 7" panose="03050602040000000000" pitchFamily="66" charset="0"/>
              </a:rPr>
              <a:t>th</a:t>
            </a:r>
            <a:r>
              <a:rPr lang="en-US" dirty="0" smtClean="0">
                <a:latin typeface="CCW Precursive 7" panose="03050602040000000000" pitchFamily="66" charset="0"/>
              </a:rPr>
              <a:t> October 2018</a:t>
            </a:r>
            <a:endParaRPr lang="en-US" dirty="0">
              <a:latin typeface="CCW Precursive 7" panose="03050602040000000000" pitchFamily="66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240016" y="5445224"/>
            <a:ext cx="259228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CCW Precursive 7" panose="03050602040000000000" pitchFamily="66" charset="0"/>
              </a:rPr>
              <a:t>Mrs</a:t>
            </a:r>
            <a:r>
              <a:rPr lang="en-US" dirty="0" smtClean="0">
                <a:latin typeface="CCW Precursive 7" panose="03050602040000000000" pitchFamily="66" charset="0"/>
              </a:rPr>
              <a:t> Axon</a:t>
            </a:r>
            <a:endParaRPr lang="en-US" dirty="0">
              <a:latin typeface="CCW Precursive 7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348" y="-190699"/>
            <a:ext cx="7315200" cy="1208112"/>
          </a:xfrm>
        </p:spPr>
        <p:txBody>
          <a:bodyPr/>
          <a:lstStyle/>
          <a:p>
            <a:r>
              <a:rPr lang="en-US" dirty="0" smtClean="0">
                <a:latin typeface="CCW Precursive 7" panose="03050602040000000000" pitchFamily="66" charset="0"/>
              </a:rPr>
              <a:t>Writing</a:t>
            </a:r>
            <a:endParaRPr lang="en-US" dirty="0">
              <a:latin typeface="CCW Precursive 7" panose="03050602040000000000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2" y="986176"/>
            <a:ext cx="7999784" cy="616915"/>
          </a:xfrm>
        </p:spPr>
        <p:txBody>
          <a:bodyPr/>
          <a:lstStyle/>
          <a:p>
            <a:r>
              <a:rPr lang="en-US" b="1" dirty="0" smtClean="0">
                <a:latin typeface="CCW Precursive 7" panose="03050602040000000000" pitchFamily="66" charset="0"/>
              </a:rPr>
              <a:t>No specific writing task:</a:t>
            </a:r>
          </a:p>
          <a:p>
            <a:endParaRPr lang="en-US" dirty="0" smtClean="0">
              <a:latin typeface="CCW Precursive 7" panose="03050602040000000000" pitchFamily="66" charset="0"/>
            </a:endParaRPr>
          </a:p>
          <a:p>
            <a:endParaRPr lang="en-US" dirty="0">
              <a:latin typeface="CCW Precursive 7" panose="03050602040000000000" pitchFamily="66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071664" y="1484784"/>
            <a:ext cx="676875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CW Precursive 7" panose="03050602040000000000" pitchFamily="66" charset="0"/>
              </a:rPr>
              <a:t>Writing is assessed using interim framework.</a:t>
            </a:r>
          </a:p>
          <a:p>
            <a:endParaRPr lang="en-GB" dirty="0" smtClean="0">
              <a:latin typeface="CCW Precursive 7" panose="0305060204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CW Precursive 7" panose="03050602040000000000" pitchFamily="66" charset="0"/>
              </a:rPr>
              <a:t>SPAG test used to help inform teacher judgement.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6059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0"/>
            <a:ext cx="9829800" cy="755104"/>
          </a:xfrm>
        </p:spPr>
        <p:txBody>
          <a:bodyPr/>
          <a:lstStyle/>
          <a:p>
            <a:r>
              <a:rPr lang="en-US" dirty="0" smtClean="0">
                <a:latin typeface="CCW Precursive 7" panose="03050602040000000000" pitchFamily="66" charset="0"/>
              </a:rPr>
              <a:t>Framework:</a:t>
            </a:r>
            <a:endParaRPr lang="en-US" dirty="0">
              <a:latin typeface="CCW Precursive 7" panose="030506020400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1" y="755104"/>
            <a:ext cx="5472743" cy="2457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755104"/>
            <a:ext cx="5112568" cy="3065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600" y="3956478"/>
            <a:ext cx="58578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0"/>
            <a:ext cx="9829800" cy="1082674"/>
          </a:xfrm>
        </p:spPr>
        <p:txBody>
          <a:bodyPr/>
          <a:lstStyle/>
          <a:p>
            <a:r>
              <a:rPr lang="en-US" dirty="0" smtClean="0">
                <a:latin typeface="CCW Precursive 7" panose="03050602040000000000" pitchFamily="66" charset="0"/>
              </a:rPr>
              <a:t>SPAG example:</a:t>
            </a:r>
            <a:endParaRPr lang="en-US" dirty="0">
              <a:latin typeface="CCW Precursive 7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1556792"/>
            <a:ext cx="3895725" cy="4543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1772816"/>
            <a:ext cx="4152802" cy="2354759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559458" y="1556792"/>
            <a:ext cx="5392526" cy="616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CCW Precursive 7" panose="03050602040000000000" pitchFamily="66" charset="0"/>
              </a:rPr>
              <a:t>Grammar and punctuation:</a:t>
            </a:r>
          </a:p>
          <a:p>
            <a:endParaRPr lang="en-US" dirty="0" smtClean="0">
              <a:latin typeface="CCW Precursive 7" panose="03050602040000000000" pitchFamily="66" charset="0"/>
            </a:endParaRPr>
          </a:p>
          <a:p>
            <a:endParaRPr lang="en-US" dirty="0">
              <a:latin typeface="CCW Precursive 7" panose="03050602040000000000" pitchFamily="66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888088" y="1301851"/>
            <a:ext cx="5392526" cy="616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CCW Precursive 7" panose="03050602040000000000" pitchFamily="66" charset="0"/>
              </a:rPr>
              <a:t>Spelling:</a:t>
            </a:r>
          </a:p>
          <a:p>
            <a:endParaRPr lang="en-US" dirty="0" smtClean="0">
              <a:latin typeface="CCW Precursive 7" panose="03050602040000000000" pitchFamily="66" charset="0"/>
            </a:endParaRPr>
          </a:p>
          <a:p>
            <a:endParaRPr lang="en-US" dirty="0">
              <a:latin typeface="CCW Precursive 7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11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348" y="-190699"/>
            <a:ext cx="7315200" cy="1208112"/>
          </a:xfrm>
        </p:spPr>
        <p:txBody>
          <a:bodyPr/>
          <a:lstStyle/>
          <a:p>
            <a:r>
              <a:rPr lang="en-US" dirty="0" smtClean="0">
                <a:latin typeface="CCW Precursive 7" panose="03050602040000000000" pitchFamily="66" charset="0"/>
              </a:rPr>
              <a:t>Reading</a:t>
            </a:r>
            <a:endParaRPr lang="en-US" dirty="0">
              <a:latin typeface="CCW Precursive 7" panose="03050602040000000000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2" y="986176"/>
            <a:ext cx="7999784" cy="616915"/>
          </a:xfrm>
        </p:spPr>
        <p:txBody>
          <a:bodyPr/>
          <a:lstStyle/>
          <a:p>
            <a:r>
              <a:rPr lang="en-US" b="1" dirty="0" smtClean="0">
                <a:latin typeface="CCW Precursive 7" panose="03050602040000000000" pitchFamily="66" charset="0"/>
              </a:rPr>
              <a:t>Two papers:</a:t>
            </a:r>
          </a:p>
          <a:p>
            <a:endParaRPr lang="en-US" dirty="0" smtClean="0">
              <a:latin typeface="CCW Precursive 7" panose="03050602040000000000" pitchFamily="66" charset="0"/>
            </a:endParaRPr>
          </a:p>
          <a:p>
            <a:endParaRPr lang="en-US" dirty="0">
              <a:latin typeface="CCW Precursive 7" panose="03050602040000000000" pitchFamily="66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999656" y="1366476"/>
            <a:ext cx="6768752" cy="5086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CCW Precursive 7" panose="03050602040000000000" pitchFamily="66" charset="0"/>
              </a:rPr>
              <a:t>Paper 1</a:t>
            </a:r>
            <a:endParaRPr lang="en-GB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CW Precursive 7" panose="03050602040000000000" pitchFamily="66" charset="0"/>
              </a:rPr>
              <a:t>Selection of texts with questions interspersed  </a:t>
            </a:r>
            <a:endParaRPr lang="en-GB" dirty="0">
              <a:latin typeface="CCW Precursive 7" panose="0305060204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CW Precursive 7" panose="03050602040000000000" pitchFamily="66" charset="0"/>
              </a:rPr>
              <a:t>400 – 700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CW Precursive 7" panose="03050602040000000000" pitchFamily="66" charset="0"/>
              </a:rPr>
              <a:t>50% of marks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CW Precursive 7" panose="03050602040000000000" pitchFamily="66" charset="0"/>
              </a:rPr>
              <a:t>Roughly 30 </a:t>
            </a:r>
            <a:r>
              <a:rPr lang="en-GB" dirty="0" err="1" smtClean="0">
                <a:latin typeface="CCW Precursive 7" panose="03050602040000000000" pitchFamily="66" charset="0"/>
              </a:rPr>
              <a:t>mins</a:t>
            </a:r>
            <a:r>
              <a:rPr lang="en-GB" dirty="0" smtClean="0">
                <a:latin typeface="CCW Precursive 7" panose="03050602040000000000" pitchFamily="66" charset="0"/>
              </a:rPr>
              <a:t> not timed</a:t>
            </a:r>
            <a:endParaRPr lang="en-US" dirty="0" smtClean="0">
              <a:latin typeface="CCW Precursive 7" panose="03050602040000000000" pitchFamily="66" charset="0"/>
            </a:endParaRPr>
          </a:p>
          <a:p>
            <a:r>
              <a:rPr lang="en-US" b="1" dirty="0" smtClean="0">
                <a:latin typeface="CCW Precursive 7" panose="03050602040000000000" pitchFamily="66" charset="0"/>
              </a:rPr>
              <a:t>Paper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CW Precursive 7" panose="03050602040000000000" pitchFamily="66" charset="0"/>
              </a:rPr>
              <a:t>Text and questions in a separate booklet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CW Precursive 7" panose="03050602040000000000" pitchFamily="66" charset="0"/>
              </a:rPr>
              <a:t>800 – 1100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CW Precursive 7" panose="03050602040000000000" pitchFamily="66" charset="0"/>
              </a:rPr>
              <a:t>Requires more in-depth responses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CW Precursive 7" panose="03050602040000000000" pitchFamily="66" charset="0"/>
              </a:rPr>
              <a:t>50% of marks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CCW Precursive 7" panose="03050602040000000000" pitchFamily="66" charset="0"/>
              </a:rPr>
              <a:t>Roughly 30 </a:t>
            </a:r>
            <a:r>
              <a:rPr lang="en-GB" dirty="0" err="1">
                <a:latin typeface="CCW Precursive 7" panose="03050602040000000000" pitchFamily="66" charset="0"/>
              </a:rPr>
              <a:t>mins</a:t>
            </a:r>
            <a:r>
              <a:rPr lang="en-GB" dirty="0">
                <a:latin typeface="CCW Precursive 7" panose="03050602040000000000" pitchFamily="66" charset="0"/>
              </a:rPr>
              <a:t> not timed</a:t>
            </a:r>
            <a:endParaRPr lang="en-US" dirty="0">
              <a:latin typeface="CCW Precursive 7" panose="03050602040000000000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CCW Precursive 7" panose="03050602040000000000" pitchFamily="66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384140" y="6241085"/>
            <a:ext cx="7999784" cy="616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CCW Precursive 7" panose="03050602040000000000" pitchFamily="66" charset="0"/>
              </a:rPr>
              <a:t>Range of fiction, non-fiction &amp; poetry</a:t>
            </a:r>
          </a:p>
          <a:p>
            <a:endParaRPr lang="en-US" dirty="0" smtClean="0">
              <a:latin typeface="CCW Precursive 7" panose="03050602040000000000" pitchFamily="66" charset="0"/>
            </a:endParaRPr>
          </a:p>
          <a:p>
            <a:endParaRPr lang="en-US" dirty="0">
              <a:latin typeface="CCW Precursive 7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0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5841"/>
            <a:ext cx="9829800" cy="1082674"/>
          </a:xfrm>
        </p:spPr>
        <p:txBody>
          <a:bodyPr/>
          <a:lstStyle/>
          <a:p>
            <a:r>
              <a:rPr lang="en-US" dirty="0" smtClean="0">
                <a:latin typeface="CCW Precursive 7" panose="03050602040000000000" pitchFamily="66" charset="0"/>
              </a:rPr>
              <a:t>Variety of questions:</a:t>
            </a:r>
            <a:endParaRPr lang="en-US" dirty="0">
              <a:latin typeface="CCW Precursive 7" panose="03050602040000000000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488" y="1108514"/>
            <a:ext cx="9530363" cy="5344821"/>
          </a:xfrm>
        </p:spPr>
        <p:txBody>
          <a:bodyPr>
            <a:normAutofit/>
          </a:bodyPr>
          <a:lstStyle/>
          <a:p>
            <a:r>
              <a:rPr lang="en-GB" dirty="0">
                <a:latin typeface="CCW Precursive 7" panose="03050602040000000000" pitchFamily="66" charset="0"/>
              </a:rPr>
              <a:t>Multiple choice</a:t>
            </a:r>
          </a:p>
          <a:p>
            <a:r>
              <a:rPr lang="en-GB" dirty="0">
                <a:latin typeface="CCW Precursive 7" panose="03050602040000000000" pitchFamily="66" charset="0"/>
              </a:rPr>
              <a:t>Ranking/ordering, e.g. ‘Number the events below to show in which order they happened in the story’</a:t>
            </a:r>
          </a:p>
          <a:p>
            <a:r>
              <a:rPr lang="en-GB" dirty="0">
                <a:latin typeface="CCW Precursive 7" panose="03050602040000000000" pitchFamily="66" charset="0"/>
              </a:rPr>
              <a:t>Matching, e.g. ‘Match the character to the job that they do in the story’</a:t>
            </a:r>
          </a:p>
          <a:p>
            <a:r>
              <a:rPr lang="en-GB" dirty="0">
                <a:latin typeface="CCW Precursive 7" panose="03050602040000000000" pitchFamily="66" charset="0"/>
              </a:rPr>
              <a:t>Labelling, e.g. ‘Label the text to show the title’</a:t>
            </a:r>
          </a:p>
          <a:p>
            <a:r>
              <a:rPr lang="en-GB" dirty="0">
                <a:latin typeface="CCW Precursive 7" panose="03050602040000000000" pitchFamily="66" charset="0"/>
              </a:rPr>
              <a:t>Find and copy, e.g. ‘Find and copy one word that shows what the weather was like in the story’</a:t>
            </a:r>
          </a:p>
          <a:p>
            <a:r>
              <a:rPr lang="en-GB" dirty="0">
                <a:latin typeface="CCW Precursive 7" panose="03050602040000000000" pitchFamily="66" charset="0"/>
              </a:rPr>
              <a:t>Short answer, e.g. ‘What does the bear eat?’</a:t>
            </a:r>
          </a:p>
          <a:p>
            <a:r>
              <a:rPr lang="en-GB" dirty="0">
                <a:latin typeface="CCW Precursive 7" panose="03050602040000000000" pitchFamily="66" charset="0"/>
              </a:rPr>
              <a:t>Open-ended answer, e.g. ‘Why did Lucy write the letter to her grandmother? Give two reasons’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12912"/>
            <a:ext cx="9829800" cy="611088"/>
          </a:xfrm>
        </p:spPr>
        <p:txBody>
          <a:bodyPr/>
          <a:lstStyle/>
          <a:p>
            <a:r>
              <a:rPr lang="en-GB" dirty="0" smtClean="0">
                <a:latin typeface="CCW Precursive 7" panose="03050602040000000000" pitchFamily="66" charset="0"/>
              </a:rPr>
              <a:t>Frameworks – Teacher judgement</a:t>
            </a:r>
            <a:endParaRPr lang="en-GB" dirty="0">
              <a:latin typeface="CCW Precursive 7" panose="030506020400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908720"/>
            <a:ext cx="5483312" cy="2520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207" y="3513720"/>
            <a:ext cx="5271587" cy="2690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566" y="1412776"/>
            <a:ext cx="625546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1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348" y="-190699"/>
            <a:ext cx="7315200" cy="1208112"/>
          </a:xfrm>
        </p:spPr>
        <p:txBody>
          <a:bodyPr/>
          <a:lstStyle/>
          <a:p>
            <a:r>
              <a:rPr lang="en-US" dirty="0" smtClean="0">
                <a:latin typeface="CCW Precursive 7" panose="03050602040000000000" pitchFamily="66" charset="0"/>
              </a:rPr>
              <a:t>Science</a:t>
            </a:r>
            <a:endParaRPr lang="en-US" dirty="0">
              <a:latin typeface="CCW Precursive 7" panose="03050602040000000000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2" y="986176"/>
            <a:ext cx="9721080" cy="61691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CW Precursive 7" panose="03050602040000000000" pitchFamily="66" charset="0"/>
              </a:rPr>
              <a:t>Teacher Judgement NO assessment papers:</a:t>
            </a:r>
          </a:p>
          <a:p>
            <a:endParaRPr lang="en-US" dirty="0" smtClean="0">
              <a:latin typeface="CCW Precursive 7" panose="03050602040000000000" pitchFamily="66" charset="0"/>
            </a:endParaRPr>
          </a:p>
          <a:p>
            <a:endParaRPr lang="en-US" dirty="0">
              <a:latin typeface="CCW Precursive 7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1398334"/>
            <a:ext cx="5688632" cy="5446563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23841" y="5304540"/>
            <a:ext cx="3119831" cy="3106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CCW Precursive 7" panose="03050602040000000000" pitchFamily="66" charset="0"/>
              </a:rPr>
              <a:t>Based on class work throughout Year2</a:t>
            </a:r>
          </a:p>
          <a:p>
            <a:endParaRPr lang="en-US" dirty="0" smtClean="0">
              <a:latin typeface="CCW Precursive 7" panose="03050602040000000000" pitchFamily="66" charset="0"/>
            </a:endParaRPr>
          </a:p>
          <a:p>
            <a:endParaRPr lang="en-US" dirty="0">
              <a:latin typeface="CCW Precursive 7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7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71464" y="5301208"/>
            <a:ext cx="9937104" cy="64807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CW Precursive 7" panose="03050602040000000000" pitchFamily="66" charset="0"/>
              </a:rPr>
              <a:t>Relaxed and calm environment</a:t>
            </a:r>
            <a:endParaRPr lang="en-US" sz="3600" b="1" dirty="0">
              <a:latin typeface="CCW Precursive 7" panose="03050602040000000000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9416" y="1124744"/>
            <a:ext cx="3960440" cy="402374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latin typeface="CCW Precursive 7" panose="03050602040000000000" pitchFamily="66" charset="0"/>
              </a:rPr>
              <a:t>All the formal assessments will be done in May 2019.</a:t>
            </a:r>
          </a:p>
          <a:p>
            <a:endParaRPr lang="en-US" sz="2400" dirty="0">
              <a:latin typeface="CCW Precursive 7" panose="03050602040000000000" pitchFamily="66" charset="0"/>
            </a:endParaRPr>
          </a:p>
          <a:p>
            <a:pPr algn="ctr"/>
            <a:r>
              <a:rPr lang="en-US" sz="2400" dirty="0" smtClean="0">
                <a:latin typeface="CCW Precursive 7" panose="03050602040000000000" pitchFamily="66" charset="0"/>
              </a:rPr>
              <a:t>The timetable will be designed by myself and </a:t>
            </a:r>
            <a:r>
              <a:rPr lang="en-US" sz="2400" dirty="0" err="1" smtClean="0">
                <a:latin typeface="CCW Precursive 7" panose="03050602040000000000" pitchFamily="66" charset="0"/>
              </a:rPr>
              <a:t>Mr</a:t>
            </a:r>
            <a:r>
              <a:rPr lang="en-US" sz="2400" dirty="0" smtClean="0">
                <a:latin typeface="CCW Precursive 7" panose="03050602040000000000" pitchFamily="66" charset="0"/>
              </a:rPr>
              <a:t> Walker.</a:t>
            </a:r>
            <a:endParaRPr lang="en-US" sz="2400" dirty="0">
              <a:latin typeface="CCW Precursive 7" panose="03050602040000000000" pitchFamily="66" charset="0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375920" y="1196753"/>
            <a:ext cx="4079226" cy="3669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atin typeface="CCW Precursive 7" panose="03050602040000000000" pitchFamily="66" charset="0"/>
              </a:rPr>
              <a:t>Children will complete the assessments in groups.</a:t>
            </a:r>
          </a:p>
          <a:p>
            <a:pPr algn="ctr"/>
            <a:endParaRPr lang="en-US" sz="2400" dirty="0">
              <a:latin typeface="CCW Precursive 7" panose="03050602040000000000" pitchFamily="66" charset="0"/>
            </a:endParaRPr>
          </a:p>
          <a:p>
            <a:pPr algn="ctr"/>
            <a:r>
              <a:rPr lang="en-US" sz="2400" dirty="0" smtClean="0">
                <a:latin typeface="CCW Precursive 7" panose="03050602040000000000" pitchFamily="66" charset="0"/>
              </a:rPr>
              <a:t>The children are </a:t>
            </a:r>
            <a:r>
              <a:rPr lang="en-US" sz="2400" dirty="0" smtClean="0">
                <a:latin typeface="CCW Precursive 7" panose="03050602040000000000" pitchFamily="66" charset="0"/>
              </a:rPr>
              <a:t>used </a:t>
            </a:r>
            <a:r>
              <a:rPr lang="en-US" sz="2400" dirty="0" smtClean="0">
                <a:latin typeface="CCW Precursive 7" panose="03050602040000000000" pitchFamily="66" charset="0"/>
              </a:rPr>
              <a:t>to having assessments in groups termly.</a:t>
            </a:r>
            <a:endParaRPr lang="en-US" sz="2400" dirty="0">
              <a:latin typeface="CCW Precursive 7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57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0"/>
            <a:ext cx="9829800" cy="1082674"/>
          </a:xfrm>
        </p:spPr>
        <p:txBody>
          <a:bodyPr/>
          <a:lstStyle/>
          <a:p>
            <a:r>
              <a:rPr lang="en-US" dirty="0" smtClean="0">
                <a:latin typeface="CCW Precursive 7" panose="03050602040000000000" pitchFamily="66" charset="0"/>
              </a:rPr>
              <a:t>Support at school</a:t>
            </a:r>
            <a:endParaRPr lang="en-US" dirty="0">
              <a:latin typeface="CCW Precursive 7" panose="03050602040000000000" pitchFamily="66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487488" y="1340768"/>
            <a:ext cx="9530363" cy="41206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GB" altLang="en-US" dirty="0">
                <a:latin typeface="CCW Precursive 7" panose="03050602040000000000" pitchFamily="66" charset="0"/>
              </a:rPr>
              <a:t>Children will be shown similar questions so they are familiar with the formats and routines. </a:t>
            </a:r>
          </a:p>
          <a:p>
            <a:pPr algn="just">
              <a:defRPr/>
            </a:pPr>
            <a:r>
              <a:rPr lang="en-GB" altLang="en-US" dirty="0">
                <a:latin typeface="CCW Precursive 7" panose="03050602040000000000" pitchFamily="66" charset="0"/>
              </a:rPr>
              <a:t>Have high expectations of EVERY child.</a:t>
            </a:r>
          </a:p>
          <a:p>
            <a:pPr algn="just">
              <a:defRPr/>
            </a:pPr>
            <a:r>
              <a:rPr lang="en-GB" altLang="en-US" dirty="0">
                <a:latin typeface="CCW Precursive 7" panose="03050602040000000000" pitchFamily="66" charset="0"/>
              </a:rPr>
              <a:t>Teach in differentiated / collaborative groups every day- guided reading, writing, spelling groups and maths.</a:t>
            </a:r>
          </a:p>
          <a:p>
            <a:pPr algn="just">
              <a:defRPr/>
            </a:pPr>
            <a:r>
              <a:rPr lang="en-GB" altLang="en-US" dirty="0" smtClean="0">
                <a:latin typeface="CCW Precursive 7" panose="03050602040000000000" pitchFamily="66" charset="0"/>
              </a:rPr>
              <a:t>Be positive and encourage children </a:t>
            </a:r>
            <a:r>
              <a:rPr lang="en-GB" altLang="en-US" dirty="0">
                <a:latin typeface="CCW Precursive 7" panose="03050602040000000000" pitchFamily="66" charset="0"/>
              </a:rPr>
              <a:t>to reflect about their work. </a:t>
            </a:r>
            <a:endParaRPr lang="en-GB" altLang="en-US" dirty="0" smtClean="0">
              <a:latin typeface="CCW Precursive 7" panose="03050602040000000000" pitchFamily="66" charset="0"/>
            </a:endParaRPr>
          </a:p>
          <a:p>
            <a:pPr algn="just">
              <a:defRPr/>
            </a:pPr>
            <a:r>
              <a:rPr lang="en-GB" altLang="en-US" dirty="0" smtClean="0">
                <a:latin typeface="CCW Precursive 7" panose="03050602040000000000" pitchFamily="66" charset="0"/>
              </a:rPr>
              <a:t>Build children’s confidence to work independently.</a:t>
            </a:r>
            <a:endParaRPr lang="en-GB" altLang="en-US" dirty="0">
              <a:latin typeface="CCW Precursive 7" panose="03050602040000000000" pitchFamily="66" charset="0"/>
            </a:endParaRPr>
          </a:p>
          <a:p>
            <a:pPr marL="0" indent="0">
              <a:buNone/>
            </a:pPr>
            <a:endParaRPr lang="en-US" dirty="0">
              <a:latin typeface="CCW Precursive 7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CW Precursive 7" panose="03050602040000000000" pitchFamily="66" charset="0"/>
              </a:rPr>
              <a:t>Support at home</a:t>
            </a:r>
            <a:endParaRPr lang="en-US" dirty="0">
              <a:latin typeface="CCW Precursive 7" panose="03050602040000000000" pitchFamily="66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487488" y="908720"/>
            <a:ext cx="9530363" cy="532859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500"/>
              </a:spcBef>
            </a:pPr>
            <a:r>
              <a:rPr lang="en-GB" altLang="en-US" dirty="0">
                <a:latin typeface="CCW Precursive 7" panose="03050602040000000000" pitchFamily="66" charset="0"/>
                <a:ea typeface="ＭＳ Ｐゴシック" pitchFamily="34" charset="-128"/>
                <a:cs typeface="Times New Roman" pitchFamily="18" charset="0"/>
              </a:rPr>
              <a:t>Encourage your child positively, without putting too much pressure on him/her.</a:t>
            </a:r>
          </a:p>
          <a:p>
            <a:pPr algn="just">
              <a:spcBef>
                <a:spcPts val="500"/>
              </a:spcBef>
            </a:pPr>
            <a:r>
              <a:rPr lang="en-GB" altLang="en-US" dirty="0">
                <a:latin typeface="CCW Precursive 7" panose="03050602040000000000" pitchFamily="66" charset="0"/>
                <a:ea typeface="ＭＳ Ｐゴシック" pitchFamily="34" charset="-128"/>
                <a:cs typeface="Times New Roman" pitchFamily="18" charset="0"/>
              </a:rPr>
              <a:t>Discuss with your child about what they have been learning in school.</a:t>
            </a:r>
          </a:p>
          <a:p>
            <a:pPr algn="just">
              <a:spcBef>
                <a:spcPts val="500"/>
              </a:spcBef>
            </a:pPr>
            <a:r>
              <a:rPr lang="en-GB" altLang="en-US" b="1" dirty="0">
                <a:latin typeface="CCW Precursive 7" panose="03050602040000000000" pitchFamily="66" charset="0"/>
                <a:ea typeface="ＭＳ Ｐゴシック" pitchFamily="34" charset="-128"/>
                <a:cs typeface="Times New Roman" pitchFamily="18" charset="0"/>
              </a:rPr>
              <a:t>Read,</a:t>
            </a:r>
            <a:r>
              <a:rPr lang="en-GB" altLang="en-US" dirty="0">
                <a:latin typeface="CCW Precursive 7" panose="03050602040000000000" pitchFamily="66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GB" altLang="en-US" b="1" dirty="0">
                <a:latin typeface="CCW Precursive 7" panose="03050602040000000000" pitchFamily="66" charset="0"/>
                <a:ea typeface="ＭＳ Ｐゴシック" pitchFamily="34" charset="-128"/>
                <a:cs typeface="Times New Roman" pitchFamily="18" charset="0"/>
              </a:rPr>
              <a:t>read</a:t>
            </a:r>
            <a:r>
              <a:rPr lang="en-GB" altLang="en-US" dirty="0">
                <a:latin typeface="CCW Precursive 7" panose="03050602040000000000" pitchFamily="66" charset="0"/>
                <a:ea typeface="ＭＳ Ｐゴシック" pitchFamily="34" charset="-128"/>
                <a:cs typeface="Times New Roman" pitchFamily="18" charset="0"/>
              </a:rPr>
              <a:t>, and </a:t>
            </a:r>
            <a:r>
              <a:rPr lang="en-GB" altLang="en-US" b="1" dirty="0">
                <a:latin typeface="CCW Precursive 7" panose="03050602040000000000" pitchFamily="66" charset="0"/>
                <a:ea typeface="ＭＳ Ｐゴシック" pitchFamily="34" charset="-128"/>
                <a:cs typeface="Times New Roman" pitchFamily="18" charset="0"/>
              </a:rPr>
              <a:t>read</a:t>
            </a:r>
            <a:r>
              <a:rPr lang="en-GB" altLang="en-US" dirty="0">
                <a:latin typeface="CCW Precursive 7" panose="03050602040000000000" pitchFamily="66" charset="0"/>
                <a:ea typeface="ＭＳ Ｐゴシック" pitchFamily="34" charset="-128"/>
                <a:cs typeface="Times New Roman" pitchFamily="18" charset="0"/>
              </a:rPr>
              <a:t> at every opportunity and ask children to answer questions finding words/ phrases in books. </a:t>
            </a:r>
          </a:p>
          <a:p>
            <a:pPr algn="just">
              <a:spcBef>
                <a:spcPts val="500"/>
              </a:spcBef>
            </a:pPr>
            <a:r>
              <a:rPr lang="en-GB" altLang="en-US" dirty="0">
                <a:latin typeface="CCW Precursive 7" panose="03050602040000000000" pitchFamily="66" charset="0"/>
                <a:ea typeface="ＭＳ Ｐゴシック" pitchFamily="34" charset="-128"/>
                <a:cs typeface="Times New Roman" pitchFamily="18" charset="0"/>
              </a:rPr>
              <a:t>Support writing by getting children to develop vocabulary- keep listening to fabulous books, visit the library for inspiring new texts, CDs in the car etc. </a:t>
            </a:r>
          </a:p>
          <a:p>
            <a:pPr algn="just">
              <a:spcBef>
                <a:spcPts val="500"/>
              </a:spcBef>
            </a:pPr>
            <a:r>
              <a:rPr lang="en-GB" altLang="en-US" dirty="0">
                <a:latin typeface="CCW Precursive 7" panose="03050602040000000000" pitchFamily="66" charset="0"/>
                <a:ea typeface="ＭＳ Ｐゴシック" pitchFamily="34" charset="-128"/>
                <a:cs typeface="Times New Roman" pitchFamily="18" charset="0"/>
              </a:rPr>
              <a:t>Ask your child to help you with </a:t>
            </a:r>
            <a:r>
              <a:rPr lang="en-GB" altLang="en-US" b="1" dirty="0">
                <a:latin typeface="CCW Precursive 7" panose="03050602040000000000" pitchFamily="66" charset="0"/>
                <a:ea typeface="ＭＳ Ｐゴシック" pitchFamily="34" charset="-128"/>
                <a:cs typeface="Times New Roman" pitchFamily="18" charset="0"/>
              </a:rPr>
              <a:t>spellings</a:t>
            </a:r>
            <a:r>
              <a:rPr lang="en-GB" altLang="en-US" dirty="0">
                <a:latin typeface="CCW Precursive 7" panose="03050602040000000000" pitchFamily="66" charset="0"/>
                <a:ea typeface="ＭＳ Ｐゴシック" pitchFamily="34" charset="-128"/>
                <a:cs typeface="Times New Roman" pitchFamily="18" charset="0"/>
              </a:rPr>
              <a:t> (even if you know how to spell the </a:t>
            </a:r>
            <a:r>
              <a:rPr lang="en-GB" altLang="en-US" dirty="0" smtClean="0">
                <a:latin typeface="CCW Precursive 7" panose="03050602040000000000" pitchFamily="66" charset="0"/>
                <a:ea typeface="ＭＳ Ｐゴシック" pitchFamily="34" charset="-128"/>
                <a:cs typeface="Times New Roman" pitchFamily="18" charset="0"/>
              </a:rPr>
              <a:t>words</a:t>
            </a:r>
          </a:p>
          <a:p>
            <a:pPr algn="just">
              <a:spcBef>
                <a:spcPts val="500"/>
              </a:spcBef>
            </a:pPr>
            <a:r>
              <a:rPr lang="en-GB" altLang="en-US" dirty="0" smtClean="0">
                <a:latin typeface="CCW Precursive 7" panose="03050602040000000000" pitchFamily="66" charset="0"/>
                <a:ea typeface="ＭＳ Ｐゴシック" pitchFamily="34" charset="-128"/>
              </a:rPr>
              <a:t>Spend </a:t>
            </a:r>
            <a:r>
              <a:rPr lang="en-GB" altLang="en-US" dirty="0">
                <a:latin typeface="CCW Precursive 7" panose="03050602040000000000" pitchFamily="66" charset="0"/>
                <a:ea typeface="ＭＳ Ｐゴシック" pitchFamily="34" charset="-128"/>
              </a:rPr>
              <a:t>time helping your child to practise their Mental </a:t>
            </a:r>
            <a:r>
              <a:rPr lang="en-GB" altLang="en-US">
                <a:latin typeface="CCW Precursive 7" panose="03050602040000000000" pitchFamily="66" charset="0"/>
                <a:ea typeface="ＭＳ Ｐゴシック" pitchFamily="34" charset="-128"/>
              </a:rPr>
              <a:t>Maths </a:t>
            </a:r>
            <a:r>
              <a:rPr lang="en-GB" altLang="en-US" smtClean="0">
                <a:latin typeface="CCW Precursive 7" panose="03050602040000000000" pitchFamily="66" charset="0"/>
                <a:ea typeface="ＭＳ Ｐゴシック" pitchFamily="34" charset="-128"/>
              </a:rPr>
              <a:t>- </a:t>
            </a:r>
            <a:r>
              <a:rPr lang="en-GB" altLang="en-US" dirty="0">
                <a:latin typeface="CCW Precursive 7" panose="03050602040000000000" pitchFamily="66" charset="0"/>
                <a:ea typeface="ＭＳ Ｐゴシック" pitchFamily="34" charset="-128"/>
              </a:rPr>
              <a:t>5 minutes each day makes an enormous difference- keep developing rapid recall of number bond facts and times tables- x2, x5 x10   </a:t>
            </a:r>
            <a:endParaRPr lang="en-GB" altLang="en-US" dirty="0">
              <a:latin typeface="CCW Precursive 7" panose="03050602040000000000" pitchFamily="66" charset="0"/>
              <a:ea typeface="ＭＳ Ｐゴシック" pitchFamily="34" charset="-128"/>
              <a:cs typeface="Times New Roman" pitchFamily="18" charset="0"/>
            </a:endParaRPr>
          </a:p>
          <a:p>
            <a:pPr algn="just"/>
            <a:r>
              <a:rPr lang="en-GB" altLang="en-US" dirty="0">
                <a:latin typeface="CCW Precursive 7" panose="03050602040000000000" pitchFamily="66" charset="0"/>
                <a:ea typeface="ＭＳ Ｐゴシック" pitchFamily="34" charset="-128"/>
                <a:cs typeface="Times New Roman" pitchFamily="18" charset="0"/>
              </a:rPr>
              <a:t>Keep up to date with </a:t>
            </a:r>
            <a:r>
              <a:rPr lang="en-GB" altLang="en-US" b="1" dirty="0">
                <a:latin typeface="CCW Precursive 7" panose="03050602040000000000" pitchFamily="66" charset="0"/>
                <a:ea typeface="ＭＳ Ｐゴシック" pitchFamily="34" charset="-128"/>
                <a:cs typeface="Times New Roman" pitchFamily="18" charset="0"/>
              </a:rPr>
              <a:t>homework / extra work</a:t>
            </a:r>
            <a:r>
              <a:rPr lang="en-GB" altLang="en-US" dirty="0">
                <a:latin typeface="CCW Precursive 7" panose="03050602040000000000" pitchFamily="66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algn="just"/>
            <a:r>
              <a:rPr lang="en-GB" altLang="en-US" dirty="0">
                <a:latin typeface="CCW Precursive 7" panose="03050602040000000000" pitchFamily="66" charset="0"/>
                <a:ea typeface="ＭＳ Ｐゴシック" pitchFamily="34" charset="-128"/>
                <a:cs typeface="Times New Roman" pitchFamily="18" charset="0"/>
              </a:rPr>
              <a:t>Ensure best </a:t>
            </a:r>
            <a:r>
              <a:rPr lang="en-GB" altLang="en-US" b="1" dirty="0">
                <a:latin typeface="CCW Precursive 7" panose="03050602040000000000" pitchFamily="66" charset="0"/>
                <a:ea typeface="ＭＳ Ｐゴシック" pitchFamily="34" charset="-128"/>
                <a:cs typeface="Times New Roman" pitchFamily="18" charset="0"/>
              </a:rPr>
              <a:t>attendance</a:t>
            </a:r>
            <a:r>
              <a:rPr lang="en-GB" altLang="en-US" dirty="0">
                <a:latin typeface="CCW Precursive 7" panose="03050602040000000000" pitchFamily="66" charset="0"/>
                <a:ea typeface="ＭＳ Ｐゴシック" pitchFamily="34" charset="-128"/>
                <a:cs typeface="Times New Roman" pitchFamily="18" charset="0"/>
              </a:rPr>
              <a:t> possible</a:t>
            </a:r>
          </a:p>
          <a:p>
            <a:pPr marL="0" indent="0">
              <a:buNone/>
            </a:pPr>
            <a:endParaRPr lang="en-US" dirty="0">
              <a:latin typeface="CCW Precursive 7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87610"/>
          </a:xfrm>
        </p:spPr>
        <p:txBody>
          <a:bodyPr/>
          <a:lstStyle/>
          <a:p>
            <a:pPr algn="ctr"/>
            <a:r>
              <a:rPr lang="en-US" dirty="0" smtClean="0">
                <a:latin typeface="CCW Precursive 7" panose="03050602040000000000" pitchFamily="66" charset="0"/>
              </a:rPr>
              <a:t>Hello and Welcome! </a:t>
            </a:r>
            <a:endParaRPr lang="en-US" dirty="0">
              <a:latin typeface="CCW Precursive 7" panose="03050602040000000000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8200" y="1844824"/>
            <a:ext cx="5473824" cy="4536503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CCW Precursive 7" panose="03050602040000000000" pitchFamily="66" charset="0"/>
                <a:cs typeface="Arial" panose="020B0604020202020204" pitchFamily="34" charset="0"/>
              </a:rPr>
              <a:t>Purpose of the meeting: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CW Precursive 7" panose="03050602040000000000" pitchFamily="66" charset="0"/>
                <a:cs typeface="Arial" panose="020B0604020202020204" pitchFamily="34" charset="0"/>
              </a:rPr>
              <a:t>National curriculum and </a:t>
            </a:r>
            <a:r>
              <a:rPr lang="en-GB" sz="2000" dirty="0">
                <a:latin typeface="CCW Precursive 7" panose="03050602040000000000" pitchFamily="66" charset="0"/>
                <a:cs typeface="Arial" panose="020B0604020202020204" pitchFamily="34" charset="0"/>
              </a:rPr>
              <a:t>assessment arrangements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CW Precursive 7" panose="03050602040000000000" pitchFamily="66" charset="0"/>
                <a:cs typeface="Arial" panose="020B0604020202020204" pitchFamily="34" charset="0"/>
              </a:rPr>
              <a:t>Explain school arrangements for KS1 SATs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CW Precursive 7" panose="03050602040000000000" pitchFamily="66" charset="0"/>
                <a:cs typeface="Arial" panose="020B0604020202020204" pitchFamily="34" charset="0"/>
              </a:rPr>
              <a:t>L</a:t>
            </a:r>
            <a:r>
              <a:rPr lang="en-GB" sz="2000" dirty="0" smtClean="0">
                <a:latin typeface="CCW Precursive 7" panose="03050602040000000000" pitchFamily="66" charset="0"/>
                <a:cs typeface="Arial" panose="020B0604020202020204" pitchFamily="34" charset="0"/>
              </a:rPr>
              <a:t>ook </a:t>
            </a:r>
            <a:r>
              <a:rPr lang="en-GB" sz="2000" dirty="0">
                <a:latin typeface="CCW Precursive 7" panose="03050602040000000000" pitchFamily="66" charset="0"/>
                <a:cs typeface="Arial" panose="020B0604020202020204" pitchFamily="34" charset="0"/>
              </a:rPr>
              <a:t>at sample test </a:t>
            </a:r>
            <a:r>
              <a:rPr lang="en-GB" sz="2000" dirty="0" smtClean="0">
                <a:latin typeface="CCW Precursive 7" panose="03050602040000000000" pitchFamily="66" charset="0"/>
                <a:cs typeface="Arial" panose="020B0604020202020204" pitchFamily="34" charset="0"/>
              </a:rPr>
              <a:t>materials and discuss</a:t>
            </a:r>
            <a:endParaRPr lang="en-GB" sz="2000" dirty="0">
              <a:latin typeface="CCW Precursive 7" panose="03050602040000000000" pitchFamily="66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CW Precursive 7" panose="03050602040000000000" pitchFamily="66" charset="0"/>
                <a:cs typeface="Arial" panose="020B0604020202020204" pitchFamily="34" charset="0"/>
              </a:rPr>
              <a:t>Opportunity to ask questions</a:t>
            </a:r>
            <a:endParaRPr lang="en-GB" sz="2000" dirty="0">
              <a:latin typeface="CCW Precursive 7" panose="03050602040000000000" pitchFamily="66" charset="0"/>
              <a:cs typeface="Arial" panose="020B0604020202020204" pitchFamily="34" charset="0"/>
            </a:endParaRPr>
          </a:p>
          <a:p>
            <a:endParaRPr lang="en-US" dirty="0">
              <a:latin typeface="CCW Precursive 7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947" y="116632"/>
            <a:ext cx="7562056" cy="1082674"/>
          </a:xfrm>
        </p:spPr>
        <p:txBody>
          <a:bodyPr/>
          <a:lstStyle/>
          <a:p>
            <a:r>
              <a:rPr lang="en-US" dirty="0" smtClean="0">
                <a:latin typeface="CCW Precursive 7" panose="03050602040000000000" pitchFamily="66" charset="0"/>
              </a:rPr>
              <a:t>Thank you for attending.</a:t>
            </a:r>
            <a:endParaRPr lang="en-US" dirty="0">
              <a:latin typeface="CCW Precursive 7" panose="0305060204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53" y="1512328"/>
            <a:ext cx="8210550" cy="4619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71464" y="5301208"/>
            <a:ext cx="9937104" cy="64807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CW Precursive 7" panose="03050602040000000000" pitchFamily="66" charset="0"/>
              </a:rPr>
              <a:t>What’s changed since 2014?</a:t>
            </a:r>
            <a:endParaRPr lang="en-US" sz="3600" b="1" dirty="0">
              <a:latin typeface="CCW Precursive 7" panose="03050602040000000000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9416" y="1628800"/>
            <a:ext cx="4392488" cy="3519684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CW Precursive 7" panose="03050602040000000000" pitchFamily="66" charset="0"/>
              </a:rPr>
              <a:t>A new curriculum was introduced in 2014.</a:t>
            </a:r>
          </a:p>
          <a:p>
            <a:r>
              <a:rPr lang="en-US" sz="2400" dirty="0" smtClean="0">
                <a:latin typeface="CCW Precursive 7" panose="03050602040000000000" pitchFamily="66" charset="0"/>
              </a:rPr>
              <a:t>This changed the expectations for each year group and the assessment process.</a:t>
            </a:r>
            <a:endParaRPr lang="en-US" sz="2400" dirty="0">
              <a:latin typeface="CCW Precursive 7" panose="03050602040000000000" pitchFamily="66" charset="0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375920" y="1196753"/>
            <a:ext cx="4079226" cy="3669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CW Precursive 7" panose="03050602040000000000" pitchFamily="66" charset="0"/>
              </a:rPr>
              <a:t>The new key stage assessments were first took by pupils in May 2016.</a:t>
            </a:r>
          </a:p>
          <a:p>
            <a:endParaRPr lang="en-US" sz="2400" dirty="0">
              <a:latin typeface="CCW Precursive 7" panose="03050602040000000000" pitchFamily="66" charset="0"/>
            </a:endParaRPr>
          </a:p>
          <a:p>
            <a:r>
              <a:rPr lang="en-US" sz="2400" dirty="0" smtClean="0">
                <a:latin typeface="CCW Precursive 7" panose="03050602040000000000" pitchFamily="66" charset="0"/>
              </a:rPr>
              <a:t>Curriculum levels are no longer used to report results.</a:t>
            </a:r>
            <a:endParaRPr lang="en-US" sz="2400" dirty="0">
              <a:latin typeface="CCW Precursive 7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65733" y="5445224"/>
            <a:ext cx="8104083" cy="579921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CW Precursive 7" panose="03050602040000000000" pitchFamily="66" charset="0"/>
              </a:rPr>
              <a:t>Key Stage 1 Assessment</a:t>
            </a:r>
            <a:endParaRPr lang="en-US" sz="4000" dirty="0">
              <a:latin typeface="CCW Precursive 7" panose="03050602040000000000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127448" y="1268760"/>
            <a:ext cx="4608512" cy="3888432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altLang="en-US" sz="2000" dirty="0">
                <a:latin typeface="CCW Precursive 7" panose="03050602040000000000" pitchFamily="66" charset="0"/>
                <a:ea typeface="ＭＳ Ｐゴシック" panose="020B0600070205080204" pitchFamily="34" charset="-128"/>
              </a:rPr>
              <a:t>Taken by children in Year Two as part of the National Curriculum assessment programme. </a:t>
            </a:r>
          </a:p>
          <a:p>
            <a:pPr algn="just">
              <a:defRPr/>
            </a:pPr>
            <a:endParaRPr lang="en-GB" altLang="en-US" sz="2000" dirty="0">
              <a:latin typeface="CCW Precursive 7" panose="03050602040000000000" pitchFamily="66" charset="0"/>
              <a:ea typeface="ＭＳ Ｐゴシック" panose="020B0600070205080204" pitchFamily="34" charset="-128"/>
            </a:endParaRPr>
          </a:p>
          <a:p>
            <a:pPr algn="just">
              <a:defRPr/>
            </a:pPr>
            <a:r>
              <a:rPr lang="en-GB" altLang="en-US" sz="2000" dirty="0">
                <a:latin typeface="CCW Precursive 7" panose="03050602040000000000" pitchFamily="66" charset="0"/>
                <a:ea typeface="ＭＳ Ｐゴシック" panose="020B0600070205080204" pitchFamily="34" charset="-128"/>
              </a:rPr>
              <a:t>Children are assessed throughout the year and the end of year result will reflect this. The emphasis is on teacher judgement NOT just how they do </a:t>
            </a:r>
            <a:r>
              <a:rPr lang="en-GB" altLang="en-US" sz="2000" dirty="0" smtClean="0">
                <a:latin typeface="CCW Precursive 7" panose="03050602040000000000" pitchFamily="66" charset="0"/>
                <a:ea typeface="ＭＳ Ｐゴシック" panose="020B0600070205080204" pitchFamily="34" charset="-128"/>
              </a:rPr>
              <a:t>on the assessment paper</a:t>
            </a:r>
            <a:r>
              <a:rPr lang="en-GB" altLang="en-US" sz="2000" dirty="0" smtClean="0">
                <a:latin typeface="CCW Precursive 7" panose="03050602040000000000" pitchFamily="66" charset="0"/>
                <a:ea typeface="ＭＳ Ｐゴシック" panose="020B0600070205080204" pitchFamily="34" charset="-128"/>
              </a:rPr>
              <a:t> </a:t>
            </a:r>
            <a:r>
              <a:rPr lang="en-GB" altLang="en-US" sz="2000" dirty="0">
                <a:latin typeface="CCW Precursive 7" panose="03050602040000000000" pitchFamily="66" charset="0"/>
                <a:ea typeface="ＭＳ Ｐゴシック" panose="020B0600070205080204" pitchFamily="34" charset="-128"/>
              </a:rPr>
              <a:t>on the day.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6456040" y="1088740"/>
            <a:ext cx="3108671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1800"/>
              </a:spcAft>
              <a:defRPr/>
            </a:pPr>
            <a:r>
              <a:rPr lang="en-GB" altLang="en-US" sz="1800" dirty="0">
                <a:latin typeface="CCW Precursive 7" panose="03050602040000000000" pitchFamily="66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Children take KS1 assessment papers in two core subjects: </a:t>
            </a:r>
            <a:r>
              <a:rPr lang="en-GB" altLang="en-US" sz="1800" u="sng" dirty="0">
                <a:latin typeface="CCW Precursive 7" panose="03050602040000000000" pitchFamily="66" charset="0"/>
                <a:ea typeface="ＭＳ Ｐゴシック" panose="020B0600070205080204" pitchFamily="34" charset="-128"/>
                <a:cs typeface="Times New Roman" panose="02020603050405020304" pitchFamily="18" charset="0"/>
                <a:hlinkClick r:id="rId3" tooltip="KS2 English SATs papers"/>
              </a:rPr>
              <a:t>English</a:t>
            </a:r>
            <a:r>
              <a:rPr lang="en-GB" altLang="en-US" sz="1800" dirty="0">
                <a:latin typeface="CCW Precursive 7" panose="03050602040000000000" pitchFamily="66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and </a:t>
            </a:r>
            <a:r>
              <a:rPr lang="en-GB" altLang="en-US" sz="1800" u="sng" dirty="0">
                <a:latin typeface="CCW Precursive 7" panose="03050602040000000000" pitchFamily="66" charset="0"/>
                <a:ea typeface="ＭＳ Ｐゴシック" panose="020B0600070205080204" pitchFamily="34" charset="-128"/>
                <a:cs typeface="Times New Roman" panose="02020603050405020304" pitchFamily="18" charset="0"/>
                <a:hlinkClick r:id="rId3" tooltip="KS2 Maths SATs papers"/>
              </a:rPr>
              <a:t>Maths</a:t>
            </a:r>
            <a:r>
              <a:rPr lang="en-GB" altLang="en-US" sz="1800" dirty="0">
                <a:latin typeface="CCW Precursive 7" panose="03050602040000000000" pitchFamily="66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6456041" y="3135391"/>
            <a:ext cx="2664296" cy="1805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1800"/>
              </a:spcAft>
              <a:defRPr/>
            </a:pPr>
            <a:r>
              <a:rPr lang="en-GB" altLang="en-US" sz="1800" dirty="0">
                <a:latin typeface="CCW Precursive 7" panose="03050602040000000000" pitchFamily="66" charset="0"/>
                <a:ea typeface="ＭＳ Ｐゴシック" panose="020B0600070205080204" pitchFamily="34" charset="-128"/>
              </a:rPr>
              <a:t>The </a:t>
            </a:r>
            <a:r>
              <a:rPr lang="en-GB" altLang="en-US" sz="1800" dirty="0" smtClean="0">
                <a:latin typeface="CCW Precursive 7" panose="03050602040000000000" pitchFamily="66" charset="0"/>
                <a:ea typeface="ＭＳ Ｐゴシック" panose="020B0600070205080204" pitchFamily="34" charset="-128"/>
              </a:rPr>
              <a:t>Year 2 </a:t>
            </a:r>
            <a:r>
              <a:rPr lang="en-GB" altLang="en-US" sz="1800" dirty="0">
                <a:latin typeface="CCW Precursive 7" panose="03050602040000000000" pitchFamily="66" charset="0"/>
                <a:ea typeface="ＭＳ Ｐゴシック" panose="020B0600070205080204" pitchFamily="34" charset="-128"/>
              </a:rPr>
              <a:t>assessments will take place in May, after half term. </a:t>
            </a:r>
            <a:endParaRPr lang="en-GB" altLang="en-US" sz="1800" dirty="0" smtClean="0">
              <a:latin typeface="CCW Precursive 7" panose="03050602040000000000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5733" y="6025921"/>
            <a:ext cx="7882595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800"/>
              </a:spcAft>
              <a:defRPr/>
            </a:pPr>
            <a:r>
              <a:rPr lang="en-GB" altLang="en-US" dirty="0">
                <a:latin typeface="CCW Precursive 7" panose="03050602040000000000" pitchFamily="66" charset="0"/>
                <a:ea typeface="ＭＳ Ｐゴシック" panose="020B0600070205080204" pitchFamily="34" charset="-128"/>
              </a:rPr>
              <a:t>The results of the teacher assessment will be sent home in your child’s report in July.</a:t>
            </a:r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900074" y="1268760"/>
            <a:ext cx="5687996" cy="2232248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 smtClean="0">
                <a:latin typeface="CCW Precursive 7" panose="03050602040000000000" pitchFamily="66" charset="0"/>
              </a:rPr>
              <a:t>Results of teacher assessment</a:t>
            </a:r>
            <a:endParaRPr lang="en-US" sz="3200" b="1" dirty="0">
              <a:latin typeface="CCW Precursive 7" panose="03050602040000000000" pitchFamily="66" charset="0"/>
            </a:endParaRP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4367808" y="3573016"/>
            <a:ext cx="4752528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1800"/>
              </a:spcAft>
              <a:defRPr/>
            </a:pPr>
            <a:r>
              <a:rPr lang="en-GB" altLang="en-US" sz="2800" dirty="0" smtClean="0">
                <a:latin typeface="CCW Precursive 7" panose="03050602040000000000" pitchFamily="66" charset="0"/>
                <a:ea typeface="ＭＳ Ｐゴシック" panose="020B0600070205080204" pitchFamily="34" charset="-128"/>
              </a:rPr>
              <a:t>The children will be assessed against age related expectations which are split into 4 different bands.</a:t>
            </a:r>
            <a:endParaRPr lang="en-GB" altLang="en-US" sz="2800" dirty="0">
              <a:latin typeface="CCW Precursive 7" panose="03050602040000000000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564717" y="980728"/>
            <a:ext cx="360040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1800"/>
              </a:spcAft>
              <a:defRPr/>
            </a:pPr>
            <a:r>
              <a:rPr lang="en-GB" altLang="en-US" sz="1800" dirty="0" smtClean="0">
                <a:latin typeface="CCW Precursive 7" panose="03050602040000000000" pitchFamily="66" charset="0"/>
                <a:ea typeface="ＭＳ Ｐゴシック" panose="020B0600070205080204" pitchFamily="34" charset="-128"/>
              </a:rPr>
              <a:t>Working below test standard.</a:t>
            </a:r>
          </a:p>
          <a:p>
            <a:pPr algn="ctr">
              <a:lnSpc>
                <a:spcPct val="105000"/>
              </a:lnSpc>
              <a:spcAft>
                <a:spcPts val="1800"/>
              </a:spcAft>
              <a:defRPr/>
            </a:pPr>
            <a:endParaRPr lang="en-GB" altLang="en-US" sz="1800" dirty="0">
              <a:latin typeface="CCW Precursive 7" panose="03050602040000000000" pitchFamily="66" charset="0"/>
              <a:ea typeface="ＭＳ Ｐゴシック" panose="020B0600070205080204" pitchFamily="34" charset="-128"/>
            </a:endParaRPr>
          </a:p>
          <a:p>
            <a:pPr algn="ctr">
              <a:lnSpc>
                <a:spcPct val="105000"/>
              </a:lnSpc>
              <a:spcAft>
                <a:spcPts val="1800"/>
              </a:spcAft>
              <a:defRPr/>
            </a:pPr>
            <a:endParaRPr lang="en-GB" altLang="en-US" sz="1800" dirty="0">
              <a:latin typeface="CCW Precursive 7" panose="03050602040000000000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564717" y="2636912"/>
            <a:ext cx="36004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1800"/>
              </a:spcAft>
              <a:defRPr/>
            </a:pPr>
            <a:r>
              <a:rPr lang="en-GB" altLang="en-US" sz="1800" dirty="0" smtClean="0">
                <a:latin typeface="CCW Precursive 7" panose="03050602040000000000" pitchFamily="66" charset="0"/>
                <a:ea typeface="ＭＳ Ｐゴシック" panose="020B0600070205080204" pitchFamily="34" charset="-128"/>
              </a:rPr>
              <a:t>Working towards expected standard.</a:t>
            </a:r>
          </a:p>
          <a:p>
            <a:pPr algn="ctr">
              <a:lnSpc>
                <a:spcPct val="105000"/>
              </a:lnSpc>
              <a:spcAft>
                <a:spcPts val="1800"/>
              </a:spcAft>
              <a:defRPr/>
            </a:pPr>
            <a:endParaRPr lang="en-GB" altLang="en-US" sz="1800" dirty="0">
              <a:latin typeface="CCW Precursive 7" panose="03050602040000000000" pitchFamily="66" charset="0"/>
              <a:ea typeface="ＭＳ Ｐゴシック" panose="020B0600070205080204" pitchFamily="34" charset="-128"/>
            </a:endParaRPr>
          </a:p>
          <a:p>
            <a:pPr algn="ctr">
              <a:lnSpc>
                <a:spcPct val="105000"/>
              </a:lnSpc>
              <a:spcAft>
                <a:spcPts val="1800"/>
              </a:spcAft>
              <a:defRPr/>
            </a:pPr>
            <a:endParaRPr lang="en-GB" altLang="en-US" sz="1800" dirty="0">
              <a:latin typeface="CCW Precursive 7" panose="03050602040000000000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598780" y="3501008"/>
            <a:ext cx="36004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1800"/>
              </a:spcAft>
              <a:defRPr/>
            </a:pPr>
            <a:r>
              <a:rPr lang="en-GB" altLang="en-US" sz="1800" dirty="0" smtClean="0">
                <a:latin typeface="CCW Precursive 7" panose="03050602040000000000" pitchFamily="66" charset="0"/>
                <a:ea typeface="ＭＳ Ｐゴシック" panose="020B0600070205080204" pitchFamily="34" charset="-128"/>
              </a:rPr>
              <a:t>Working at the expected standard.</a:t>
            </a:r>
          </a:p>
          <a:p>
            <a:pPr algn="ctr">
              <a:lnSpc>
                <a:spcPct val="105000"/>
              </a:lnSpc>
              <a:spcAft>
                <a:spcPts val="1800"/>
              </a:spcAft>
              <a:defRPr/>
            </a:pPr>
            <a:endParaRPr lang="en-GB" altLang="en-US" sz="1800" dirty="0">
              <a:latin typeface="CCW Precursive 7" panose="03050602040000000000" pitchFamily="66" charset="0"/>
              <a:ea typeface="ＭＳ Ｐゴシック" panose="020B0600070205080204" pitchFamily="34" charset="-128"/>
            </a:endParaRPr>
          </a:p>
          <a:p>
            <a:pPr algn="ctr">
              <a:lnSpc>
                <a:spcPct val="105000"/>
              </a:lnSpc>
              <a:spcAft>
                <a:spcPts val="1800"/>
              </a:spcAft>
              <a:defRPr/>
            </a:pPr>
            <a:endParaRPr lang="en-GB" altLang="en-US" sz="1800" dirty="0">
              <a:latin typeface="CCW Precursive 7" panose="03050602040000000000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598780" y="5085184"/>
            <a:ext cx="3600400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1800"/>
              </a:spcAft>
              <a:defRPr/>
            </a:pPr>
            <a:r>
              <a:rPr lang="en-GB" altLang="en-US" sz="1800" dirty="0" smtClean="0">
                <a:latin typeface="CCW Precursive 7" panose="03050602040000000000" pitchFamily="66" charset="0"/>
                <a:ea typeface="ＭＳ Ｐゴシック" panose="020B0600070205080204" pitchFamily="34" charset="-128"/>
              </a:rPr>
              <a:t>Working at greater depth within the expected standard.</a:t>
            </a:r>
          </a:p>
          <a:p>
            <a:pPr algn="ctr">
              <a:lnSpc>
                <a:spcPct val="105000"/>
              </a:lnSpc>
              <a:spcAft>
                <a:spcPts val="1800"/>
              </a:spcAft>
              <a:defRPr/>
            </a:pPr>
            <a:endParaRPr lang="en-GB" altLang="en-US" sz="1800" dirty="0">
              <a:latin typeface="CCW Precursive 7" panose="03050602040000000000" pitchFamily="66" charset="0"/>
              <a:ea typeface="ＭＳ Ｐゴシック" panose="020B0600070205080204" pitchFamily="34" charset="-128"/>
            </a:endParaRPr>
          </a:p>
          <a:p>
            <a:pPr algn="ctr">
              <a:lnSpc>
                <a:spcPct val="105000"/>
              </a:lnSpc>
              <a:spcAft>
                <a:spcPts val="1800"/>
              </a:spcAft>
              <a:defRPr/>
            </a:pPr>
            <a:endParaRPr lang="en-GB" altLang="en-US" sz="1800" dirty="0">
              <a:latin typeface="CCW Precursive 7" panose="03050602040000000000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680" y="-132434"/>
            <a:ext cx="7315200" cy="1208112"/>
          </a:xfrm>
        </p:spPr>
        <p:txBody>
          <a:bodyPr/>
          <a:lstStyle/>
          <a:p>
            <a:r>
              <a:rPr lang="en-US" dirty="0" smtClean="0">
                <a:latin typeface="CCW Precursive 7" panose="03050602040000000000" pitchFamily="66" charset="0"/>
              </a:rPr>
              <a:t>Mathematics</a:t>
            </a:r>
            <a:endParaRPr lang="en-US" dirty="0">
              <a:latin typeface="CCW Precursive 7" panose="03050602040000000000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2" y="986176"/>
            <a:ext cx="7999784" cy="616915"/>
          </a:xfrm>
        </p:spPr>
        <p:txBody>
          <a:bodyPr/>
          <a:lstStyle/>
          <a:p>
            <a:r>
              <a:rPr lang="en-US" b="1" dirty="0" smtClean="0">
                <a:latin typeface="CCW Precursive 7" panose="03050602040000000000" pitchFamily="66" charset="0"/>
              </a:rPr>
              <a:t>Two papers:</a:t>
            </a:r>
          </a:p>
          <a:p>
            <a:endParaRPr lang="en-US" dirty="0" smtClean="0">
              <a:latin typeface="CCW Precursive 7" panose="03050602040000000000" pitchFamily="66" charset="0"/>
            </a:endParaRPr>
          </a:p>
          <a:p>
            <a:endParaRPr lang="en-US" dirty="0">
              <a:latin typeface="CCW Precursive 7" panose="03050602040000000000" pitchFamily="66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071664" y="1484784"/>
            <a:ext cx="676875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CCW Precursive 7" panose="03050602040000000000" pitchFamily="66" charset="0"/>
              </a:rPr>
              <a:t>Paper 1 - Arithmetic</a:t>
            </a:r>
            <a:r>
              <a:rPr lang="en-GB" b="1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CW Precursive 7" panose="03050602040000000000" pitchFamily="66" charset="0"/>
              </a:rPr>
              <a:t>25 </a:t>
            </a:r>
            <a:r>
              <a:rPr lang="en-GB" dirty="0">
                <a:latin typeface="CCW Precursive 7" panose="03050602040000000000" pitchFamily="66" charset="0"/>
              </a:rPr>
              <a:t>marks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CW Precursive 7" panose="03050602040000000000" pitchFamily="66" charset="0"/>
              </a:rPr>
              <a:t>15 </a:t>
            </a:r>
            <a:r>
              <a:rPr lang="en-GB" dirty="0">
                <a:latin typeface="CCW Precursive 7" panose="03050602040000000000" pitchFamily="66" charset="0"/>
              </a:rPr>
              <a:t>minutes</a:t>
            </a:r>
            <a:endParaRPr lang="en-US" dirty="0" smtClean="0">
              <a:latin typeface="CCW Precursive 7" panose="03050602040000000000" pitchFamily="66" charset="0"/>
            </a:endParaRPr>
          </a:p>
          <a:p>
            <a:r>
              <a:rPr lang="en-US" b="1" dirty="0" smtClean="0">
                <a:latin typeface="CCW Precursive 7" panose="03050602040000000000" pitchFamily="66" charset="0"/>
              </a:rPr>
              <a:t>Paper 2 – Fluency, problem solving &amp; reasoning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CW Precursive 7" panose="03050602040000000000" pitchFamily="66" charset="0"/>
              </a:rPr>
              <a:t>35marks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CW Precursive 7" panose="03050602040000000000" pitchFamily="66" charset="0"/>
              </a:rPr>
              <a:t>35 minutes</a:t>
            </a:r>
            <a:endParaRPr lang="en-US" dirty="0">
              <a:latin typeface="CCW Precursive 7" panose="03050602040000000000" pitchFamily="66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19336" y="5850597"/>
            <a:ext cx="11953328" cy="890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  <a:latin typeface="CCW Precursive 7" panose="03050602040000000000" pitchFamily="66" charset="0"/>
              </a:rPr>
              <a:t>Children will not be able to use any tools such as number lines, objects or calculators</a:t>
            </a:r>
            <a:endParaRPr lang="en-US" dirty="0" smtClean="0">
              <a:solidFill>
                <a:srgbClr val="FF0000"/>
              </a:solidFill>
              <a:latin typeface="CCW Precursive 7" panose="03050602040000000000" pitchFamily="66" charset="0"/>
            </a:endParaRPr>
          </a:p>
          <a:p>
            <a:pPr algn="ctr"/>
            <a:endParaRPr lang="en-US" dirty="0">
              <a:latin typeface="CCW Precursive 7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57" y="-120796"/>
            <a:ext cx="9829800" cy="1082674"/>
          </a:xfrm>
        </p:spPr>
        <p:txBody>
          <a:bodyPr/>
          <a:lstStyle/>
          <a:p>
            <a:r>
              <a:rPr lang="en-US" dirty="0" smtClean="0">
                <a:latin typeface="CCW Precursive 7" panose="03050602040000000000" pitchFamily="66" charset="0"/>
              </a:rPr>
              <a:t>Arithmetic example:</a:t>
            </a:r>
            <a:endParaRPr lang="en-US" dirty="0">
              <a:latin typeface="CCW Precursive 7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221088"/>
            <a:ext cx="9144000" cy="1082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CW Precursive 7" panose="03050602040000000000" pitchFamily="66" charset="0"/>
              </a:rPr>
              <a:t>Great resource to help improve your child’s mental </a:t>
            </a:r>
            <a:r>
              <a:rPr lang="en-US" dirty="0" err="1" smtClean="0">
                <a:latin typeface="CCW Precursive 7" panose="03050602040000000000" pitchFamily="66" charset="0"/>
              </a:rPr>
              <a:t>Maths</a:t>
            </a: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www.topmarks.co.uk/maths-games/daily10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82125"/>
            <a:ext cx="2389237" cy="3138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564" y="1060583"/>
            <a:ext cx="2402872" cy="3138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208" y="1011928"/>
            <a:ext cx="2377490" cy="315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83747"/>
            <a:ext cx="9829800" cy="1082674"/>
          </a:xfrm>
        </p:spPr>
        <p:txBody>
          <a:bodyPr/>
          <a:lstStyle/>
          <a:p>
            <a:r>
              <a:rPr lang="en-US" dirty="0" smtClean="0">
                <a:latin typeface="CCW Precursive 7" panose="03050602040000000000" pitchFamily="66" charset="0"/>
              </a:rPr>
              <a:t>Fluency, problem solving and reasoning example:</a:t>
            </a:r>
            <a:endParaRPr lang="en-US" dirty="0">
              <a:latin typeface="CCW Precursive 7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122" y="1916832"/>
            <a:ext cx="2088232" cy="4349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354" y="2420888"/>
            <a:ext cx="3643087" cy="1361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248" y="1442242"/>
            <a:ext cx="2809875" cy="3552825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4258183" y="1869246"/>
            <a:ext cx="3209623" cy="616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CCW Precursive 7" panose="03050602040000000000" pitchFamily="66" charset="0"/>
              </a:rPr>
              <a:t>Aural questions:</a:t>
            </a:r>
          </a:p>
          <a:p>
            <a:endParaRPr lang="en-US" dirty="0" smtClean="0">
              <a:latin typeface="CCW Precursive 7" panose="03050602040000000000" pitchFamily="66" charset="0"/>
            </a:endParaRPr>
          </a:p>
          <a:p>
            <a:endParaRPr lang="en-US" dirty="0">
              <a:latin typeface="CCW Precursive 7" panose="03050602040000000000" pitchFamily="66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7824192" y="1133784"/>
            <a:ext cx="4160315" cy="616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CCW Precursive 7" panose="03050602040000000000" pitchFamily="66" charset="0"/>
              </a:rPr>
              <a:t>Independent questions:</a:t>
            </a:r>
          </a:p>
          <a:p>
            <a:endParaRPr lang="en-US" dirty="0" smtClean="0">
              <a:latin typeface="CCW Precursive 7" panose="03050602040000000000" pitchFamily="66" charset="0"/>
            </a:endParaRPr>
          </a:p>
          <a:p>
            <a:endParaRPr lang="en-US" dirty="0">
              <a:latin typeface="CCW Precursive 7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7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0"/>
            <a:ext cx="9829800" cy="827112"/>
          </a:xfrm>
        </p:spPr>
        <p:txBody>
          <a:bodyPr/>
          <a:lstStyle/>
          <a:p>
            <a:r>
              <a:rPr lang="en-GB" dirty="0" smtClean="0">
                <a:latin typeface="CCW Precursive 7" panose="03050602040000000000" pitchFamily="66" charset="0"/>
              </a:rPr>
              <a:t>Frameworks – Teacher judgement</a:t>
            </a:r>
            <a:endParaRPr lang="en-GB" dirty="0">
              <a:latin typeface="CCW Precursive 7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037453"/>
            <a:ext cx="4543425" cy="2295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3573016"/>
            <a:ext cx="4896544" cy="3137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60" y="923714"/>
            <a:ext cx="445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8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215</TotalTime>
  <Words>949</Words>
  <Application>Microsoft Office PowerPoint</Application>
  <PresentationFormat>Widescreen</PresentationFormat>
  <Paragraphs>112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CCW Precursive 7</vt:lpstr>
      <vt:lpstr>Times New Roman</vt:lpstr>
      <vt:lpstr>Children Friends 16x9</vt:lpstr>
      <vt:lpstr>End of Key Stage Assessment Information Evening</vt:lpstr>
      <vt:lpstr>Hello and Welcome! </vt:lpstr>
      <vt:lpstr>What’s changed since 2014?</vt:lpstr>
      <vt:lpstr>Key Stage 1 Assessment</vt:lpstr>
      <vt:lpstr>Results of teacher assessment</vt:lpstr>
      <vt:lpstr>Mathematics</vt:lpstr>
      <vt:lpstr>Arithmetic example:</vt:lpstr>
      <vt:lpstr>Fluency, problem solving and reasoning example:</vt:lpstr>
      <vt:lpstr>Frameworks – Teacher judgement</vt:lpstr>
      <vt:lpstr>Writing</vt:lpstr>
      <vt:lpstr>Framework:</vt:lpstr>
      <vt:lpstr>SPAG example:</vt:lpstr>
      <vt:lpstr>Reading</vt:lpstr>
      <vt:lpstr>Variety of questions:</vt:lpstr>
      <vt:lpstr>Frameworks – Teacher judgement</vt:lpstr>
      <vt:lpstr>Science</vt:lpstr>
      <vt:lpstr>Relaxed and calm environment</vt:lpstr>
      <vt:lpstr>Support at school</vt:lpstr>
      <vt:lpstr>PowerPoint Presentation</vt:lpstr>
      <vt:lpstr>Thank you for attending.</vt:lpstr>
    </vt:vector>
  </TitlesOfParts>
  <Company>Farndon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Key Stage Assessment Information Evening</dc:title>
  <dc:creator>Pippa Schofield</dc:creator>
  <cp:keywords/>
  <cp:lastModifiedBy>Pippa Schofield</cp:lastModifiedBy>
  <cp:revision>21</cp:revision>
  <dcterms:created xsi:type="dcterms:W3CDTF">2018-09-29T10:52:34Z</dcterms:created>
  <dcterms:modified xsi:type="dcterms:W3CDTF">2018-10-16T19:18:47Z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