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frame.co.uk/en/resources/category/22/most-popular" TargetMode="External"/><Relationship Id="rId7" Type="http://schemas.openxmlformats.org/officeDocument/2006/relationships/hyperlink" Target="https://www.youtube.com/watch?v=fhSXk0awQAA" TargetMode="External"/><Relationship Id="rId2" Type="http://schemas.openxmlformats.org/officeDocument/2006/relationships/hyperlink" Target="https://mathsbot.com/primary/ks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4prb1Vuu_m4" TargetMode="External"/><Relationship Id="rId5" Type="http://schemas.openxmlformats.org/officeDocument/2006/relationships/hyperlink" Target="https://rollama.com/index-games-toggle.php" TargetMode="External"/><Relationship Id="rId4" Type="http://schemas.openxmlformats.org/officeDocument/2006/relationships/hyperlink" Target="https://spellingframe.co.u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xplore-education-statistics.service.gov.uk/find-statistics/the-link-between-absence-and-attainment-at-ks2-and-ks4" TargetMode="External"/><Relationship Id="rId2" Type="http://schemas.openxmlformats.org/officeDocument/2006/relationships/hyperlink" Target="https://educationhub.blog.gov.uk/2023/05/school-attendance-important-risks-missing-da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ationhub.blog.gov.uk/category/primary-schools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SATs Meeting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108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SATS Week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2206622"/>
            <a:ext cx="11029615" cy="448156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SATS results will be used by the Secondary </a:t>
            </a:r>
            <a:r>
              <a:rPr lang="en-GB" dirty="0" smtClean="0"/>
              <a:t>School.</a:t>
            </a:r>
          </a:p>
          <a:p>
            <a:pPr marL="0" indent="0">
              <a:buNone/>
            </a:pPr>
            <a:r>
              <a:rPr lang="en-GB" dirty="0" smtClean="0"/>
              <a:t>They </a:t>
            </a:r>
            <a:r>
              <a:rPr lang="en-GB" dirty="0"/>
              <a:t>are </a:t>
            </a:r>
            <a:r>
              <a:rPr lang="en-GB" dirty="0" smtClean="0"/>
              <a:t>an opportunity for your child to experience test situations, learn how to prepare for them and realise that they can succeed,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553" y="3518671"/>
            <a:ext cx="81438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48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30850"/>
          </a:xfrm>
        </p:spPr>
        <p:txBody>
          <a:bodyPr/>
          <a:lstStyle/>
          <a:p>
            <a:r>
              <a:rPr lang="en-GB" dirty="0" smtClean="0"/>
              <a:t>Ways you can help your child to prepare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966" y="1994263"/>
            <a:ext cx="11340842" cy="5003074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 smtClean="0"/>
              <a:t>Practise times tables and read every day.</a:t>
            </a:r>
          </a:p>
          <a:p>
            <a:r>
              <a:rPr lang="en-GB" sz="3600" dirty="0" smtClean="0"/>
              <a:t>Attend </a:t>
            </a:r>
            <a:r>
              <a:rPr lang="en-GB" sz="3600" dirty="0" smtClean="0"/>
              <a:t>booster sessions. </a:t>
            </a:r>
          </a:p>
          <a:p>
            <a:r>
              <a:rPr lang="en-GB" sz="3600" dirty="0" smtClean="0"/>
              <a:t>Attend school. </a:t>
            </a:r>
          </a:p>
          <a:p>
            <a:r>
              <a:rPr lang="en-GB" sz="3600" dirty="0" smtClean="0"/>
              <a:t>Practise handwriting.</a:t>
            </a:r>
          </a:p>
          <a:p>
            <a:r>
              <a:rPr lang="en-GB" sz="3600" dirty="0" smtClean="0"/>
              <a:t>Complete homework each week</a:t>
            </a:r>
          </a:p>
          <a:p>
            <a:r>
              <a:rPr lang="en-GB" sz="3600" dirty="0" smtClean="0"/>
              <a:t>Learn the 5/6 spellings. </a:t>
            </a:r>
          </a:p>
          <a:p>
            <a:r>
              <a:rPr lang="en-GB" sz="3600" dirty="0" smtClean="0"/>
              <a:t>Encourage them to feel confident and that they can achieve well in the SATs tests.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39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30850"/>
          </a:xfrm>
        </p:spPr>
        <p:txBody>
          <a:bodyPr/>
          <a:lstStyle/>
          <a:p>
            <a:r>
              <a:rPr lang="en-GB" dirty="0" smtClean="0"/>
              <a:t>Preparing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10" y="2203269"/>
            <a:ext cx="10519955" cy="4654731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/>
              <a:t>Websites: </a:t>
            </a:r>
            <a:r>
              <a:rPr lang="en-GB" sz="2400" dirty="0" err="1"/>
              <a:t>Mathsbot</a:t>
            </a:r>
            <a:r>
              <a:rPr lang="en-GB" sz="2400" dirty="0"/>
              <a:t> Year 6 Arithmetic </a:t>
            </a:r>
            <a:r>
              <a:rPr lang="en-GB" sz="2400" dirty="0">
                <a:hlinkClick r:id="rId2"/>
              </a:rPr>
              <a:t>https://</a:t>
            </a:r>
            <a:r>
              <a:rPr lang="en-GB" sz="2400" dirty="0" err="1">
                <a:hlinkClick r:id="rId2"/>
              </a:rPr>
              <a:t>mathsbot.com</a:t>
            </a:r>
            <a:r>
              <a:rPr lang="en-GB" sz="2400" dirty="0">
                <a:hlinkClick r:id="rId2"/>
              </a:rPr>
              <a:t>/primary/</a:t>
            </a:r>
            <a:r>
              <a:rPr lang="en-GB" sz="2400" dirty="0" err="1">
                <a:hlinkClick r:id="rId2"/>
              </a:rPr>
              <a:t>ks2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                  </a:t>
            </a:r>
            <a:r>
              <a:rPr lang="en-GB" sz="2400" dirty="0" err="1"/>
              <a:t>Mathsframe</a:t>
            </a:r>
            <a:r>
              <a:rPr lang="en-GB" sz="2400" dirty="0"/>
              <a:t> </a:t>
            </a:r>
            <a:r>
              <a:rPr lang="en-GB" sz="2400" dirty="0">
                <a:hlinkClick r:id="rId3"/>
              </a:rPr>
              <a:t>https://</a:t>
            </a:r>
            <a:r>
              <a:rPr lang="en-GB" sz="2400" dirty="0" err="1">
                <a:hlinkClick r:id="rId3"/>
              </a:rPr>
              <a:t>mathsframe.co.uk</a:t>
            </a:r>
            <a:r>
              <a:rPr lang="en-GB" sz="2400" dirty="0">
                <a:hlinkClick r:id="rId3"/>
              </a:rPr>
              <a:t>/</a:t>
            </a:r>
            <a:r>
              <a:rPr lang="en-GB" sz="2400" dirty="0" err="1">
                <a:hlinkClick r:id="rId3"/>
              </a:rPr>
              <a:t>en</a:t>
            </a:r>
            <a:r>
              <a:rPr lang="en-GB" sz="2400" dirty="0">
                <a:hlinkClick r:id="rId3"/>
              </a:rPr>
              <a:t>/resources/category/22/most-popular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                  </a:t>
            </a:r>
            <a:r>
              <a:rPr lang="en-GB" sz="2400" dirty="0" err="1"/>
              <a:t>Spellingframe</a:t>
            </a:r>
            <a:r>
              <a:rPr lang="en-GB" sz="2400" dirty="0"/>
              <a:t> </a:t>
            </a:r>
            <a:r>
              <a:rPr lang="en-GB" sz="2400" dirty="0">
                <a:hlinkClick r:id="rId4"/>
              </a:rPr>
              <a:t>https://</a:t>
            </a:r>
            <a:r>
              <a:rPr lang="en-GB" sz="2400" dirty="0" err="1">
                <a:hlinkClick r:id="rId4"/>
              </a:rPr>
              <a:t>spellingframe.co.uk</a:t>
            </a:r>
            <a:r>
              <a:rPr lang="en-GB" sz="2400" dirty="0">
                <a:hlinkClick r:id="rId4"/>
              </a:rPr>
              <a:t>/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                  </a:t>
            </a:r>
            <a:r>
              <a:rPr lang="en-GB" sz="2400" dirty="0" err="1"/>
              <a:t>Rollama</a:t>
            </a:r>
            <a:r>
              <a:rPr lang="en-GB" sz="2400" dirty="0"/>
              <a:t> </a:t>
            </a:r>
            <a:r>
              <a:rPr lang="en-GB" sz="2400" dirty="0">
                <a:hlinkClick r:id="rId5"/>
              </a:rPr>
              <a:t>https://</a:t>
            </a:r>
            <a:r>
              <a:rPr lang="en-GB" sz="2400" dirty="0" err="1">
                <a:hlinkClick r:id="rId5"/>
              </a:rPr>
              <a:t>rollama.com</a:t>
            </a:r>
            <a:r>
              <a:rPr lang="en-GB" sz="2400" dirty="0">
                <a:hlinkClick r:id="rId5"/>
              </a:rPr>
              <a:t>/index-games-</a:t>
            </a:r>
            <a:r>
              <a:rPr lang="en-GB" sz="2400" dirty="0" err="1">
                <a:hlinkClick r:id="rId5"/>
              </a:rPr>
              <a:t>toggle.php</a:t>
            </a:r>
            <a:r>
              <a:rPr lang="en-GB" sz="2400" dirty="0"/>
              <a:t> solo free games</a:t>
            </a:r>
          </a:p>
          <a:p>
            <a:pPr marL="0" indent="0">
              <a:buNone/>
            </a:pPr>
            <a:r>
              <a:rPr lang="en-GB" sz="2400" dirty="0"/>
              <a:t>                  MC Grammar –tenses and word classes e.g. </a:t>
            </a:r>
            <a:r>
              <a:rPr lang="en-GB" sz="2400" dirty="0" smtClean="0"/>
              <a:t>           </a:t>
            </a:r>
            <a:r>
              <a:rPr lang="en-GB" sz="2400" dirty="0" smtClean="0">
                <a:hlinkClick r:id="rId6"/>
              </a:rPr>
              <a:t>https</a:t>
            </a:r>
            <a:r>
              <a:rPr lang="en-GB" sz="2400" dirty="0">
                <a:hlinkClick r:id="rId6"/>
              </a:rPr>
              <a:t>://</a:t>
            </a:r>
            <a:r>
              <a:rPr lang="en-GB" sz="2400" dirty="0" err="1">
                <a:hlinkClick r:id="rId6"/>
              </a:rPr>
              <a:t>www.youtube.com</a:t>
            </a:r>
            <a:r>
              <a:rPr lang="en-GB" sz="2400" dirty="0">
                <a:hlinkClick r:id="rId6"/>
              </a:rPr>
              <a:t>/</a:t>
            </a:r>
            <a:r>
              <a:rPr lang="en-GB" sz="2400" dirty="0" err="1">
                <a:hlinkClick r:id="rId6"/>
              </a:rPr>
              <a:t>watch?v</a:t>
            </a:r>
            <a:r>
              <a:rPr lang="en-GB" sz="2400" dirty="0">
                <a:hlinkClick r:id="rId6"/>
              </a:rPr>
              <a:t>=</a:t>
            </a:r>
            <a:r>
              <a:rPr lang="en-GB" sz="2400" dirty="0" err="1">
                <a:hlinkClick r:id="rId6"/>
              </a:rPr>
              <a:t>4prb1Vuu_m4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/>
              <a:t>                  </a:t>
            </a:r>
            <a:r>
              <a:rPr lang="en-GB" sz="2400" b="1" i="1" dirty="0"/>
              <a:t>Word classes:  determiners, prepositions, conjunctions, nouns, adverbs, verbs, </a:t>
            </a:r>
            <a:r>
              <a:rPr lang="en-GB" sz="2400" b="1" i="1" dirty="0" smtClean="0"/>
              <a:t> pronouns</a:t>
            </a:r>
            <a:r>
              <a:rPr lang="en-GB" sz="2400" b="1" i="1" dirty="0"/>
              <a:t>, </a:t>
            </a:r>
          </a:p>
          <a:p>
            <a:pPr marL="0" indent="0">
              <a:buNone/>
            </a:pPr>
            <a:r>
              <a:rPr lang="en-GB" sz="2400" b="1" i="1" dirty="0"/>
              <a:t>                  Tenses: past simple, present simple, past progressive, present progressive, past perfect, present perfect</a:t>
            </a:r>
          </a:p>
          <a:p>
            <a:pPr marL="0" indent="0">
              <a:buNone/>
            </a:pPr>
            <a:r>
              <a:rPr lang="en-GB" sz="2400" dirty="0"/>
              <a:t>                  </a:t>
            </a:r>
            <a:r>
              <a:rPr lang="en-GB" sz="2400" dirty="0" err="1"/>
              <a:t>Grammarsaurus</a:t>
            </a:r>
            <a:r>
              <a:rPr lang="en-GB" sz="2400" dirty="0"/>
              <a:t> songs 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e.g. </a:t>
            </a:r>
            <a:r>
              <a:rPr lang="en-GB" sz="2400" dirty="0">
                <a:hlinkClick r:id="rId7"/>
              </a:rPr>
              <a:t>https://</a:t>
            </a:r>
            <a:r>
              <a:rPr lang="en-GB" sz="2400" dirty="0" err="1" smtClean="0">
                <a:hlinkClick r:id="rId7"/>
              </a:rPr>
              <a:t>www.youtube.com</a:t>
            </a:r>
            <a:r>
              <a:rPr lang="en-GB" sz="2400" dirty="0" smtClean="0">
                <a:hlinkClick r:id="rId7"/>
              </a:rPr>
              <a:t>/</a:t>
            </a:r>
            <a:r>
              <a:rPr lang="en-GB" sz="2400" dirty="0" err="1" smtClean="0">
                <a:hlinkClick r:id="rId7"/>
              </a:rPr>
              <a:t>watch?v</a:t>
            </a:r>
            <a:r>
              <a:rPr lang="en-GB" sz="2400" dirty="0" smtClean="0">
                <a:hlinkClick r:id="rId7"/>
              </a:rPr>
              <a:t>=</a:t>
            </a:r>
            <a:r>
              <a:rPr lang="en-GB" sz="2400" dirty="0" err="1" smtClean="0">
                <a:hlinkClick r:id="rId7"/>
              </a:rPr>
              <a:t>fhSXk0awQAA</a:t>
            </a:r>
            <a:endParaRPr lang="en-GB" sz="2400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28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of attendance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98681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Quotes taken from </a:t>
            </a:r>
            <a:r>
              <a:rPr lang="en-GB" sz="2000" dirty="0">
                <a:hlinkClick r:id="rId2"/>
              </a:rPr>
              <a:t>https://</a:t>
            </a:r>
            <a:r>
              <a:rPr lang="en-GB" sz="2000" dirty="0" err="1">
                <a:hlinkClick r:id="rId2"/>
              </a:rPr>
              <a:t>educationhub.blog.gov.uk</a:t>
            </a:r>
            <a:r>
              <a:rPr lang="en-GB" sz="2000" dirty="0">
                <a:hlinkClick r:id="rId2"/>
              </a:rPr>
              <a:t>/2023/05/school-attendance-important-risks-missing-day</a:t>
            </a:r>
            <a:r>
              <a:rPr lang="en-GB" sz="2000" dirty="0" smtClean="0">
                <a:hlinkClick r:id="rId2"/>
              </a:rPr>
              <a:t>/</a:t>
            </a:r>
            <a:endParaRPr lang="en-GB" sz="2000" dirty="0" smtClean="0"/>
          </a:p>
          <a:p>
            <a:r>
              <a:rPr lang="en-GB" sz="2000" dirty="0" smtClean="0"/>
              <a:t>“Being </a:t>
            </a:r>
            <a:r>
              <a:rPr lang="en-GB" sz="2000" dirty="0"/>
              <a:t>in school is important to your child’s achievement, wellbeing, and wider development. </a:t>
            </a:r>
            <a:r>
              <a:rPr lang="en-GB" sz="2000" dirty="0">
                <a:hlinkClick r:id="rId3"/>
              </a:rPr>
              <a:t>Evidence</a:t>
            </a:r>
            <a:r>
              <a:rPr lang="en-GB" sz="2000" dirty="0"/>
              <a:t> shows that the students with the highest attendance throughout their time in school gain the best GCSE and A Level results</a:t>
            </a:r>
            <a:r>
              <a:rPr lang="en-GB" sz="2000" dirty="0" smtClean="0"/>
              <a:t>.</a:t>
            </a:r>
            <a:r>
              <a:rPr lang="en-GB" sz="2000" dirty="0" smtClean="0">
                <a:hlinkClick r:id="rId4"/>
              </a:rPr>
              <a:t>”</a:t>
            </a:r>
          </a:p>
          <a:p>
            <a:r>
              <a:rPr lang="en-GB" sz="2000" dirty="0" smtClean="0">
                <a:hlinkClick r:id="rId4"/>
              </a:rPr>
              <a:t>“Primary </a:t>
            </a:r>
            <a:r>
              <a:rPr lang="en-GB" sz="2000" dirty="0">
                <a:hlinkClick r:id="rId4"/>
              </a:rPr>
              <a:t>school</a:t>
            </a:r>
            <a:r>
              <a:rPr lang="en-GB" sz="2000" dirty="0"/>
              <a:t> children in Key Stage 2 who didn’t achieve the expected standard in reading, writing and maths missed on average four more days per school year than those whose performance exceeded the expected </a:t>
            </a:r>
            <a:r>
              <a:rPr lang="en-GB" sz="2000" dirty="0" smtClean="0"/>
              <a:t>standard.”</a:t>
            </a:r>
          </a:p>
          <a:p>
            <a:r>
              <a:rPr lang="en-GB" sz="2000" dirty="0" smtClean="0"/>
              <a:t>“Data </a:t>
            </a:r>
            <a:r>
              <a:rPr lang="en-GB" sz="2000" dirty="0"/>
              <a:t>from 2019 shows that 84% of Key Stage 2 pupils who had 100% attendance achieved the expected standard, compared to 40% of pupils who were persistently absent across the key stage</a:t>
            </a:r>
            <a:r>
              <a:rPr lang="en-GB" sz="2000" dirty="0" smtClean="0"/>
              <a:t>.”</a:t>
            </a:r>
          </a:p>
          <a:p>
            <a:r>
              <a:rPr lang="en-GB" sz="2000" dirty="0" smtClean="0"/>
              <a:t>The pace of learning is fast! If they miss a day they miss a crucial piece of learning making the next day more difficult. This can make children feel anxious about learning and makes completing their work more challenging.</a:t>
            </a:r>
          </a:p>
        </p:txBody>
      </p:sp>
    </p:spTree>
    <p:extLst>
      <p:ext uri="{BB962C8B-B14F-4D97-AF65-F5344CB8AC3E}">
        <p14:creationId xmlns:p14="http://schemas.microsoft.com/office/powerpoint/2010/main" val="93250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Post SATs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A celebration! </a:t>
            </a:r>
          </a:p>
          <a:p>
            <a:r>
              <a:rPr lang="en-GB" sz="2400" dirty="0" smtClean="0"/>
              <a:t>The Year 6 performance</a:t>
            </a:r>
          </a:p>
          <a:p>
            <a:r>
              <a:rPr lang="en-GB" sz="2400" dirty="0" smtClean="0"/>
              <a:t>Transition meetings with Secondary Schools</a:t>
            </a:r>
          </a:p>
          <a:p>
            <a:r>
              <a:rPr lang="en-GB" sz="2400" dirty="0" smtClean="0"/>
              <a:t>The end of year Mass</a:t>
            </a:r>
          </a:p>
          <a:p>
            <a:r>
              <a:rPr lang="en-GB" sz="2400" dirty="0" err="1" smtClean="0"/>
              <a:t>PSHE</a:t>
            </a:r>
            <a:r>
              <a:rPr lang="en-GB" sz="2400" dirty="0" smtClean="0"/>
              <a:t> – preparation for transition</a:t>
            </a:r>
          </a:p>
          <a:p>
            <a:r>
              <a:rPr lang="en-GB" sz="2400" dirty="0" smtClean="0"/>
              <a:t>Completing the curriculum</a:t>
            </a:r>
          </a:p>
          <a:p>
            <a:r>
              <a:rPr lang="en-GB" sz="2400" dirty="0" smtClean="0"/>
              <a:t>Leavers celebration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31446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37</TotalTime>
  <Words>235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Gill Sans MT</vt:lpstr>
      <vt:lpstr>Wingdings 2</vt:lpstr>
      <vt:lpstr>Dividend</vt:lpstr>
      <vt:lpstr>SATs Meeting</vt:lpstr>
      <vt:lpstr>SATS Week</vt:lpstr>
      <vt:lpstr>Ways you can help your child to prepare</vt:lpstr>
      <vt:lpstr>Preparing</vt:lpstr>
      <vt:lpstr>Impact of attendance</vt:lpstr>
      <vt:lpstr>Post SATs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SATs Meeting</dc:title>
  <dc:creator>Jeanne Raymond</dc:creator>
  <cp:lastModifiedBy>Claire Bennett</cp:lastModifiedBy>
  <cp:revision>11</cp:revision>
  <dcterms:created xsi:type="dcterms:W3CDTF">2025-03-04T20:46:27Z</dcterms:created>
  <dcterms:modified xsi:type="dcterms:W3CDTF">2026-09-30T16:17:21Z</dcterms:modified>
</cp:coreProperties>
</file>