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A2B81-8FC7-437F-8FB4-2790EBBC122B}" v="5" dt="2025-03-07T14:05:34.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showGuides="1">
      <p:cViewPr varScale="1">
        <p:scale>
          <a:sx n="85" d="100"/>
          <a:sy n="85" d="100"/>
        </p:scale>
        <p:origin x="49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11631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4382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9391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14702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87AA2-985B-4650-92B9-A2019A2EE297}"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35435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D87AA2-985B-4650-92B9-A2019A2EE297}"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76855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D87AA2-985B-4650-92B9-A2019A2EE297}" type="datetimeFigureOut">
              <a:rPr lang="en-GB" smtClean="0"/>
              <a:t>14/05/2026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41677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D87AA2-985B-4650-92B9-A2019A2EE297}" type="datetimeFigureOut">
              <a:rPr lang="en-GB" smtClean="0"/>
              <a:t>14/05/2026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95350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87AA2-985B-4650-92B9-A2019A2EE297}" type="datetimeFigureOut">
              <a:rPr lang="en-GB" smtClean="0"/>
              <a:t>14/05/2026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4624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87AA2-985B-4650-92B9-A2019A2EE297}"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0828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87AA2-985B-4650-92B9-A2019A2EE297}"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90833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87AA2-985B-4650-92B9-A2019A2EE297}" type="datetimeFigureOut">
              <a:rPr lang="en-GB" smtClean="0"/>
              <a:t>14/05/2026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DC58-EC5C-4F9C-A3D1-A1F3514E2EAB}" type="slidenum">
              <a:rPr lang="en-GB" smtClean="0"/>
              <a:t>‹#›</a:t>
            </a:fld>
            <a:endParaRPr lang="en-GB"/>
          </a:p>
        </p:txBody>
      </p:sp>
    </p:spTree>
    <p:extLst>
      <p:ext uri="{BB962C8B-B14F-4D97-AF65-F5344CB8AC3E}">
        <p14:creationId xmlns:p14="http://schemas.microsoft.com/office/powerpoint/2010/main" val="81127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2.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slideLayout" Target="../slideLayouts/slideLayout2.xml"/><Relationship Id="rId5" Type="http://schemas.microsoft.com/office/2007/relationships/media" Target="../media/media3.m4a"/><Relationship Id="rId15" Type="http://schemas.openxmlformats.org/officeDocument/2006/relationships/image" Target="../media/image4.png"/><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3551F241-7264-C119-3CF1-27BE7987E5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88497"/>
          </a:xfrm>
          <a:prstGeom prst="rect">
            <a:avLst/>
          </a:prstGeom>
        </p:spPr>
      </p:pic>
      <p:sp>
        <p:nvSpPr>
          <p:cNvPr id="11" name="TextBox 10">
            <a:extLst>
              <a:ext uri="{FF2B5EF4-FFF2-40B4-BE49-F238E27FC236}">
                <a16:creationId xmlns:a16="http://schemas.microsoft.com/office/drawing/2014/main" id="{82FB6155-EF73-4E76-B4CA-717526727E8F}"/>
              </a:ext>
            </a:extLst>
          </p:cNvPr>
          <p:cNvSpPr txBox="1"/>
          <p:nvPr/>
        </p:nvSpPr>
        <p:spPr>
          <a:xfrm>
            <a:off x="294515" y="756012"/>
            <a:ext cx="4168178" cy="3323987"/>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Weather question and answers bank</a:t>
            </a:r>
          </a:p>
          <a:p>
            <a:endParaRPr lang="en-GB" sz="1400" b="1" dirty="0">
              <a:latin typeface="Century Gothic" panose="020B0502020202020204" pitchFamily="34" charset="0"/>
            </a:endParaRPr>
          </a:p>
          <a:p>
            <a:r>
              <a:rPr lang="en-GB" sz="1400" b="1" dirty="0">
                <a:latin typeface="Century Gothic" panose="020B0502020202020204" pitchFamily="34" charset="0"/>
              </a:rPr>
              <a:t>Quel temps fait-il?- </a:t>
            </a:r>
            <a:r>
              <a:rPr lang="en-GB" sz="1400" dirty="0">
                <a:latin typeface="Century Gothic" panose="020B0502020202020204" pitchFamily="34" charset="0"/>
              </a:rPr>
              <a:t>what’s the weather like?</a:t>
            </a:r>
          </a:p>
          <a:p>
            <a:r>
              <a:rPr lang="en-GB" sz="1400" b="1" dirty="0">
                <a:latin typeface="Century Gothic" panose="020B0502020202020204" pitchFamily="34" charset="0"/>
              </a:rPr>
              <a:t>Il y a du soleil – </a:t>
            </a:r>
            <a:r>
              <a:rPr lang="en-GB" sz="1400" dirty="0">
                <a:latin typeface="Century Gothic" panose="020B0502020202020204" pitchFamily="34" charset="0"/>
              </a:rPr>
              <a:t>It’s sunny</a:t>
            </a:r>
          </a:p>
          <a:p>
            <a:r>
              <a:rPr lang="en-GB" sz="1400" b="1" dirty="0">
                <a:latin typeface="Century Gothic" panose="020B0502020202020204" pitchFamily="34" charset="0"/>
              </a:rPr>
              <a:t>Il y a du vent – </a:t>
            </a:r>
            <a:r>
              <a:rPr lang="en-GB" sz="1400" dirty="0">
                <a:latin typeface="Century Gothic" panose="020B0502020202020204" pitchFamily="34" charset="0"/>
              </a:rPr>
              <a:t>It’s windy</a:t>
            </a:r>
          </a:p>
          <a:p>
            <a:r>
              <a:rPr lang="en-GB" sz="1400" b="1" dirty="0">
                <a:latin typeface="Century Gothic" panose="020B0502020202020204" pitchFamily="34" charset="0"/>
              </a:rPr>
              <a:t>Il y a du </a:t>
            </a:r>
            <a:r>
              <a:rPr lang="en-GB" sz="1400" b="1" dirty="0" err="1">
                <a:latin typeface="Century Gothic" panose="020B0502020202020204" pitchFamily="34" charset="0"/>
              </a:rPr>
              <a:t>brouillard</a:t>
            </a:r>
            <a:r>
              <a:rPr lang="en-GB" sz="1400" b="1" dirty="0">
                <a:latin typeface="Century Gothic" panose="020B0502020202020204" pitchFamily="34" charset="0"/>
              </a:rPr>
              <a:t>- </a:t>
            </a:r>
            <a:r>
              <a:rPr lang="en-GB" sz="1400" dirty="0">
                <a:latin typeface="Century Gothic" panose="020B0502020202020204" pitchFamily="34" charset="0"/>
              </a:rPr>
              <a:t>It’s foggy</a:t>
            </a:r>
          </a:p>
          <a:p>
            <a:r>
              <a:rPr lang="en-GB" sz="1400" b="1" dirty="0">
                <a:latin typeface="Century Gothic" panose="020B0502020202020204" pitchFamily="34" charset="0"/>
              </a:rPr>
              <a:t>Il y a des </a:t>
            </a:r>
            <a:r>
              <a:rPr lang="en-GB" sz="1400" b="1" dirty="0" err="1">
                <a:latin typeface="Century Gothic" panose="020B0502020202020204" pitchFamily="34" charset="0"/>
              </a:rPr>
              <a:t>nuages</a:t>
            </a:r>
            <a:r>
              <a:rPr lang="en-GB" sz="1400" b="1" dirty="0">
                <a:latin typeface="Century Gothic" panose="020B0502020202020204" pitchFamily="34" charset="0"/>
              </a:rPr>
              <a:t> – </a:t>
            </a:r>
            <a:r>
              <a:rPr lang="en-GB" sz="1400" dirty="0">
                <a:latin typeface="Century Gothic" panose="020B0502020202020204" pitchFamily="34" charset="0"/>
              </a:rPr>
              <a:t>It’s cloudy</a:t>
            </a:r>
          </a:p>
          <a:p>
            <a:r>
              <a:rPr lang="en-GB" sz="1400" b="1" dirty="0">
                <a:latin typeface="Century Gothic" panose="020B0502020202020204" pitchFamily="34" charset="0"/>
              </a:rPr>
              <a:t>Il fait </a:t>
            </a:r>
            <a:r>
              <a:rPr lang="en-GB" sz="1400" b="1" dirty="0" err="1">
                <a:latin typeface="Century Gothic" panose="020B0502020202020204" pitchFamily="34" charset="0"/>
              </a:rPr>
              <a:t>chaud</a:t>
            </a:r>
            <a:r>
              <a:rPr lang="en-GB" sz="1400" b="1" dirty="0">
                <a:latin typeface="Century Gothic" panose="020B0502020202020204" pitchFamily="34" charset="0"/>
              </a:rPr>
              <a:t> – </a:t>
            </a:r>
            <a:r>
              <a:rPr lang="en-GB" sz="1400" dirty="0">
                <a:latin typeface="Century Gothic" panose="020B0502020202020204" pitchFamily="34" charset="0"/>
              </a:rPr>
              <a:t>It’s hot</a:t>
            </a:r>
          </a:p>
          <a:p>
            <a:r>
              <a:rPr lang="en-GB" sz="1400" b="1" dirty="0">
                <a:latin typeface="Century Gothic" panose="020B0502020202020204" pitchFamily="34" charset="0"/>
              </a:rPr>
              <a:t>Il fait </a:t>
            </a:r>
            <a:r>
              <a:rPr lang="en-GB" sz="1400" b="1" dirty="0" err="1">
                <a:latin typeface="Century Gothic" panose="020B0502020202020204" pitchFamily="34" charset="0"/>
              </a:rPr>
              <a:t>froid</a:t>
            </a:r>
            <a:r>
              <a:rPr lang="en-GB" sz="1400" b="1" dirty="0">
                <a:latin typeface="Century Gothic" panose="020B0502020202020204" pitchFamily="34" charset="0"/>
              </a:rPr>
              <a:t> – </a:t>
            </a:r>
            <a:r>
              <a:rPr lang="en-GB" sz="1400" dirty="0">
                <a:latin typeface="Century Gothic" panose="020B0502020202020204" pitchFamily="34" charset="0"/>
              </a:rPr>
              <a:t>it’s cold</a:t>
            </a:r>
          </a:p>
          <a:p>
            <a:r>
              <a:rPr lang="en-GB" sz="1400" b="1" dirty="0">
                <a:latin typeface="Century Gothic" panose="020B0502020202020204" pitchFamily="34" charset="0"/>
              </a:rPr>
              <a:t>Il </a:t>
            </a:r>
            <a:r>
              <a:rPr lang="en-GB" sz="1400" b="1" dirty="0" err="1">
                <a:latin typeface="Century Gothic" panose="020B0502020202020204" pitchFamily="34" charset="0"/>
              </a:rPr>
              <a:t>neige</a:t>
            </a:r>
            <a:r>
              <a:rPr lang="en-GB" sz="1400" b="1" dirty="0">
                <a:latin typeface="Century Gothic" panose="020B0502020202020204" pitchFamily="34" charset="0"/>
              </a:rPr>
              <a:t> – </a:t>
            </a:r>
            <a:r>
              <a:rPr lang="en-GB" sz="1400" dirty="0">
                <a:latin typeface="Century Gothic" panose="020B0502020202020204" pitchFamily="34" charset="0"/>
              </a:rPr>
              <a:t>It’s snowy</a:t>
            </a:r>
          </a:p>
          <a:p>
            <a:r>
              <a:rPr lang="en-GB" sz="1400" b="1" dirty="0">
                <a:latin typeface="Century Gothic" panose="020B0502020202020204" pitchFamily="34" charset="0"/>
              </a:rPr>
              <a:t>Il </a:t>
            </a:r>
            <a:r>
              <a:rPr lang="en-GB" sz="1400" b="1" dirty="0" err="1">
                <a:latin typeface="Century Gothic" panose="020B0502020202020204" pitchFamily="34" charset="0"/>
              </a:rPr>
              <a:t>pleut</a:t>
            </a:r>
            <a:r>
              <a:rPr lang="en-GB" sz="1400" b="1" dirty="0">
                <a:latin typeface="Century Gothic" panose="020B0502020202020204" pitchFamily="34" charset="0"/>
              </a:rPr>
              <a:t> – </a:t>
            </a:r>
            <a:r>
              <a:rPr lang="en-GB" sz="1400" dirty="0">
                <a:latin typeface="Century Gothic" panose="020B0502020202020204" pitchFamily="34" charset="0"/>
              </a:rPr>
              <a:t>It’s raining</a:t>
            </a:r>
          </a:p>
          <a:p>
            <a:endParaRPr lang="en-GB" sz="1400" dirty="0">
              <a:latin typeface="Century Gothic" panose="020B0502020202020204" pitchFamily="34" charset="0"/>
            </a:endParaRPr>
          </a:p>
          <a:p>
            <a:r>
              <a:rPr lang="en-GB" sz="1400" b="1" dirty="0">
                <a:latin typeface="Century Gothic" panose="020B0502020202020204" pitchFamily="34" charset="0"/>
              </a:rPr>
              <a:t>À Paris, il y a du soleil. – </a:t>
            </a:r>
            <a:r>
              <a:rPr lang="en-GB" sz="1400" dirty="0">
                <a:latin typeface="Century Gothic" panose="020B0502020202020204" pitchFamily="34" charset="0"/>
              </a:rPr>
              <a:t>In Paris, it is sunny. </a:t>
            </a:r>
          </a:p>
          <a:p>
            <a:r>
              <a:rPr lang="en-GB" sz="1400" b="1" dirty="0">
                <a:latin typeface="Century Gothic" panose="020B0502020202020204" pitchFamily="34" charset="0"/>
              </a:rPr>
              <a:t>À Lille, il </a:t>
            </a:r>
            <a:r>
              <a:rPr lang="en-GB" sz="1400" b="1" dirty="0" err="1">
                <a:latin typeface="Century Gothic" panose="020B0502020202020204" pitchFamily="34" charset="0"/>
              </a:rPr>
              <a:t>pleut</a:t>
            </a:r>
            <a:r>
              <a:rPr lang="en-GB" sz="1400" b="1" dirty="0">
                <a:latin typeface="Century Gothic" panose="020B0502020202020204" pitchFamily="34" charset="0"/>
              </a:rPr>
              <a:t> et il fait </a:t>
            </a:r>
            <a:r>
              <a:rPr lang="en-GB" sz="1400" b="1" dirty="0" err="1">
                <a:latin typeface="Century Gothic" panose="020B0502020202020204" pitchFamily="34" charset="0"/>
              </a:rPr>
              <a:t>froid</a:t>
            </a:r>
            <a:r>
              <a:rPr lang="en-GB" sz="1400" b="1" dirty="0">
                <a:latin typeface="Century Gothic" panose="020B0502020202020204" pitchFamily="34" charset="0"/>
              </a:rPr>
              <a:t>. – </a:t>
            </a:r>
            <a:r>
              <a:rPr lang="en-GB" sz="1400" dirty="0">
                <a:latin typeface="Century Gothic" panose="020B0502020202020204" pitchFamily="34" charset="0"/>
              </a:rPr>
              <a:t>In Lille, it is rainy, and it is cold </a:t>
            </a:r>
          </a:p>
        </p:txBody>
      </p:sp>
      <p:sp>
        <p:nvSpPr>
          <p:cNvPr id="7" name="TextBox 6">
            <a:extLst>
              <a:ext uri="{FF2B5EF4-FFF2-40B4-BE49-F238E27FC236}">
                <a16:creationId xmlns:a16="http://schemas.microsoft.com/office/drawing/2014/main" id="{E3B976DF-A6FA-7578-B5A3-2C9775224448}"/>
              </a:ext>
            </a:extLst>
          </p:cNvPr>
          <p:cNvSpPr txBox="1"/>
          <p:nvPr/>
        </p:nvSpPr>
        <p:spPr>
          <a:xfrm>
            <a:off x="3686144" y="209675"/>
            <a:ext cx="4087979" cy="369332"/>
          </a:xfrm>
          <a:prstGeom prst="rect">
            <a:avLst/>
          </a:prstGeom>
          <a:pattFill prst="pct5">
            <a:fgClr>
              <a:schemeClr val="accent4">
                <a:lumMod val="20000"/>
                <a:lumOff val="80000"/>
              </a:schemeClr>
            </a:fgClr>
            <a:bgClr>
              <a:schemeClr val="bg1"/>
            </a:bgClr>
          </a:pattFill>
          <a:ln w="38100">
            <a:solidFill>
              <a:srgbClr val="FFC000"/>
            </a:solidFill>
          </a:ln>
        </p:spPr>
        <p:txBody>
          <a:bodyPr wrap="none" rtlCol="0">
            <a:spAutoFit/>
          </a:bodyPr>
          <a:lstStyle/>
          <a:p>
            <a:r>
              <a:rPr lang="en-GB" b="1" dirty="0">
                <a:latin typeface="Century Gothic" panose="020B0502020202020204" pitchFamily="34" charset="0"/>
              </a:rPr>
              <a:t>Knowledge organiser: Summertime</a:t>
            </a:r>
          </a:p>
        </p:txBody>
      </p:sp>
      <p:pic>
        <p:nvPicPr>
          <p:cNvPr id="10" name="Picture 9" descr="A picture containing drawing&#10;&#10;Description automatically generated">
            <a:extLst>
              <a:ext uri="{FF2B5EF4-FFF2-40B4-BE49-F238E27FC236}">
                <a16:creationId xmlns:a16="http://schemas.microsoft.com/office/drawing/2014/main" id="{3C3CF0B5-76EB-DBB6-2B9C-8213CFFF5EAA}"/>
              </a:ext>
            </a:extLst>
          </p:cNvPr>
          <p:cNvPicPr>
            <a:picLocks noChangeAspect="1"/>
          </p:cNvPicPr>
          <p:nvPr/>
        </p:nvPicPr>
        <p:blipFill>
          <a:blip r:embed="rId13" cstate="print">
            <a:extLst>
              <a:ext uri="{28A0092B-C50C-407E-A947-70E740481C1C}">
                <a14:useLocalDpi xmlns:a14="http://schemas.microsoft.com/office/drawing/2010/main" val="0"/>
              </a:ext>
            </a:extLst>
          </a:blip>
          <a:srcRect l="16336" t="7725" r="13061" b="5878"/>
          <a:stretch/>
        </p:blipFill>
        <p:spPr>
          <a:xfrm>
            <a:off x="11173879" y="209675"/>
            <a:ext cx="557636" cy="454921"/>
          </a:xfrm>
          <a:prstGeom prst="rect">
            <a:avLst/>
          </a:prstGeom>
        </p:spPr>
      </p:pic>
      <p:pic>
        <p:nvPicPr>
          <p:cNvPr id="19" name="Picture 18" descr="A close-up of a logo&#10;&#10;Description automatically generated">
            <a:extLst>
              <a:ext uri="{FF2B5EF4-FFF2-40B4-BE49-F238E27FC236}">
                <a16:creationId xmlns:a16="http://schemas.microsoft.com/office/drawing/2014/main" id="{D16D782F-0A17-9E26-74A7-89D99782536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43977" y="0"/>
            <a:ext cx="820408" cy="820408"/>
          </a:xfrm>
          <a:prstGeom prst="rect">
            <a:avLst/>
          </a:prstGeom>
        </p:spPr>
      </p:pic>
      <p:sp>
        <p:nvSpPr>
          <p:cNvPr id="24" name="TextBox 23">
            <a:extLst>
              <a:ext uri="{FF2B5EF4-FFF2-40B4-BE49-F238E27FC236}">
                <a16:creationId xmlns:a16="http://schemas.microsoft.com/office/drawing/2014/main" id="{9439B1F6-2D3A-3437-0513-9CE062D5977F}"/>
              </a:ext>
            </a:extLst>
          </p:cNvPr>
          <p:cNvSpPr txBox="1"/>
          <p:nvPr/>
        </p:nvSpPr>
        <p:spPr>
          <a:xfrm>
            <a:off x="9241639" y="4270584"/>
            <a:ext cx="2599686" cy="2246769"/>
          </a:xfrm>
          <a:prstGeom prst="rect">
            <a:avLst/>
          </a:prstGeom>
          <a:pattFill prst="pct5">
            <a:fgClr>
              <a:schemeClr val="accent4">
                <a:lumMod val="20000"/>
                <a:lumOff val="80000"/>
              </a:schemeClr>
            </a:fgClr>
            <a:bgClr>
              <a:schemeClr val="bg1"/>
            </a:bgClr>
          </a:pattFill>
          <a:ln w="38100">
            <a:solidFill>
              <a:srgbClr val="FF0000"/>
            </a:solidFill>
          </a:ln>
        </p:spPr>
        <p:txBody>
          <a:bodyPr wrap="square" rtlCol="0">
            <a:spAutoFit/>
          </a:bodyPr>
          <a:lstStyle/>
          <a:p>
            <a:r>
              <a:rPr lang="en-GB" sz="1400" b="1" dirty="0">
                <a:latin typeface="Century Gothic" panose="020B0502020202020204" pitchFamily="34" charset="0"/>
              </a:rPr>
              <a:t>Phonics</a:t>
            </a:r>
          </a:p>
          <a:p>
            <a:endParaRPr lang="en-GB" sz="1400" b="1" dirty="0">
              <a:latin typeface="Century Gothic" panose="020B0502020202020204" pitchFamily="34" charset="0"/>
            </a:endParaRPr>
          </a:p>
          <a:p>
            <a:r>
              <a:rPr lang="en-GB" sz="1400" b="1" dirty="0">
                <a:latin typeface="Century Gothic" panose="020B0502020202020204" pitchFamily="34" charset="0"/>
              </a:rPr>
              <a:t>“</a:t>
            </a:r>
            <a:r>
              <a:rPr lang="en-GB" sz="1400" b="1" dirty="0" err="1">
                <a:latin typeface="Century Gothic" panose="020B0502020202020204" pitchFamily="34" charset="0"/>
              </a:rPr>
              <a:t>ll</a:t>
            </a:r>
            <a:r>
              <a:rPr lang="en-GB" sz="1400" b="1" dirty="0">
                <a:latin typeface="Century Gothic" panose="020B0502020202020204" pitchFamily="34" charset="0"/>
              </a:rPr>
              <a:t>” </a:t>
            </a:r>
            <a:r>
              <a:rPr lang="en-GB" sz="1400" dirty="0">
                <a:latin typeface="Century Gothic" panose="020B0502020202020204" pitchFamily="34" charset="0"/>
              </a:rPr>
              <a:t>(</a:t>
            </a:r>
            <a:r>
              <a:rPr lang="en-GB" sz="1400" dirty="0" err="1">
                <a:latin typeface="Century Gothic" panose="020B0502020202020204" pitchFamily="34" charset="0"/>
              </a:rPr>
              <a:t>broui</a:t>
            </a:r>
            <a:r>
              <a:rPr lang="en-GB" sz="1400" b="1" dirty="0" err="1">
                <a:latin typeface="Century Gothic" panose="020B0502020202020204" pitchFamily="34" charset="0"/>
              </a:rPr>
              <a:t>ll</a:t>
            </a:r>
            <a:r>
              <a:rPr lang="en-GB" sz="1400" dirty="0" err="1">
                <a:latin typeface="Century Gothic" panose="020B0502020202020204" pitchFamily="34" charset="0"/>
              </a:rPr>
              <a:t>ard</a:t>
            </a:r>
            <a:r>
              <a:rPr lang="en-GB" sz="1400" dirty="0">
                <a:latin typeface="Century Gothic" panose="020B0502020202020204" pitchFamily="34" charset="0"/>
              </a:rPr>
              <a:t>, </a:t>
            </a:r>
            <a:r>
              <a:rPr lang="en-GB" sz="1400" dirty="0" err="1">
                <a:latin typeface="Century Gothic" panose="020B0502020202020204" pitchFamily="34" charset="0"/>
              </a:rPr>
              <a:t>vani</a:t>
            </a:r>
            <a:r>
              <a:rPr lang="en-GB" sz="1400" b="1" dirty="0" err="1">
                <a:latin typeface="Century Gothic" panose="020B0502020202020204" pitchFamily="34" charset="0"/>
              </a:rPr>
              <a:t>ll</a:t>
            </a:r>
            <a:r>
              <a:rPr lang="en-GB" sz="1400" dirty="0" err="1">
                <a:latin typeface="Century Gothic" panose="020B0502020202020204" pitchFamily="34" charset="0"/>
              </a:rPr>
              <a:t>e</a:t>
            </a:r>
            <a:r>
              <a:rPr lang="en-GB" sz="1400" dirty="0">
                <a:latin typeface="Century Gothic" panose="020B0502020202020204" pitchFamily="34" charset="0"/>
              </a:rPr>
              <a:t>) </a:t>
            </a:r>
          </a:p>
          <a:p>
            <a:r>
              <a:rPr lang="en-GB" sz="1400" b="1" dirty="0">
                <a:latin typeface="Century Gothic" panose="020B0502020202020204" pitchFamily="34" charset="0"/>
              </a:rPr>
              <a:t>“</a:t>
            </a:r>
            <a:r>
              <a:rPr lang="en-GB" sz="1400" b="1" dirty="0" err="1">
                <a:latin typeface="Century Gothic" panose="020B0502020202020204" pitchFamily="34" charset="0"/>
              </a:rPr>
              <a:t>ge</a:t>
            </a:r>
            <a:r>
              <a:rPr lang="en-GB" sz="1400" b="1" dirty="0">
                <a:latin typeface="Century Gothic" panose="020B0502020202020204" pitchFamily="34" charset="0"/>
              </a:rPr>
              <a:t>”</a:t>
            </a:r>
            <a:r>
              <a:rPr lang="en-GB" sz="1400" dirty="0">
                <a:latin typeface="Century Gothic" panose="020B0502020202020204" pitchFamily="34" charset="0"/>
              </a:rPr>
              <a:t>(</a:t>
            </a:r>
            <a:r>
              <a:rPr lang="en-GB" sz="1400" dirty="0" err="1">
                <a:latin typeface="Century Gothic" panose="020B0502020202020204" pitchFamily="34" charset="0"/>
              </a:rPr>
              <a:t>nua</a:t>
            </a:r>
            <a:r>
              <a:rPr lang="en-GB" sz="1400" b="1" dirty="0" err="1">
                <a:latin typeface="Century Gothic" panose="020B0502020202020204" pitchFamily="34" charset="0"/>
              </a:rPr>
              <a:t>ge</a:t>
            </a:r>
            <a:r>
              <a:rPr lang="en-GB" sz="1400" dirty="0" err="1">
                <a:latin typeface="Century Gothic" panose="020B0502020202020204" pitchFamily="34" charset="0"/>
              </a:rPr>
              <a:t>s</a:t>
            </a:r>
            <a:r>
              <a:rPr lang="en-GB" sz="1400" dirty="0">
                <a:latin typeface="Century Gothic" panose="020B0502020202020204" pitchFamily="34" charset="0"/>
              </a:rPr>
              <a:t>, </a:t>
            </a:r>
            <a:r>
              <a:rPr lang="en-GB" sz="1400" dirty="0" err="1">
                <a:latin typeface="Century Gothic" panose="020B0502020202020204" pitchFamily="34" charset="0"/>
              </a:rPr>
              <a:t>nei</a:t>
            </a:r>
            <a:r>
              <a:rPr lang="en-GB" sz="1400" b="1" dirty="0" err="1">
                <a:latin typeface="Century Gothic" panose="020B0502020202020204" pitchFamily="34" charset="0"/>
              </a:rPr>
              <a:t>ge</a:t>
            </a:r>
            <a:r>
              <a:rPr lang="en-GB" sz="1400" dirty="0">
                <a:latin typeface="Century Gothic" panose="020B0502020202020204" pitchFamily="34" charset="0"/>
              </a:rPr>
              <a:t>)</a:t>
            </a:r>
          </a:p>
          <a:p>
            <a:r>
              <a:rPr lang="en-GB" sz="1400" b="1" dirty="0">
                <a:latin typeface="Century Gothic" panose="020B0502020202020204" pitchFamily="34" charset="0"/>
              </a:rPr>
              <a:t>“ai/</a:t>
            </a:r>
            <a:r>
              <a:rPr lang="en-GB" sz="1400" b="1" dirty="0" err="1">
                <a:latin typeface="Century Gothic" panose="020B0502020202020204" pitchFamily="34" charset="0"/>
              </a:rPr>
              <a:t>ei</a:t>
            </a:r>
            <a:r>
              <a:rPr lang="en-GB" sz="1400" b="1" dirty="0">
                <a:latin typeface="Century Gothic" panose="020B0502020202020204" pitchFamily="34" charset="0"/>
              </a:rPr>
              <a:t>” </a:t>
            </a:r>
            <a:r>
              <a:rPr lang="en-GB" sz="1400" dirty="0">
                <a:latin typeface="Century Gothic" panose="020B0502020202020204" pitchFamily="34" charset="0"/>
              </a:rPr>
              <a:t>(f</a:t>
            </a:r>
            <a:r>
              <a:rPr lang="en-GB" sz="1400" b="1" dirty="0">
                <a:latin typeface="Century Gothic" panose="020B0502020202020204" pitchFamily="34" charset="0"/>
              </a:rPr>
              <a:t>ai</a:t>
            </a:r>
            <a:r>
              <a:rPr lang="en-GB" sz="1400" dirty="0">
                <a:latin typeface="Century Gothic" panose="020B0502020202020204" pitchFamily="34" charset="0"/>
              </a:rPr>
              <a:t>t, </a:t>
            </a:r>
            <a:r>
              <a:rPr lang="en-GB" sz="1400" dirty="0" err="1">
                <a:latin typeface="Century Gothic" panose="020B0502020202020204" pitchFamily="34" charset="0"/>
              </a:rPr>
              <a:t>n</a:t>
            </a:r>
            <a:r>
              <a:rPr lang="en-GB" sz="1400" b="1" dirty="0" err="1">
                <a:latin typeface="Century Gothic" panose="020B0502020202020204" pitchFamily="34" charset="0"/>
              </a:rPr>
              <a:t>ei</a:t>
            </a:r>
            <a:r>
              <a:rPr lang="en-GB" sz="1400" dirty="0" err="1">
                <a:latin typeface="Century Gothic" panose="020B0502020202020204" pitchFamily="34" charset="0"/>
              </a:rPr>
              <a:t>ge</a:t>
            </a:r>
            <a:r>
              <a:rPr lang="en-GB" sz="1400" dirty="0">
                <a:latin typeface="Century Gothic" panose="020B0502020202020204" pitchFamily="34" charset="0"/>
              </a:rPr>
              <a:t>, </a:t>
            </a:r>
            <a:r>
              <a:rPr lang="en-GB" sz="1400" dirty="0" err="1">
                <a:latin typeface="Century Gothic" panose="020B0502020202020204" pitchFamily="34" charset="0"/>
              </a:rPr>
              <a:t>voudr</a:t>
            </a:r>
            <a:r>
              <a:rPr lang="en-GB" sz="1400" b="1" dirty="0" err="1">
                <a:latin typeface="Century Gothic" panose="020B0502020202020204" pitchFamily="34" charset="0"/>
              </a:rPr>
              <a:t>ai</a:t>
            </a:r>
            <a:r>
              <a:rPr lang="en-GB" sz="1400" dirty="0" err="1">
                <a:latin typeface="Century Gothic" panose="020B0502020202020204" pitchFamily="34" charset="0"/>
              </a:rPr>
              <a:t>s</a:t>
            </a:r>
            <a:r>
              <a:rPr lang="en-GB" sz="1400" dirty="0">
                <a:latin typeface="Century Gothic" panose="020B0502020202020204" pitchFamily="34" charset="0"/>
              </a:rPr>
              <a:t>) </a:t>
            </a:r>
          </a:p>
          <a:p>
            <a:r>
              <a:rPr lang="en-GB" sz="1400" b="1" dirty="0">
                <a:latin typeface="Century Gothic" panose="020B0502020202020204" pitchFamily="34" charset="0"/>
              </a:rPr>
              <a:t>Silent final consonants: </a:t>
            </a:r>
            <a:r>
              <a:rPr lang="en-GB" sz="1400" dirty="0">
                <a:latin typeface="Century Gothic" panose="020B0502020202020204" pitchFamily="34" charset="0"/>
              </a:rPr>
              <a:t>(ven</a:t>
            </a:r>
            <a:r>
              <a:rPr lang="en-GB" sz="1400" b="1" dirty="0">
                <a:latin typeface="Century Gothic" panose="020B0502020202020204" pitchFamily="34" charset="0"/>
              </a:rPr>
              <a:t>t</a:t>
            </a:r>
            <a:r>
              <a:rPr lang="en-GB" sz="1400" dirty="0">
                <a:latin typeface="Century Gothic" panose="020B0502020202020204" pitchFamily="34" charset="0"/>
              </a:rPr>
              <a:t>, </a:t>
            </a:r>
            <a:r>
              <a:rPr lang="en-GB" sz="1400" dirty="0" err="1">
                <a:latin typeface="Century Gothic" panose="020B0502020202020204" pitchFamily="34" charset="0"/>
              </a:rPr>
              <a:t>brouillar</a:t>
            </a:r>
            <a:r>
              <a:rPr lang="en-GB" sz="1400" b="1" dirty="0" err="1">
                <a:latin typeface="Century Gothic" panose="020B0502020202020204" pitchFamily="34" charset="0"/>
              </a:rPr>
              <a:t>d</a:t>
            </a:r>
            <a:r>
              <a:rPr lang="en-GB" sz="1400" dirty="0">
                <a:latin typeface="Century Gothic" panose="020B0502020202020204" pitchFamily="34" charset="0"/>
              </a:rPr>
              <a:t>, </a:t>
            </a:r>
            <a:r>
              <a:rPr lang="en-GB" sz="1400" dirty="0" err="1">
                <a:latin typeface="Century Gothic" panose="020B0502020202020204" pitchFamily="34" charset="0"/>
              </a:rPr>
              <a:t>nuage</a:t>
            </a:r>
            <a:r>
              <a:rPr lang="en-GB" sz="1400" b="1" dirty="0" err="1">
                <a:latin typeface="Century Gothic" panose="020B0502020202020204" pitchFamily="34" charset="0"/>
              </a:rPr>
              <a:t>s</a:t>
            </a:r>
            <a:r>
              <a:rPr lang="en-GB" sz="1400" dirty="0">
                <a:latin typeface="Century Gothic" panose="020B0502020202020204" pitchFamily="34" charset="0"/>
              </a:rPr>
              <a:t>, </a:t>
            </a:r>
            <a:r>
              <a:rPr lang="en-GB" sz="1400" dirty="0" err="1">
                <a:latin typeface="Century Gothic" panose="020B0502020202020204" pitchFamily="34" charset="0"/>
              </a:rPr>
              <a:t>chau</a:t>
            </a:r>
            <a:r>
              <a:rPr lang="en-GB" sz="1400" b="1" dirty="0" err="1">
                <a:latin typeface="Century Gothic" panose="020B0502020202020204" pitchFamily="34" charset="0"/>
              </a:rPr>
              <a:t>d</a:t>
            </a:r>
            <a:r>
              <a:rPr lang="en-GB" sz="1400" dirty="0">
                <a:latin typeface="Century Gothic" panose="020B0502020202020204" pitchFamily="34" charset="0"/>
              </a:rPr>
              <a:t>, </a:t>
            </a:r>
            <a:r>
              <a:rPr lang="en-GB" sz="1400" dirty="0" err="1">
                <a:latin typeface="Century Gothic" panose="020B0502020202020204" pitchFamily="34" charset="0"/>
              </a:rPr>
              <a:t>froi</a:t>
            </a:r>
            <a:r>
              <a:rPr lang="en-GB" sz="1400" b="1" dirty="0" err="1">
                <a:latin typeface="Century Gothic" panose="020B0502020202020204" pitchFamily="34" charset="0"/>
              </a:rPr>
              <a:t>d</a:t>
            </a:r>
            <a:r>
              <a:rPr lang="en-GB" sz="1400" dirty="0">
                <a:latin typeface="Century Gothic" panose="020B0502020202020204" pitchFamily="34" charset="0"/>
              </a:rPr>
              <a:t>, </a:t>
            </a:r>
            <a:r>
              <a:rPr lang="en-GB" sz="1400" dirty="0" err="1">
                <a:latin typeface="Century Gothic" panose="020B0502020202020204" pitchFamily="34" charset="0"/>
              </a:rPr>
              <a:t>pleu</a:t>
            </a:r>
            <a:r>
              <a:rPr lang="en-GB" sz="1400" b="1" dirty="0" err="1">
                <a:latin typeface="Century Gothic" panose="020B0502020202020204" pitchFamily="34" charset="0"/>
              </a:rPr>
              <a:t>t</a:t>
            </a:r>
            <a:r>
              <a:rPr lang="en-GB" sz="1400" dirty="0">
                <a:latin typeface="Century Gothic" panose="020B0502020202020204" pitchFamily="34" charset="0"/>
              </a:rPr>
              <a:t>, </a:t>
            </a:r>
            <a:r>
              <a:rPr lang="en-GB" sz="1400" dirty="0" err="1">
                <a:latin typeface="Century Gothic" panose="020B0502020202020204" pitchFamily="34" charset="0"/>
              </a:rPr>
              <a:t>chocola</a:t>
            </a:r>
            <a:r>
              <a:rPr lang="en-GB" sz="1400" b="1" dirty="0" err="1">
                <a:latin typeface="Century Gothic" panose="020B0502020202020204" pitchFamily="34" charset="0"/>
              </a:rPr>
              <a:t>t</a:t>
            </a:r>
            <a:r>
              <a:rPr lang="en-GB" sz="1400" dirty="0">
                <a:latin typeface="Century Gothic" panose="020B0502020202020204" pitchFamily="34" charset="0"/>
              </a:rPr>
              <a:t>, </a:t>
            </a:r>
            <a:r>
              <a:rPr lang="en-GB" sz="1400" dirty="0" err="1">
                <a:latin typeface="Century Gothic" panose="020B0502020202020204" pitchFamily="34" charset="0"/>
              </a:rPr>
              <a:t>d’accor</a:t>
            </a:r>
            <a:r>
              <a:rPr lang="en-GB" sz="1400" b="1" dirty="0" err="1">
                <a:latin typeface="Century Gothic" panose="020B0502020202020204" pitchFamily="34" charset="0"/>
              </a:rPr>
              <a:t>d</a:t>
            </a:r>
            <a:r>
              <a:rPr lang="en-GB" sz="1400" dirty="0">
                <a:latin typeface="Century Gothic" panose="020B0502020202020204" pitchFamily="34" charset="0"/>
              </a:rPr>
              <a:t>)</a:t>
            </a:r>
          </a:p>
        </p:txBody>
      </p:sp>
      <p:sp>
        <p:nvSpPr>
          <p:cNvPr id="5" name="TextBox 4">
            <a:extLst>
              <a:ext uri="{FF2B5EF4-FFF2-40B4-BE49-F238E27FC236}">
                <a16:creationId xmlns:a16="http://schemas.microsoft.com/office/drawing/2014/main" id="{76FCE11D-D99B-C8ED-F61B-CB931F49AA58}"/>
              </a:ext>
            </a:extLst>
          </p:cNvPr>
          <p:cNvSpPr txBox="1"/>
          <p:nvPr/>
        </p:nvSpPr>
        <p:spPr>
          <a:xfrm>
            <a:off x="4587970" y="756012"/>
            <a:ext cx="4528392" cy="3539430"/>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ice cream flavours bank</a:t>
            </a:r>
          </a:p>
          <a:p>
            <a:endParaRPr lang="en-GB" sz="1400" b="1" dirty="0">
              <a:latin typeface="Century Gothic" panose="020B0502020202020204" pitchFamily="34" charset="0"/>
            </a:endParaRPr>
          </a:p>
          <a:p>
            <a:r>
              <a:rPr lang="en-GB" sz="1400" b="1" dirty="0">
                <a:latin typeface="Century Gothic" panose="020B0502020202020204" pitchFamily="34" charset="0"/>
              </a:rPr>
              <a:t>la glace- </a:t>
            </a:r>
            <a:r>
              <a:rPr lang="en-GB" sz="1400" dirty="0">
                <a:latin typeface="Century Gothic" panose="020B0502020202020204" pitchFamily="34" charset="0"/>
              </a:rPr>
              <a:t>the ice cream</a:t>
            </a:r>
          </a:p>
          <a:p>
            <a:r>
              <a:rPr lang="en-GB" sz="1400" b="1" dirty="0">
                <a:latin typeface="Century Gothic" panose="020B0502020202020204" pitchFamily="34" charset="0"/>
              </a:rPr>
              <a:t>la glace au </a:t>
            </a:r>
            <a:r>
              <a:rPr lang="en-GB" sz="1400" b="1" dirty="0" err="1">
                <a:latin typeface="Century Gothic" panose="020B0502020202020204" pitchFamily="34" charset="0"/>
              </a:rPr>
              <a:t>chocolat</a:t>
            </a:r>
            <a:r>
              <a:rPr lang="en-GB" sz="1400" b="1" dirty="0">
                <a:latin typeface="Century Gothic" panose="020B0502020202020204" pitchFamily="34" charset="0"/>
              </a:rPr>
              <a:t>- </a:t>
            </a:r>
            <a:r>
              <a:rPr lang="en-GB" sz="1400" dirty="0">
                <a:latin typeface="Century Gothic" panose="020B0502020202020204" pitchFamily="34" charset="0"/>
              </a:rPr>
              <a:t>the chocolate ice cream</a:t>
            </a:r>
          </a:p>
          <a:p>
            <a:r>
              <a:rPr lang="en-GB" sz="1400" b="1" dirty="0">
                <a:latin typeface="Century Gothic" panose="020B0502020202020204" pitchFamily="34" charset="0"/>
              </a:rPr>
              <a:t>la glace au citron- </a:t>
            </a:r>
            <a:r>
              <a:rPr lang="en-GB" sz="1400" dirty="0">
                <a:latin typeface="Century Gothic" panose="020B0502020202020204" pitchFamily="34" charset="0"/>
              </a:rPr>
              <a:t>the</a:t>
            </a:r>
            <a:r>
              <a:rPr lang="en-GB" sz="1400" b="1" dirty="0">
                <a:latin typeface="Century Gothic" panose="020B0502020202020204" pitchFamily="34" charset="0"/>
              </a:rPr>
              <a:t> </a:t>
            </a:r>
            <a:r>
              <a:rPr lang="en-GB" sz="1400" dirty="0">
                <a:latin typeface="Century Gothic" panose="020B0502020202020204" pitchFamily="34" charset="0"/>
              </a:rPr>
              <a:t>lemon ice cream</a:t>
            </a:r>
          </a:p>
          <a:p>
            <a:r>
              <a:rPr lang="en-GB" sz="1400" b="1" dirty="0">
                <a:latin typeface="Century Gothic" panose="020B0502020202020204" pitchFamily="34" charset="0"/>
              </a:rPr>
              <a:t>la glace à la fraise- </a:t>
            </a:r>
            <a:r>
              <a:rPr lang="en-GB" sz="1400" dirty="0">
                <a:latin typeface="Century Gothic" panose="020B0502020202020204" pitchFamily="34" charset="0"/>
              </a:rPr>
              <a:t>the strawberry ice cream</a:t>
            </a:r>
          </a:p>
          <a:p>
            <a:r>
              <a:rPr lang="en-GB" sz="1400" b="1" dirty="0">
                <a:latin typeface="Century Gothic" panose="020B0502020202020204" pitchFamily="34" charset="0"/>
              </a:rPr>
              <a:t>la glace à la </a:t>
            </a:r>
            <a:r>
              <a:rPr lang="en-GB" sz="1400" b="1" dirty="0" err="1">
                <a:latin typeface="Century Gothic" panose="020B0502020202020204" pitchFamily="34" charset="0"/>
              </a:rPr>
              <a:t>vanille</a:t>
            </a:r>
            <a:r>
              <a:rPr lang="en-GB" sz="1400" b="1" dirty="0">
                <a:latin typeface="Century Gothic" panose="020B0502020202020204" pitchFamily="34" charset="0"/>
              </a:rPr>
              <a:t>- </a:t>
            </a:r>
            <a:r>
              <a:rPr lang="en-GB" sz="1400" dirty="0">
                <a:latin typeface="Century Gothic" panose="020B0502020202020204" pitchFamily="34" charset="0"/>
              </a:rPr>
              <a:t>the vanilla ice cream </a:t>
            </a:r>
          </a:p>
          <a:p>
            <a:r>
              <a:rPr lang="en-GB" sz="1400" b="1" dirty="0">
                <a:latin typeface="Century Gothic" panose="020B0502020202020204" pitchFamily="34" charset="0"/>
              </a:rPr>
              <a:t>la glace à la menthe </a:t>
            </a:r>
            <a:r>
              <a:rPr lang="en-GB" sz="1400" b="1" dirty="0" err="1">
                <a:latin typeface="Century Gothic" panose="020B0502020202020204" pitchFamily="34" charset="0"/>
              </a:rPr>
              <a:t>chocolat</a:t>
            </a:r>
            <a:r>
              <a:rPr lang="en-GB" sz="1400" b="1" dirty="0">
                <a:latin typeface="Century Gothic" panose="020B0502020202020204" pitchFamily="34" charset="0"/>
              </a:rPr>
              <a:t> - </a:t>
            </a:r>
            <a:r>
              <a:rPr lang="en-GB" sz="1400" dirty="0">
                <a:latin typeface="Century Gothic" panose="020B0502020202020204" pitchFamily="34" charset="0"/>
              </a:rPr>
              <a:t>the mint chocolate ice cream </a:t>
            </a:r>
          </a:p>
          <a:p>
            <a:r>
              <a:rPr lang="en-GB" sz="1400" b="1" dirty="0">
                <a:latin typeface="Century Gothic" panose="020B0502020202020204" pitchFamily="34" charset="0"/>
              </a:rPr>
              <a:t>la glace au chewing gum – </a:t>
            </a:r>
            <a:r>
              <a:rPr lang="en-GB" sz="1400" dirty="0">
                <a:latin typeface="Century Gothic" panose="020B0502020202020204" pitchFamily="34" charset="0"/>
              </a:rPr>
              <a:t>a bubble gum ice cream </a:t>
            </a:r>
          </a:p>
          <a:p>
            <a:r>
              <a:rPr lang="en-GB" sz="1400" b="1" dirty="0">
                <a:latin typeface="Century Gothic" panose="020B0502020202020204" pitchFamily="34" charset="0"/>
              </a:rPr>
              <a:t>Ma glace </a:t>
            </a:r>
            <a:r>
              <a:rPr lang="en-GB" sz="1400" b="1" dirty="0" err="1">
                <a:latin typeface="Century Gothic" panose="020B0502020202020204" pitchFamily="34" charset="0"/>
              </a:rPr>
              <a:t>préférée</a:t>
            </a:r>
            <a:r>
              <a:rPr lang="en-GB" sz="1400" b="1" dirty="0">
                <a:latin typeface="Century Gothic" panose="020B0502020202020204" pitchFamily="34" charset="0"/>
              </a:rPr>
              <a:t> </a:t>
            </a:r>
            <a:r>
              <a:rPr lang="en-GB" sz="1400" b="1" dirty="0" err="1">
                <a:latin typeface="Century Gothic" panose="020B0502020202020204" pitchFamily="34" charset="0"/>
              </a:rPr>
              <a:t>est</a:t>
            </a:r>
            <a:r>
              <a:rPr lang="en-GB" sz="1400" b="1" dirty="0">
                <a:latin typeface="Century Gothic" panose="020B0502020202020204" pitchFamily="34" charset="0"/>
              </a:rPr>
              <a:t>… - </a:t>
            </a:r>
            <a:r>
              <a:rPr lang="en-GB" sz="1400" dirty="0">
                <a:latin typeface="Century Gothic" panose="020B0502020202020204" pitchFamily="34" charset="0"/>
              </a:rPr>
              <a:t>My favourite ice cream is…</a:t>
            </a:r>
          </a:p>
          <a:p>
            <a:r>
              <a:rPr lang="en-GB" sz="1400" b="1" dirty="0" err="1">
                <a:latin typeface="Century Gothic" panose="020B0502020202020204" pitchFamily="34" charset="0"/>
              </a:rPr>
              <a:t>J’aime</a:t>
            </a:r>
            <a:r>
              <a:rPr lang="en-GB" sz="1400" b="1" dirty="0">
                <a:latin typeface="Century Gothic" panose="020B0502020202020204" pitchFamily="34" charset="0"/>
              </a:rPr>
              <a:t> – </a:t>
            </a:r>
            <a:r>
              <a:rPr lang="en-GB" sz="1400" dirty="0">
                <a:latin typeface="Century Gothic" panose="020B0502020202020204" pitchFamily="34" charset="0"/>
              </a:rPr>
              <a:t>I like</a:t>
            </a:r>
          </a:p>
          <a:p>
            <a:r>
              <a:rPr lang="en-GB" sz="1400" b="1" dirty="0" err="1">
                <a:latin typeface="Century Gothic" panose="020B0502020202020204" pitchFamily="34" charset="0"/>
              </a:rPr>
              <a:t>J’adore</a:t>
            </a:r>
            <a:r>
              <a:rPr lang="en-GB" sz="1400" b="1" dirty="0">
                <a:latin typeface="Century Gothic" panose="020B0502020202020204" pitchFamily="34" charset="0"/>
              </a:rPr>
              <a:t> – </a:t>
            </a:r>
            <a:r>
              <a:rPr lang="en-GB" sz="1400" dirty="0">
                <a:latin typeface="Century Gothic" panose="020B0502020202020204" pitchFamily="34" charset="0"/>
              </a:rPr>
              <a:t>I love </a:t>
            </a:r>
          </a:p>
          <a:p>
            <a:r>
              <a:rPr lang="en-GB" sz="1400" b="1" dirty="0">
                <a:latin typeface="Century Gothic" panose="020B0502020202020204" pitchFamily="34" charset="0"/>
              </a:rPr>
              <a:t>Je </a:t>
            </a:r>
            <a:r>
              <a:rPr lang="en-GB" sz="1400" b="1" dirty="0" err="1">
                <a:latin typeface="Century Gothic" panose="020B0502020202020204" pitchFamily="34" charset="0"/>
              </a:rPr>
              <a:t>n’aime</a:t>
            </a:r>
            <a:r>
              <a:rPr lang="en-GB" sz="1400" b="1" dirty="0">
                <a:latin typeface="Century Gothic" panose="020B0502020202020204" pitchFamily="34" charset="0"/>
              </a:rPr>
              <a:t> pas – </a:t>
            </a:r>
            <a:r>
              <a:rPr lang="en-GB" sz="1400" dirty="0">
                <a:latin typeface="Century Gothic" panose="020B0502020202020204" pitchFamily="34" charset="0"/>
              </a:rPr>
              <a:t>I don’t like </a:t>
            </a:r>
          </a:p>
        </p:txBody>
      </p:sp>
      <p:sp>
        <p:nvSpPr>
          <p:cNvPr id="15" name="TextBox 14">
            <a:extLst>
              <a:ext uri="{FF2B5EF4-FFF2-40B4-BE49-F238E27FC236}">
                <a16:creationId xmlns:a16="http://schemas.microsoft.com/office/drawing/2014/main" id="{901F66DA-7D2F-E2E3-C460-238C47A881D6}"/>
              </a:ext>
            </a:extLst>
          </p:cNvPr>
          <p:cNvSpPr txBox="1"/>
          <p:nvPr/>
        </p:nvSpPr>
        <p:spPr>
          <a:xfrm>
            <a:off x="4587970" y="4385535"/>
            <a:ext cx="4528392" cy="2246769"/>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Asking for an ice cream</a:t>
            </a:r>
          </a:p>
          <a:p>
            <a:endParaRPr lang="en-GB" sz="1400" b="1" dirty="0">
              <a:latin typeface="Century Gothic" panose="020B0502020202020204" pitchFamily="34" charset="0"/>
            </a:endParaRPr>
          </a:p>
          <a:p>
            <a:r>
              <a:rPr lang="en-GB" sz="1400" b="1" dirty="0">
                <a:latin typeface="Century Gothic" panose="020B0502020202020204" pitchFamily="34" charset="0"/>
              </a:rPr>
              <a:t>Bonjour </a:t>
            </a:r>
            <a:r>
              <a:rPr lang="en-GB" sz="1400" dirty="0">
                <a:latin typeface="Century Gothic" panose="020B0502020202020204" pitchFamily="34" charset="0"/>
              </a:rPr>
              <a:t>- Hello</a:t>
            </a:r>
          </a:p>
          <a:p>
            <a:r>
              <a:rPr lang="en-GB" sz="1400" b="1" dirty="0">
                <a:latin typeface="Century Gothic" panose="020B0502020202020204" pitchFamily="34" charset="0"/>
              </a:rPr>
              <a:t>Je </a:t>
            </a:r>
            <a:r>
              <a:rPr lang="en-GB" sz="1400" b="1" dirty="0" err="1">
                <a:latin typeface="Century Gothic" panose="020B0502020202020204" pitchFamily="34" charset="0"/>
              </a:rPr>
              <a:t>voudrais</a:t>
            </a:r>
            <a:r>
              <a:rPr lang="en-GB" sz="1400" b="1" dirty="0">
                <a:latin typeface="Century Gothic" panose="020B0502020202020204" pitchFamily="34" charset="0"/>
              </a:rPr>
              <a:t> </a:t>
            </a:r>
            <a:r>
              <a:rPr lang="en-GB" sz="1400" dirty="0">
                <a:latin typeface="Century Gothic" panose="020B0502020202020204" pitchFamily="34" charset="0"/>
              </a:rPr>
              <a:t>–</a:t>
            </a:r>
            <a:r>
              <a:rPr lang="en-GB" sz="1400" b="1" dirty="0">
                <a:latin typeface="Century Gothic" panose="020B0502020202020204" pitchFamily="34" charset="0"/>
              </a:rPr>
              <a:t> I would like </a:t>
            </a:r>
          </a:p>
          <a:p>
            <a:r>
              <a:rPr lang="en-GB" sz="1400" b="1" dirty="0" err="1">
                <a:latin typeface="Century Gothic" panose="020B0502020202020204" pitchFamily="34" charset="0"/>
              </a:rPr>
              <a:t>s’il</a:t>
            </a:r>
            <a:r>
              <a:rPr lang="en-GB" sz="1400" b="1" dirty="0">
                <a:latin typeface="Century Gothic" panose="020B0502020202020204" pitchFamily="34" charset="0"/>
              </a:rPr>
              <a:t> </a:t>
            </a:r>
            <a:r>
              <a:rPr lang="en-GB" sz="1400" b="1" dirty="0" err="1">
                <a:latin typeface="Century Gothic" panose="020B0502020202020204" pitchFamily="34" charset="0"/>
              </a:rPr>
              <a:t>vous</a:t>
            </a:r>
            <a:r>
              <a:rPr lang="en-GB" sz="1400" b="1" dirty="0">
                <a:latin typeface="Century Gothic" panose="020B0502020202020204" pitchFamily="34" charset="0"/>
              </a:rPr>
              <a:t> </a:t>
            </a:r>
            <a:r>
              <a:rPr lang="en-GB" sz="1400" b="1" dirty="0" err="1">
                <a:latin typeface="Century Gothic" panose="020B0502020202020204" pitchFamily="34" charset="0"/>
              </a:rPr>
              <a:t>plaît</a:t>
            </a:r>
            <a:r>
              <a:rPr lang="en-GB" sz="1400" b="1" dirty="0">
                <a:latin typeface="Century Gothic" panose="020B0502020202020204" pitchFamily="34" charset="0"/>
              </a:rPr>
              <a:t>- </a:t>
            </a:r>
            <a:r>
              <a:rPr lang="en-GB" sz="1400" dirty="0">
                <a:latin typeface="Century Gothic" panose="020B0502020202020204" pitchFamily="34" charset="0"/>
              </a:rPr>
              <a:t>please</a:t>
            </a:r>
          </a:p>
          <a:p>
            <a:r>
              <a:rPr lang="en-GB" sz="1400" b="1" dirty="0" err="1">
                <a:latin typeface="Century Gothic" panose="020B0502020202020204" pitchFamily="34" charset="0"/>
              </a:rPr>
              <a:t>D’accord</a:t>
            </a:r>
            <a:r>
              <a:rPr lang="en-GB" sz="1400" b="1" dirty="0">
                <a:latin typeface="Century Gothic" panose="020B0502020202020204" pitchFamily="34" charset="0"/>
              </a:rPr>
              <a:t> - </a:t>
            </a:r>
            <a:r>
              <a:rPr lang="en-GB" sz="1400" dirty="0">
                <a:latin typeface="Century Gothic" panose="020B0502020202020204" pitchFamily="34" charset="0"/>
              </a:rPr>
              <a:t>OK</a:t>
            </a:r>
          </a:p>
          <a:p>
            <a:r>
              <a:rPr lang="en-GB" sz="1400" b="1" dirty="0">
                <a:latin typeface="Century Gothic" panose="020B0502020202020204" pitchFamily="34" charset="0"/>
              </a:rPr>
              <a:t>Merci – </a:t>
            </a:r>
            <a:r>
              <a:rPr lang="en-GB" sz="1400" dirty="0">
                <a:latin typeface="Century Gothic" panose="020B0502020202020204" pitchFamily="34" charset="0"/>
              </a:rPr>
              <a:t>Thank you </a:t>
            </a:r>
          </a:p>
          <a:p>
            <a:r>
              <a:rPr lang="en-GB" sz="1400" b="1" dirty="0">
                <a:latin typeface="Century Gothic" panose="020B0502020202020204" pitchFamily="34" charset="0"/>
              </a:rPr>
              <a:t>De rien – </a:t>
            </a:r>
            <a:r>
              <a:rPr lang="en-GB" sz="1400" dirty="0">
                <a:latin typeface="Century Gothic" panose="020B0502020202020204" pitchFamily="34" charset="0"/>
              </a:rPr>
              <a:t>You’re welcome</a:t>
            </a:r>
          </a:p>
          <a:p>
            <a:r>
              <a:rPr lang="en-GB" sz="1400" b="1" dirty="0">
                <a:latin typeface="Century Gothic" panose="020B0502020202020204" pitchFamily="34" charset="0"/>
              </a:rPr>
              <a:t>Au revoir - </a:t>
            </a:r>
            <a:r>
              <a:rPr lang="en-GB" sz="1400" dirty="0">
                <a:latin typeface="Century Gothic" panose="020B0502020202020204" pitchFamily="34" charset="0"/>
              </a:rPr>
              <a:t>Goodbye</a:t>
            </a:r>
          </a:p>
          <a:p>
            <a:r>
              <a:rPr lang="en-GB" sz="1400" b="1" dirty="0">
                <a:latin typeface="Century Gothic" panose="020B0502020202020204" pitchFamily="34" charset="0"/>
              </a:rPr>
              <a:t>A </a:t>
            </a:r>
            <a:r>
              <a:rPr lang="en-GB" sz="1400" b="1" dirty="0" err="1">
                <a:latin typeface="Century Gothic" panose="020B0502020202020204" pitchFamily="34" charset="0"/>
              </a:rPr>
              <a:t>bientôt</a:t>
            </a:r>
            <a:r>
              <a:rPr lang="en-GB" sz="1400" b="1" dirty="0">
                <a:latin typeface="Century Gothic" panose="020B0502020202020204" pitchFamily="34" charset="0"/>
              </a:rPr>
              <a:t>	- </a:t>
            </a:r>
            <a:r>
              <a:rPr lang="en-GB" sz="1400" dirty="0">
                <a:latin typeface="Century Gothic" panose="020B0502020202020204" pitchFamily="34" charset="0"/>
              </a:rPr>
              <a:t>See you soon</a:t>
            </a:r>
          </a:p>
        </p:txBody>
      </p:sp>
      <p:sp>
        <p:nvSpPr>
          <p:cNvPr id="17" name="TextBox 16">
            <a:extLst>
              <a:ext uri="{FF2B5EF4-FFF2-40B4-BE49-F238E27FC236}">
                <a16:creationId xmlns:a16="http://schemas.microsoft.com/office/drawing/2014/main" id="{6695D7B3-C1B9-C60A-93D8-BC90C5806353}"/>
              </a:ext>
            </a:extLst>
          </p:cNvPr>
          <p:cNvSpPr txBox="1"/>
          <p:nvPr/>
        </p:nvSpPr>
        <p:spPr>
          <a:xfrm>
            <a:off x="294515" y="4257004"/>
            <a:ext cx="4168178" cy="2246769"/>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French Towns and Cities Bank</a:t>
            </a:r>
          </a:p>
          <a:p>
            <a:endParaRPr lang="en-GB" sz="1400" b="1" dirty="0">
              <a:latin typeface="Century Gothic" panose="020B0502020202020204" pitchFamily="34" charset="0"/>
            </a:endParaRPr>
          </a:p>
          <a:p>
            <a:r>
              <a:rPr lang="en-GB" sz="1400" b="1" dirty="0">
                <a:latin typeface="Century Gothic" panose="020B0502020202020204" pitchFamily="34" charset="0"/>
              </a:rPr>
              <a:t>Lille</a:t>
            </a:r>
          </a:p>
          <a:p>
            <a:r>
              <a:rPr lang="en-GB" sz="1400" b="1" dirty="0">
                <a:latin typeface="Century Gothic" panose="020B0502020202020204" pitchFamily="34" charset="0"/>
              </a:rPr>
              <a:t>Paris</a:t>
            </a:r>
          </a:p>
          <a:p>
            <a:r>
              <a:rPr lang="en-GB" sz="1400" b="1" dirty="0">
                <a:latin typeface="Century Gothic" panose="020B0502020202020204" pitchFamily="34" charset="0"/>
              </a:rPr>
              <a:t>Strasbourg</a:t>
            </a:r>
          </a:p>
          <a:p>
            <a:r>
              <a:rPr lang="en-GB" sz="1400" b="1" dirty="0">
                <a:latin typeface="Century Gothic" panose="020B0502020202020204" pitchFamily="34" charset="0"/>
              </a:rPr>
              <a:t>Lyon</a:t>
            </a:r>
          </a:p>
          <a:p>
            <a:r>
              <a:rPr lang="en-GB" sz="1400" b="1" dirty="0">
                <a:latin typeface="Century Gothic" panose="020B0502020202020204" pitchFamily="34" charset="0"/>
              </a:rPr>
              <a:t>Nice</a:t>
            </a:r>
          </a:p>
          <a:p>
            <a:r>
              <a:rPr lang="en-GB" sz="1400" b="1" dirty="0">
                <a:latin typeface="Century Gothic" panose="020B0502020202020204" pitchFamily="34" charset="0"/>
              </a:rPr>
              <a:t>Toulouse</a:t>
            </a:r>
          </a:p>
          <a:p>
            <a:r>
              <a:rPr lang="en-GB" sz="1400" b="1" dirty="0">
                <a:latin typeface="Century Gothic" panose="020B0502020202020204" pitchFamily="34" charset="0"/>
              </a:rPr>
              <a:t>Bordeaux</a:t>
            </a:r>
          </a:p>
          <a:p>
            <a:r>
              <a:rPr lang="en-GB" sz="1400" b="1" dirty="0">
                <a:latin typeface="Century Gothic" panose="020B0502020202020204" pitchFamily="34" charset="0"/>
              </a:rPr>
              <a:t>Nantes </a:t>
            </a:r>
            <a:r>
              <a:rPr lang="en-GB" sz="1400" dirty="0">
                <a:latin typeface="Century Gothic" panose="020B0502020202020204" pitchFamily="34" charset="0"/>
              </a:rPr>
              <a:t>	</a:t>
            </a:r>
          </a:p>
        </p:txBody>
      </p:sp>
      <p:sp>
        <p:nvSpPr>
          <p:cNvPr id="18" name="TextBox 17">
            <a:extLst>
              <a:ext uri="{FF2B5EF4-FFF2-40B4-BE49-F238E27FC236}">
                <a16:creationId xmlns:a16="http://schemas.microsoft.com/office/drawing/2014/main" id="{DECCD54E-A34D-84E1-6A7A-A51DFFB5240F}"/>
              </a:ext>
            </a:extLst>
          </p:cNvPr>
          <p:cNvSpPr txBox="1"/>
          <p:nvPr/>
        </p:nvSpPr>
        <p:spPr>
          <a:xfrm>
            <a:off x="9222453" y="756012"/>
            <a:ext cx="2618557" cy="3323987"/>
          </a:xfrm>
          <a:prstGeom prst="rect">
            <a:avLst/>
          </a:prstGeom>
          <a:pattFill prst="pct5">
            <a:fgClr>
              <a:schemeClr val="accent4">
                <a:lumMod val="20000"/>
                <a:lumOff val="80000"/>
              </a:schemeClr>
            </a:fgClr>
            <a:bgClr>
              <a:schemeClr val="bg1"/>
            </a:bgClr>
          </a:pattFill>
          <a:ln w="38100">
            <a:solidFill>
              <a:srgbClr val="7030A0"/>
            </a:solidFill>
          </a:ln>
        </p:spPr>
        <p:txBody>
          <a:bodyPr wrap="square" rtlCol="0">
            <a:spAutoFit/>
          </a:bodyPr>
          <a:lstStyle/>
          <a:p>
            <a:r>
              <a:rPr lang="en-GB" sz="1400" b="1" dirty="0">
                <a:latin typeface="Century Gothic" panose="020B0502020202020204" pitchFamily="34" charset="0"/>
              </a:rPr>
              <a:t>Fact Bank </a:t>
            </a:r>
          </a:p>
          <a:p>
            <a:endParaRPr lang="en-GB" sz="1400" dirty="0">
              <a:latin typeface="Century Gothic" panose="020B0502020202020204" pitchFamily="34" charset="0"/>
            </a:endParaRPr>
          </a:p>
          <a:p>
            <a:r>
              <a:rPr lang="en-GB" sz="1400" dirty="0">
                <a:latin typeface="Century Gothic" panose="020B0502020202020204" pitchFamily="34" charset="0"/>
              </a:rPr>
              <a:t>Did you know that the weather in France can be very different depending on where you are? In the south, it’s often sunny and warm, while in the mountains, like the Alps, there’s lots of snow in the winter! Paris gets a mix of everything—sometimes rain, sometimes sun, and sometimes even a little snow!</a:t>
            </a:r>
            <a:endParaRPr lang="es-ES" sz="1400" dirty="0">
              <a:latin typeface="Century Gothic" panose="020B0502020202020204" pitchFamily="34" charset="0"/>
            </a:endParaRPr>
          </a:p>
        </p:txBody>
      </p:sp>
      <p:pic>
        <p:nvPicPr>
          <p:cNvPr id="2" name="Recorded Sound">
            <a:hlinkClick r:id="" action="ppaction://media"/>
            <a:extLst>
              <a:ext uri="{FF2B5EF4-FFF2-40B4-BE49-F238E27FC236}">
                <a16:creationId xmlns:a16="http://schemas.microsoft.com/office/drawing/2014/main" id="{A789AF6E-DED1-64F0-87BC-894D9A5B6457}"/>
              </a:ext>
            </a:extLst>
          </p:cNvPr>
          <p:cNvPicPr>
            <a:picLocks noChangeAspect="1"/>
          </p:cNvPicPr>
          <p:nvPr>
            <a:audioFile r:link="rId2"/>
            <p:extLst>
              <p:ext uri="{DAA4B4D4-6D71-4841-9C94-3DE7FCFB9230}">
                <p14:media xmlns:p14="http://schemas.microsoft.com/office/powerpoint/2010/main" r:embed="rId1"/>
              </p:ext>
            </p:extLst>
          </p:nvPr>
        </p:nvPicPr>
        <p:blipFill>
          <a:blip r:embed="rId15">
            <a:alphaModFix amt="0"/>
          </a:blip>
          <a:stretch>
            <a:fillRect/>
          </a:stretch>
        </p:blipFill>
        <p:spPr>
          <a:xfrm>
            <a:off x="2987911" y="1481095"/>
            <a:ext cx="1547014" cy="1547014"/>
          </a:xfrm>
          <a:prstGeom prst="rect">
            <a:avLst/>
          </a:prstGeom>
        </p:spPr>
      </p:pic>
      <p:pic>
        <p:nvPicPr>
          <p:cNvPr id="3" name="Recorded Sound">
            <a:hlinkClick r:id="" action="ppaction://media"/>
            <a:extLst>
              <a:ext uri="{FF2B5EF4-FFF2-40B4-BE49-F238E27FC236}">
                <a16:creationId xmlns:a16="http://schemas.microsoft.com/office/drawing/2014/main" id="{970272D9-E34B-4EE9-8EAC-D54E74E2C9DE}"/>
              </a:ext>
            </a:extLst>
          </p:cNvPr>
          <p:cNvPicPr>
            <a:picLocks noChangeAspect="1"/>
          </p:cNvPicPr>
          <p:nvPr>
            <a:audioFile r:link="rId4"/>
            <p:extLst>
              <p:ext uri="{DAA4B4D4-6D71-4841-9C94-3DE7FCFB9230}">
                <p14:media xmlns:p14="http://schemas.microsoft.com/office/powerpoint/2010/main" r:embed="rId3"/>
              </p:ext>
            </p:extLst>
          </p:nvPr>
        </p:nvPicPr>
        <p:blipFill>
          <a:blip r:embed="rId15">
            <a:alphaModFix amt="0"/>
          </a:blip>
          <a:stretch>
            <a:fillRect/>
          </a:stretch>
        </p:blipFill>
        <p:spPr>
          <a:xfrm>
            <a:off x="2510964" y="4488660"/>
            <a:ext cx="1776490" cy="1776490"/>
          </a:xfrm>
          <a:prstGeom prst="rect">
            <a:avLst/>
          </a:prstGeom>
        </p:spPr>
      </p:pic>
      <p:pic>
        <p:nvPicPr>
          <p:cNvPr id="4" name="Recorded Sound">
            <a:hlinkClick r:id="" action="ppaction://media"/>
            <a:extLst>
              <a:ext uri="{FF2B5EF4-FFF2-40B4-BE49-F238E27FC236}">
                <a16:creationId xmlns:a16="http://schemas.microsoft.com/office/drawing/2014/main" id="{A11FC9BF-CE28-5249-1800-597DE772CBD1}"/>
              </a:ext>
            </a:extLst>
          </p:cNvPr>
          <p:cNvPicPr>
            <a:picLocks noChangeAspect="1"/>
          </p:cNvPicPr>
          <p:nvPr>
            <a:audioFile r:link="rId6"/>
            <p:extLst>
              <p:ext uri="{DAA4B4D4-6D71-4841-9C94-3DE7FCFB9230}">
                <p14:media xmlns:p14="http://schemas.microsoft.com/office/powerpoint/2010/main" r:embed="rId5"/>
              </p:ext>
            </p:extLst>
          </p:nvPr>
        </p:nvPicPr>
        <p:blipFill>
          <a:blip r:embed="rId15">
            <a:alphaModFix amt="0"/>
          </a:blip>
          <a:stretch>
            <a:fillRect/>
          </a:stretch>
        </p:blipFill>
        <p:spPr>
          <a:xfrm>
            <a:off x="7454846" y="2613350"/>
            <a:ext cx="1772185" cy="1772185"/>
          </a:xfrm>
          <a:prstGeom prst="rect">
            <a:avLst/>
          </a:prstGeom>
        </p:spPr>
      </p:pic>
      <p:pic>
        <p:nvPicPr>
          <p:cNvPr id="6" name="Recorded Sound">
            <a:hlinkClick r:id="" action="ppaction://media"/>
            <a:extLst>
              <a:ext uri="{FF2B5EF4-FFF2-40B4-BE49-F238E27FC236}">
                <a16:creationId xmlns:a16="http://schemas.microsoft.com/office/drawing/2014/main" id="{AB1E0961-8ED3-82D3-A6A4-CE0F313DF8CC}"/>
              </a:ext>
            </a:extLst>
          </p:cNvPr>
          <p:cNvPicPr>
            <a:picLocks noChangeAspect="1"/>
          </p:cNvPicPr>
          <p:nvPr>
            <a:audioFile r:link="rId8"/>
            <p:extLst>
              <p:ext uri="{DAA4B4D4-6D71-4841-9C94-3DE7FCFB9230}">
                <p14:media xmlns:p14="http://schemas.microsoft.com/office/powerpoint/2010/main" r:embed="rId7"/>
              </p:ext>
            </p:extLst>
          </p:nvPr>
        </p:nvPicPr>
        <p:blipFill>
          <a:blip r:embed="rId15">
            <a:alphaModFix amt="0"/>
          </a:blip>
          <a:stretch>
            <a:fillRect/>
          </a:stretch>
        </p:blipFill>
        <p:spPr>
          <a:xfrm>
            <a:off x="7502877" y="4951215"/>
            <a:ext cx="1676124" cy="1676124"/>
          </a:xfrm>
          <a:prstGeom prst="rect">
            <a:avLst/>
          </a:prstGeom>
        </p:spPr>
      </p:pic>
      <p:pic>
        <p:nvPicPr>
          <p:cNvPr id="9" name="Recorded Sound">
            <a:hlinkClick r:id="" action="ppaction://media"/>
            <a:extLst>
              <a:ext uri="{FF2B5EF4-FFF2-40B4-BE49-F238E27FC236}">
                <a16:creationId xmlns:a16="http://schemas.microsoft.com/office/drawing/2014/main" id="{4CF2B27D-F745-2393-6DB3-C4E287DF3D86}"/>
              </a:ext>
            </a:extLst>
          </p:cNvPr>
          <p:cNvPicPr>
            <a:picLocks noChangeAspect="1"/>
          </p:cNvPicPr>
          <p:nvPr>
            <a:audioFile r:link="rId10"/>
            <p:extLst>
              <p:ext uri="{DAA4B4D4-6D71-4841-9C94-3DE7FCFB9230}">
                <p14:media xmlns:p14="http://schemas.microsoft.com/office/powerpoint/2010/main" r:embed="rId9"/>
              </p:ext>
            </p:extLst>
          </p:nvPr>
        </p:nvPicPr>
        <p:blipFill>
          <a:blip r:embed="rId15">
            <a:alphaModFix amt="0"/>
          </a:blip>
          <a:stretch>
            <a:fillRect/>
          </a:stretch>
        </p:blipFill>
        <p:spPr>
          <a:xfrm>
            <a:off x="11085831" y="5748594"/>
            <a:ext cx="1510358" cy="1510358"/>
          </a:xfrm>
          <a:prstGeom prst="rect">
            <a:avLst/>
          </a:prstGeom>
        </p:spPr>
      </p:pic>
    </p:spTree>
    <p:extLst>
      <p:ext uri="{BB962C8B-B14F-4D97-AF65-F5344CB8AC3E}">
        <p14:creationId xmlns:p14="http://schemas.microsoft.com/office/powerpoint/2010/main" val="268552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4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8960"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6158"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201"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693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audio>
              <p:cMediaNode vol="80000">
                <p:cTn id="24" fill="hold" display="0">
                  <p:stCondLst>
                    <p:cond delay="indefinite"/>
                  </p:stCondLst>
                  <p:endCondLst>
                    <p:cond evt="onStopAudio" delay="0">
                      <p:tgtEl>
                        <p:sldTgt/>
                      </p:tgtEl>
                    </p:cond>
                  </p:endCondLst>
                </p:cTn>
                <p:tgtEl>
                  <p:spTgt spid="3"/>
                </p:tgtEl>
              </p:cMediaNode>
            </p:audio>
            <p:audio>
              <p:cMediaNode vol="80000">
                <p:cTn id="25" fill="hold" display="0">
                  <p:stCondLst>
                    <p:cond delay="indefinite"/>
                  </p:stCondLst>
                  <p:endCondLst>
                    <p:cond evt="onStopAudio" delay="0">
                      <p:tgtEl>
                        <p:sldTgt/>
                      </p:tgtEl>
                    </p:cond>
                  </p:endCondLst>
                </p:cTn>
                <p:tgtEl>
                  <p:spTgt spid="4"/>
                </p:tgtEl>
              </p:cMediaNode>
            </p:audio>
            <p:audio>
              <p:cMediaNode vol="80000">
                <p:cTn id="26" fill="hold" display="0">
                  <p:stCondLst>
                    <p:cond delay="indefinite"/>
                  </p:stCondLst>
                  <p:endCondLst>
                    <p:cond evt="onStopAudio" delay="0">
                      <p:tgtEl>
                        <p:sldTgt/>
                      </p:tgtEl>
                    </p:cond>
                  </p:endCondLst>
                </p:cTn>
                <p:tgtEl>
                  <p:spTgt spid="6"/>
                </p:tgtEl>
              </p:cMediaNode>
            </p:audio>
            <p:audio>
              <p:cMediaNode vol="80000">
                <p:cTn id="2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374</Words>
  <Application>Microsoft Office PowerPoint</Application>
  <PresentationFormat>Widescreen</PresentationFormat>
  <Paragraphs>57</Paragraphs>
  <Slides>1</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awhitehead</cp:lastModifiedBy>
  <cp:revision>54</cp:revision>
  <cp:lastPrinted>2019-12-01T14:04:10Z</cp:lastPrinted>
  <dcterms:created xsi:type="dcterms:W3CDTF">2019-08-20T09:39:52Z</dcterms:created>
  <dcterms:modified xsi:type="dcterms:W3CDTF">2026-05-14T13:10:20Z</dcterms:modified>
</cp:coreProperties>
</file>