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sldIdLst>
    <p:sldId id="256" r:id="rId3"/>
    <p:sldId id="295" r:id="rId4"/>
    <p:sldId id="294" r:id="rId5"/>
    <p:sldId id="285" r:id="rId6"/>
    <p:sldId id="278" r:id="rId7"/>
    <p:sldId id="289" r:id="rId8"/>
    <p:sldId id="321" r:id="rId9"/>
    <p:sldId id="322" r:id="rId10"/>
    <p:sldId id="318" r:id="rId11"/>
    <p:sldId id="296" r:id="rId12"/>
    <p:sldId id="290" r:id="rId13"/>
    <p:sldId id="319" r:id="rId14"/>
    <p:sldId id="320" r:id="rId15"/>
    <p:sldId id="267" r:id="rId16"/>
    <p:sldId id="288" r:id="rId17"/>
    <p:sldId id="292" r:id="rId18"/>
    <p:sldId id="275" r:id="rId19"/>
    <p:sldId id="284" r:id="rId20"/>
    <p:sldId id="291" r:id="rId21"/>
    <p:sldId id="286" r:id="rId22"/>
    <p:sldId id="274" r:id="rId2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6600"/>
    <a:srgbClr val="FFFF66"/>
    <a:srgbClr val="0000FF"/>
    <a:srgbClr val="DAD1E5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840026C-3524-CBFD-2B61-8AEF80F58D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8203780-B403-824D-BDF9-42F8DA22BE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1C6286E-BF71-95B5-737B-CBD9566E14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466EA-4803-4B3A-8C50-FC1D7CA27D6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004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E05B32-EFCE-1079-94D9-E40DD56AE9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4D6627-1449-8D71-9809-B1E002BC7D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C29D81-F825-8E44-C8CD-E2E71AF78D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C4018-22F9-4C0D-88E2-E86CBF1CAFE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7004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7B38B4-9080-A7B1-3CAC-B86E158B48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075F95-36D6-46CE-DD3F-02C63EF66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21685C-5A98-7000-1BC1-911F3325E9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87857-0314-4C62-AC1E-3C345DC1D6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4322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A21F4B-2243-886E-CDC4-B44C0CA96F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2DCE41-321B-4C3E-4673-67D8D2CB1F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2A4B77-BBE3-B0DB-F434-E5BE70A97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F0BAF-8D16-4668-B4CC-2F70CB8999B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879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5DE331E-737D-5D7E-2CEF-0FCF85E4C5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654CD6B-5D94-844C-FE3B-2A1765B404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A2DAAE2-A6AF-B7F4-2598-D29E6C3090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6A3FF-BCEE-4536-8EA8-65B325E50C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92777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3E58C62-1626-6B1F-4B4F-3A76DCE821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4C093D4-AA14-5204-0B77-CE3BD23A06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E21A72C-701B-8E97-CB79-9267C36443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47A06-B661-422E-A351-10C603C9F3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399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2B7FB62-5144-D722-90D2-C5E6E3793A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59CED8F-521A-A9D0-163E-2BCD42CD3F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9C41C18-3876-499B-37D0-758DD98462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A2305-B0CE-4691-81AE-F0E455DCD49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8621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D0152E-7018-497D-B13C-0281B0E50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5365B9-FCC4-40EF-6CA5-C44D53D38A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9E1012-451C-7F1F-96AC-2A98FD6B3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20582-52F3-4C42-9948-20BB86EF6EB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223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A9DC17-7C67-E56B-C406-51B563DD30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25928E-2055-F4B6-E068-D514CD932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9DC6FD-CC5C-10BB-705E-EE9F4D8CC8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27978-1D71-4AF9-8281-8A1BA7BBF4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280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A6D79B-F7BA-8970-1A27-E8D2653CBC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06C318-0A43-FB90-2DB9-7AE530ADBE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730CDE-9A41-7D13-D59B-6EAA081A2E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2D303-8DDE-4ADF-9D20-E54CF5A8DCF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8990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8D1D47-A6D2-7928-A1C9-B190E33CBD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DEB45A-960C-D537-A684-FD5F63AD09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05DC0E-5E99-8BF8-5CC8-0D3B1DC10B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59677-E51E-4DC8-BBBD-F12F444DBB2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8832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265A9C2-84BB-AE63-444D-33EEB1160359}"/>
              </a:ext>
            </a:extLst>
          </p:cNvPr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FAA5B69-6E60-03A6-F69B-985B33FF511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1350 w 6027"/>
                <a:gd name="T1" fmla="*/ 1 h 2296"/>
                <a:gd name="T2" fmla="*/ 0 w 6027"/>
                <a:gd name="T3" fmla="*/ 1 h 2296"/>
                <a:gd name="T4" fmla="*/ 0 w 6027"/>
                <a:gd name="T5" fmla="*/ 0 h 2296"/>
                <a:gd name="T6" fmla="*/ 1350 w 6027"/>
                <a:gd name="T7" fmla="*/ 0 h 2296"/>
                <a:gd name="T8" fmla="*/ 1350 w 6027"/>
                <a:gd name="T9" fmla="*/ 1 h 2296"/>
                <a:gd name="T10" fmla="*/ 1350 w 6027"/>
                <a:gd name="T11" fmla="*/ 1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68387D5-0903-C380-DBCD-F4F305FA85D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GB">
                <a:latin typeface="Arial" charset="0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6BBDE313-D96A-523D-9D28-6BFC93DBBC81}"/>
              </a:ext>
            </a:extLst>
          </p:cNvPr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2147483646 w 5748"/>
              <a:gd name="T1" fmla="*/ 2147483646 h 246"/>
              <a:gd name="T2" fmla="*/ 0 w 5748"/>
              <a:gd name="T3" fmla="*/ 2147483646 h 246"/>
              <a:gd name="T4" fmla="*/ 0 w 5748"/>
              <a:gd name="T5" fmla="*/ 0 h 246"/>
              <a:gd name="T6" fmla="*/ 2147483646 w 5748"/>
              <a:gd name="T7" fmla="*/ 0 h 246"/>
              <a:gd name="T8" fmla="*/ 2147483646 w 5748"/>
              <a:gd name="T9" fmla="*/ 2147483646 h 246"/>
              <a:gd name="T10" fmla="*/ 2147483646 w 5748"/>
              <a:gd name="T11" fmla="*/ 2147483646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951340C-8650-8ADE-4253-D205D37AC26D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FFCBE95-7FB2-340B-773F-2D2016DC5B50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GB">
                <a:latin typeface="Arial" charset="0"/>
              </a:endParaRPr>
            </a:p>
          </p:txBody>
        </p: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707B9F69-4469-EAB6-FA72-A1ED3D0FE6C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DC404AD9-00A1-6D40-6B44-C910C5B403A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09A0F7D1-15EE-5533-1DC6-A183D083E81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723 h 353"/>
                  <a:gd name="T4" fmla="*/ 24 w 186"/>
                  <a:gd name="T5" fmla="*/ 1241 h 353"/>
                  <a:gd name="T6" fmla="*/ 18 w 186"/>
                  <a:gd name="T7" fmla="*/ 2687 h 353"/>
                  <a:gd name="T8" fmla="*/ 42 w 186"/>
                  <a:gd name="T9" fmla="*/ 4665 h 353"/>
                  <a:gd name="T10" fmla="*/ 48 w 186"/>
                  <a:gd name="T11" fmla="*/ 6605 h 353"/>
                  <a:gd name="T12" fmla="*/ 0 w 186"/>
                  <a:gd name="T13" fmla="*/ 14435 h 353"/>
                  <a:gd name="T14" fmla="*/ 54 w 186"/>
                  <a:gd name="T15" fmla="*/ 9546 h 353"/>
                  <a:gd name="T16" fmla="*/ 84 w 186"/>
                  <a:gd name="T17" fmla="*/ 8812 h 353"/>
                  <a:gd name="T18" fmla="*/ 126 w 186"/>
                  <a:gd name="T19" fmla="*/ 5170 h 353"/>
                  <a:gd name="T20" fmla="*/ 144 w 186"/>
                  <a:gd name="T21" fmla="*/ 4891 h 353"/>
                  <a:gd name="T22" fmla="*/ 144 w 186"/>
                  <a:gd name="T23" fmla="*/ 3690 h 353"/>
                  <a:gd name="T24" fmla="*/ 186 w 186"/>
                  <a:gd name="T25" fmla="*/ 2687 h 353"/>
                  <a:gd name="T26" fmla="*/ 162 w 186"/>
                  <a:gd name="T27" fmla="*/ 2437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4DE2E52-775F-C178-DABB-BB05A3AF6D5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F45CE581-2B8F-EC84-89E1-D265553E0C5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267 h 66"/>
                  <a:gd name="T8" fmla="*/ 6 w 155"/>
                  <a:gd name="T9" fmla="*/ 770 h 66"/>
                  <a:gd name="T10" fmla="*/ 0 w 155"/>
                  <a:gd name="T11" fmla="*/ 1054 h 66"/>
                  <a:gd name="T12" fmla="*/ 78 w 155"/>
                  <a:gd name="T13" fmla="*/ 2584 h 66"/>
                  <a:gd name="T14" fmla="*/ 96 w 155"/>
                  <a:gd name="T15" fmla="*/ 1819 h 66"/>
                  <a:gd name="T16" fmla="*/ 155 w 155"/>
                  <a:gd name="T17" fmla="*/ 2874 h 66"/>
                  <a:gd name="T18" fmla="*/ 126 w 155"/>
                  <a:gd name="T19" fmla="*/ 105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F48C53F7-7730-E9C3-1D7E-BBFA917226C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1784 h 72"/>
                  <a:gd name="T2" fmla="*/ 0 w 42"/>
                  <a:gd name="T3" fmla="*/ 925 h 72"/>
                  <a:gd name="T4" fmla="*/ 12 w 42"/>
                  <a:gd name="T5" fmla="*/ 321 h 72"/>
                  <a:gd name="T6" fmla="*/ 0 w 42"/>
                  <a:gd name="T7" fmla="*/ 321 h 72"/>
                  <a:gd name="T8" fmla="*/ 12 w 42"/>
                  <a:gd name="T9" fmla="*/ 321 h 72"/>
                  <a:gd name="T10" fmla="*/ 24 w 42"/>
                  <a:gd name="T11" fmla="*/ 321 h 72"/>
                  <a:gd name="T12" fmla="*/ 36 w 42"/>
                  <a:gd name="T13" fmla="*/ 321 h 72"/>
                  <a:gd name="T14" fmla="*/ 42 w 42"/>
                  <a:gd name="T15" fmla="*/ 0 h 72"/>
                  <a:gd name="T16" fmla="*/ 30 w 42"/>
                  <a:gd name="T17" fmla="*/ 925 h 72"/>
                  <a:gd name="T18" fmla="*/ 42 w 42"/>
                  <a:gd name="T19" fmla="*/ 2379 h 72"/>
                  <a:gd name="T20" fmla="*/ 12 w 42"/>
                  <a:gd name="T21" fmla="*/ 3486 h 72"/>
                  <a:gd name="T22" fmla="*/ 6 w 42"/>
                  <a:gd name="T23" fmla="*/ 1784 h 72"/>
                  <a:gd name="T24" fmla="*/ 6 w 42"/>
                  <a:gd name="T25" fmla="*/ 1784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ED59CBB0-817B-32FC-F6C8-A39935B8378F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GB">
                <a:latin typeface="Arial" charset="0"/>
              </a:endParaRPr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FC9E893C-170A-D65F-E422-D4A5562145D5}"/>
              </a:ext>
            </a:extLst>
          </p:cNvPr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D41CAA8-C267-D358-9149-17A1D266B8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93 h 287"/>
                <a:gd name="T4" fmla="*/ 66 w 365"/>
                <a:gd name="T5" fmla="*/ 174 h 287"/>
                <a:gd name="T6" fmla="*/ 143 w 365"/>
                <a:gd name="T7" fmla="*/ 288 h 287"/>
                <a:gd name="T8" fmla="*/ 191 w 365"/>
                <a:gd name="T9" fmla="*/ 264 h 287"/>
                <a:gd name="T10" fmla="*/ 341 w 365"/>
                <a:gd name="T11" fmla="*/ 452 h 287"/>
                <a:gd name="T12" fmla="*/ 305 w 365"/>
                <a:gd name="T13" fmla="*/ 276 h 287"/>
                <a:gd name="T14" fmla="*/ 365 w 365"/>
                <a:gd name="T15" fmla="*/ 207 h 287"/>
                <a:gd name="T16" fmla="*/ 359 w 365"/>
                <a:gd name="T17" fmla="*/ 198 h 287"/>
                <a:gd name="T18" fmla="*/ 335 w 365"/>
                <a:gd name="T19" fmla="*/ 180 h 287"/>
                <a:gd name="T20" fmla="*/ 299 w 365"/>
                <a:gd name="T21" fmla="*/ 138 h 287"/>
                <a:gd name="T22" fmla="*/ 257 w 365"/>
                <a:gd name="T23" fmla="*/ 105 h 287"/>
                <a:gd name="T24" fmla="*/ 215 w 365"/>
                <a:gd name="T25" fmla="*/ 87 h 287"/>
                <a:gd name="T26" fmla="*/ 173 w 365"/>
                <a:gd name="T27" fmla="*/ 69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CA87168C-1580-6CF1-9073-F6780BC91C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A2199B8-95F6-1E13-390F-7D4421BB89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63 h 60"/>
                <a:gd name="T16" fmla="*/ 65 w 71"/>
                <a:gd name="T17" fmla="*/ 75 h 60"/>
                <a:gd name="T18" fmla="*/ 71 w 71"/>
                <a:gd name="T19" fmla="*/ 87 h 60"/>
                <a:gd name="T20" fmla="*/ 71 w 71"/>
                <a:gd name="T21" fmla="*/ 96 h 60"/>
                <a:gd name="T22" fmla="*/ 59 w 71"/>
                <a:gd name="T23" fmla="*/ 87 h 60"/>
                <a:gd name="T24" fmla="*/ 47 w 71"/>
                <a:gd name="T25" fmla="*/ 75 h 60"/>
                <a:gd name="T26" fmla="*/ 23 w 71"/>
                <a:gd name="T27" fmla="*/ 63 h 60"/>
                <a:gd name="T28" fmla="*/ 23 w 71"/>
                <a:gd name="T29" fmla="*/ 69 h 60"/>
                <a:gd name="T30" fmla="*/ 18 w 71"/>
                <a:gd name="T31" fmla="*/ 75 h 60"/>
                <a:gd name="T32" fmla="*/ 12 w 71"/>
                <a:gd name="T33" fmla="*/ 81 h 60"/>
                <a:gd name="T34" fmla="*/ 6 w 71"/>
                <a:gd name="T35" fmla="*/ 81 h 60"/>
                <a:gd name="T36" fmla="*/ 6 w 71"/>
                <a:gd name="T37" fmla="*/ 81 h 60"/>
                <a:gd name="T38" fmla="*/ 6 w 71"/>
                <a:gd name="T39" fmla="*/ 69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0907F5B2-F59D-DDF8-FA31-4DAC99E0C8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87 h 162"/>
                <a:gd name="T10" fmla="*/ 96 w 161"/>
                <a:gd name="T11" fmla="*/ 93 h 162"/>
                <a:gd name="T12" fmla="*/ 102 w 161"/>
                <a:gd name="T13" fmla="*/ 105 h 162"/>
                <a:gd name="T14" fmla="*/ 108 w 161"/>
                <a:gd name="T15" fmla="*/ 117 h 162"/>
                <a:gd name="T16" fmla="*/ 120 w 161"/>
                <a:gd name="T17" fmla="*/ 136 h 162"/>
                <a:gd name="T18" fmla="*/ 143 w 161"/>
                <a:gd name="T19" fmla="*/ 172 h 162"/>
                <a:gd name="T20" fmla="*/ 155 w 161"/>
                <a:gd name="T21" fmla="*/ 204 h 162"/>
                <a:gd name="T22" fmla="*/ 161 w 161"/>
                <a:gd name="T23" fmla="*/ 231 h 162"/>
                <a:gd name="T24" fmla="*/ 161 w 161"/>
                <a:gd name="T25" fmla="*/ 240 h 162"/>
                <a:gd name="T26" fmla="*/ 96 w 161"/>
                <a:gd name="T27" fmla="*/ 148 h 162"/>
                <a:gd name="T28" fmla="*/ 30 w 161"/>
                <a:gd name="T29" fmla="*/ 87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025958C-AADE-19F6-5A56-256080B9D3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63 h 60"/>
                <a:gd name="T4" fmla="*/ 41 w 59"/>
                <a:gd name="T5" fmla="*/ 69 h 60"/>
                <a:gd name="T6" fmla="*/ 47 w 59"/>
                <a:gd name="T7" fmla="*/ 75 h 60"/>
                <a:gd name="T8" fmla="*/ 53 w 59"/>
                <a:gd name="T9" fmla="*/ 87 h 60"/>
                <a:gd name="T10" fmla="*/ 53 w 59"/>
                <a:gd name="T11" fmla="*/ 96 h 60"/>
                <a:gd name="T12" fmla="*/ 47 w 59"/>
                <a:gd name="T13" fmla="*/ 87 h 60"/>
                <a:gd name="T14" fmla="*/ 35 w 59"/>
                <a:gd name="T15" fmla="*/ 81 h 60"/>
                <a:gd name="T16" fmla="*/ 23 w 59"/>
                <a:gd name="T17" fmla="*/ 69 h 60"/>
                <a:gd name="T18" fmla="*/ 17 w 59"/>
                <a:gd name="T19" fmla="*/ 63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C0C12362-33CA-16FA-869E-CDF3A6A129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69 h 204"/>
                <a:gd name="T2" fmla="*/ 245 w 245"/>
                <a:gd name="T3" fmla="*/ 75 h 204"/>
                <a:gd name="T4" fmla="*/ 209 w 245"/>
                <a:gd name="T5" fmla="*/ 132 h 204"/>
                <a:gd name="T6" fmla="*/ 143 w 245"/>
                <a:gd name="T7" fmla="*/ 212 h 204"/>
                <a:gd name="T8" fmla="*/ 167 w 245"/>
                <a:gd name="T9" fmla="*/ 251 h 204"/>
                <a:gd name="T10" fmla="*/ 179 w 245"/>
                <a:gd name="T11" fmla="*/ 328 h 204"/>
                <a:gd name="T12" fmla="*/ 77 w 245"/>
                <a:gd name="T13" fmla="*/ 212 h 204"/>
                <a:gd name="T14" fmla="*/ 47 w 245"/>
                <a:gd name="T15" fmla="*/ 132 h 204"/>
                <a:gd name="T16" fmla="*/ 89 w 245"/>
                <a:gd name="T17" fmla="*/ 99 h 204"/>
                <a:gd name="T18" fmla="*/ 59 w 245"/>
                <a:gd name="T19" fmla="*/ 69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69 h 204"/>
                <a:gd name="T50" fmla="*/ 233 w 245"/>
                <a:gd name="T51" fmla="*/ 69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098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098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22" name="Rectangle 24">
            <a:extLst>
              <a:ext uri="{FF2B5EF4-FFF2-40B4-BE49-F238E27FC236}">
                <a16:creationId xmlns:a16="http://schemas.microsoft.com/office/drawing/2014/main" id="{04614A08-3D12-0405-2F1F-C990CAD7C18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3EEF9-C08D-40C4-A982-AB05102E7C66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14FEAFE0-B716-83DB-69A7-ECB7B9E3408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E417723-696F-49FA-A33F-A16E2B3D33A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24" name="Rectangle 26">
            <a:extLst>
              <a:ext uri="{FF2B5EF4-FFF2-40B4-BE49-F238E27FC236}">
                <a16:creationId xmlns:a16="http://schemas.microsoft.com/office/drawing/2014/main" id="{E0D43B59-7C8E-5E2B-8FDE-14B418A148B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858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055F268B-48D0-59B9-F685-366F216EB6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B1085-14DF-42F4-83E1-305777DD611B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A014232A-2683-FEA9-B5E4-5BBF65F56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328BB4D1-5A5E-2E6E-64AF-1B37E3D572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A2EE2-D714-48A6-98B7-28EA2CDD815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5649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4A146AFD-FCEC-10ED-074B-043AF883B0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183C0-1418-47E2-853F-AE118B269CC6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553AB345-69F7-E66C-C660-892BB5DF6D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49425CD7-762D-986F-F59F-CE38306050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B83EC-592D-4F65-AF0E-18E08D1060E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8501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823158B6-44DF-D5AD-FCE1-02A4CB29CC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EEFBA-E9C0-4B86-8373-C092E72845F4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B557ECB8-DC7A-05B2-036C-17914CFE2D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4961F3D7-74DA-470F-F8C9-C75FD7384F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E4E83-A29A-4747-B6EA-0C435CCE745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3283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456831E8-7642-B757-F1EA-5A43B68C2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0320E-BB8B-4674-8641-95A07453F5DD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2AEB5474-A3C3-C984-F06D-DBF5443EA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217EADF6-8CC6-9C74-2A24-CB5BDA4F2B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3F3C0-7938-44EA-A131-2280DAB9434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29805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2C4755F9-A98D-0CA6-B637-1998AE12D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BF445-CA59-4CF8-ABE9-EF23D333803A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0B1268C8-60F4-D14B-7467-F8229C5498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6">
            <a:extLst>
              <a:ext uri="{FF2B5EF4-FFF2-40B4-BE49-F238E27FC236}">
                <a16:creationId xmlns:a16="http://schemas.microsoft.com/office/drawing/2014/main" id="{24FDE790-0794-CDAE-36EB-28139D33D5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F77AD-7B93-4FB2-9516-63E6F2BB414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1971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E0BA491A-51FD-FDB8-3401-9273913B20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8901C-D7C6-4F91-A469-615E609C8B45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8DDE3CE0-9BBB-9E11-6627-B4E4C12413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C27A90B-8B1E-1A95-00A5-DB19953B61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7DACB-D16E-4B71-8BB5-C891F79E7D4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7023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AD1A52C0-F4CB-9586-71DD-1A8E835A05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7ABA8-9D52-4D2D-B53F-22E14DC55DF4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1195C4D0-ACE8-1B41-A5F0-DB591B0663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D6F3980A-906E-DB4D-F614-1EBBCD407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B1144-BEB5-48C9-B991-1E88C40ADD4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17642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36477156-21D2-DEAA-31E8-DBCBCE14CD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BF018-20B9-4DBF-A501-E2405B69A4DA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5F5DF333-AE89-4215-9F7B-B7CC282D27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61C1471C-CC69-3E86-1768-00AD5F988B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26DD9-E106-4BD8-A820-B56485521FB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82870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FDF26D82-3952-3137-66A7-F80A489E18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864DA-DED8-4C61-863D-58AACF619036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63647CA7-A637-5109-099E-68C6D066FF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7E60ADE7-741C-0A98-31DE-561AA41D1E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A3C93-C538-4DD1-9D41-D4F066F0698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53309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1234C076-BEEC-C090-3DB2-096B999BCD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28E96-9022-4C0F-BB65-EBBBBCF29CD8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51FDE949-5728-190B-0E66-B43E334AE2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9DCDA1DC-76D7-40F0-4618-FB16C4BFDD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93205-2C6B-474E-A580-8F0631AB35F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578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6F12AF9-01E8-0F2B-BC9E-C8E45C5A246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7619A35-ABED-5943-D150-5E3D0FA0369F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FB8ED151-9501-70AA-CF06-4946993ADFF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E4D87FD3-85F7-BE41-8075-B7ABD343E3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7C126DBF-29D2-B656-741E-DB6863207A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348ABAE-784B-46B4-92B7-B6A9BC670B0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10" r:id="rId1"/>
    <p:sldLayoutId id="2147484411" r:id="rId2"/>
    <p:sldLayoutId id="2147484412" r:id="rId3"/>
    <p:sldLayoutId id="2147484413" r:id="rId4"/>
    <p:sldLayoutId id="2147484414" r:id="rId5"/>
    <p:sldLayoutId id="2147484415" r:id="rId6"/>
    <p:sldLayoutId id="2147484416" r:id="rId7"/>
    <p:sldLayoutId id="2147484417" r:id="rId8"/>
    <p:sldLayoutId id="2147484418" r:id="rId9"/>
    <p:sldLayoutId id="2147484419" r:id="rId10"/>
    <p:sldLayoutId id="21474844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47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E3240385-512C-13BF-7BAC-FD8286769C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073" name="Freeform 3">
              <a:extLst>
                <a:ext uri="{FF2B5EF4-FFF2-40B4-BE49-F238E27FC236}">
                  <a16:creationId xmlns:a16="http://schemas.microsoft.com/office/drawing/2014/main" id="{9FE0EA6C-E875-F897-B0FE-DCDB40EA548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1350 w 6027"/>
                <a:gd name="T1" fmla="*/ 1 h 2296"/>
                <a:gd name="T2" fmla="*/ 0 w 6027"/>
                <a:gd name="T3" fmla="*/ 1 h 2296"/>
                <a:gd name="T4" fmla="*/ 0 w 6027"/>
                <a:gd name="T5" fmla="*/ 0 h 2296"/>
                <a:gd name="T6" fmla="*/ 1350 w 6027"/>
                <a:gd name="T7" fmla="*/ 0 h 2296"/>
                <a:gd name="T8" fmla="*/ 1350 w 6027"/>
                <a:gd name="T9" fmla="*/ 1 h 2296"/>
                <a:gd name="T10" fmla="*/ 1350 w 6027"/>
                <a:gd name="T11" fmla="*/ 1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940" name="Freeform 4">
              <a:extLst>
                <a:ext uri="{FF2B5EF4-FFF2-40B4-BE49-F238E27FC236}">
                  <a16:creationId xmlns:a16="http://schemas.microsoft.com/office/drawing/2014/main" id="{D356459D-C73E-5A70-BA28-C643D2BB594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GB">
                <a:latin typeface="Arial" charset="0"/>
              </a:endParaRPr>
            </a:p>
          </p:txBody>
        </p:sp>
      </p:grpSp>
      <p:sp>
        <p:nvSpPr>
          <p:cNvPr id="2051" name="Freeform 5">
            <a:extLst>
              <a:ext uri="{FF2B5EF4-FFF2-40B4-BE49-F238E27FC236}">
                <a16:creationId xmlns:a16="http://schemas.microsoft.com/office/drawing/2014/main" id="{12CE0D22-7895-7284-1174-015888B17561}"/>
              </a:ext>
            </a:extLst>
          </p:cNvPr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2147483646 w 5748"/>
              <a:gd name="T1" fmla="*/ 2147483646 h 246"/>
              <a:gd name="T2" fmla="*/ 0 w 5748"/>
              <a:gd name="T3" fmla="*/ 2147483646 h 246"/>
              <a:gd name="T4" fmla="*/ 0 w 5748"/>
              <a:gd name="T5" fmla="*/ 0 h 246"/>
              <a:gd name="T6" fmla="*/ 2147483646 w 5748"/>
              <a:gd name="T7" fmla="*/ 0 h 246"/>
              <a:gd name="T8" fmla="*/ 2147483646 w 5748"/>
              <a:gd name="T9" fmla="*/ 2147483646 h 246"/>
              <a:gd name="T10" fmla="*/ 2147483646 w 5748"/>
              <a:gd name="T11" fmla="*/ 2147483646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052" name="Group 6">
            <a:extLst>
              <a:ext uri="{FF2B5EF4-FFF2-40B4-BE49-F238E27FC236}">
                <a16:creationId xmlns:a16="http://schemas.microsoft.com/office/drawing/2014/main" id="{7C8CF11F-4CDE-1052-5815-9093111E2F49}"/>
              </a:ext>
            </a:extLst>
          </p:cNvPr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39943" name="Freeform 7">
              <a:extLst>
                <a:ext uri="{FF2B5EF4-FFF2-40B4-BE49-F238E27FC236}">
                  <a16:creationId xmlns:a16="http://schemas.microsoft.com/office/drawing/2014/main" id="{DD8FEF91-0BE6-2B5F-A22B-F8F661BEBE3E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GB">
                <a:latin typeface="Arial" charset="0"/>
              </a:endParaRPr>
            </a:p>
          </p:txBody>
        </p:sp>
        <p:grpSp>
          <p:nvGrpSpPr>
            <p:cNvPr id="2066" name="Group 8">
              <a:extLst>
                <a:ext uri="{FF2B5EF4-FFF2-40B4-BE49-F238E27FC236}">
                  <a16:creationId xmlns:a16="http://schemas.microsoft.com/office/drawing/2014/main" id="{F3B4C1D9-91BD-1BE9-D956-C651D149B88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068" name="Freeform 9">
                <a:extLst>
                  <a:ext uri="{FF2B5EF4-FFF2-40B4-BE49-F238E27FC236}">
                    <a16:creationId xmlns:a16="http://schemas.microsoft.com/office/drawing/2014/main" id="{DBAB9D24-BD18-A840-36BE-754B803D799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9" name="Freeform 10">
                <a:extLst>
                  <a:ext uri="{FF2B5EF4-FFF2-40B4-BE49-F238E27FC236}">
                    <a16:creationId xmlns:a16="http://schemas.microsoft.com/office/drawing/2014/main" id="{A600E59C-C950-AAC8-A041-9EEADAD62BB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723 h 353"/>
                  <a:gd name="T4" fmla="*/ 24 w 186"/>
                  <a:gd name="T5" fmla="*/ 1241 h 353"/>
                  <a:gd name="T6" fmla="*/ 18 w 186"/>
                  <a:gd name="T7" fmla="*/ 2687 h 353"/>
                  <a:gd name="T8" fmla="*/ 42 w 186"/>
                  <a:gd name="T9" fmla="*/ 4665 h 353"/>
                  <a:gd name="T10" fmla="*/ 48 w 186"/>
                  <a:gd name="T11" fmla="*/ 6605 h 353"/>
                  <a:gd name="T12" fmla="*/ 0 w 186"/>
                  <a:gd name="T13" fmla="*/ 14435 h 353"/>
                  <a:gd name="T14" fmla="*/ 54 w 186"/>
                  <a:gd name="T15" fmla="*/ 9546 h 353"/>
                  <a:gd name="T16" fmla="*/ 84 w 186"/>
                  <a:gd name="T17" fmla="*/ 8812 h 353"/>
                  <a:gd name="T18" fmla="*/ 126 w 186"/>
                  <a:gd name="T19" fmla="*/ 5170 h 353"/>
                  <a:gd name="T20" fmla="*/ 144 w 186"/>
                  <a:gd name="T21" fmla="*/ 4891 h 353"/>
                  <a:gd name="T22" fmla="*/ 144 w 186"/>
                  <a:gd name="T23" fmla="*/ 3690 h 353"/>
                  <a:gd name="T24" fmla="*/ 186 w 186"/>
                  <a:gd name="T25" fmla="*/ 2687 h 353"/>
                  <a:gd name="T26" fmla="*/ 162 w 186"/>
                  <a:gd name="T27" fmla="*/ 2437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70" name="Freeform 11">
                <a:extLst>
                  <a:ext uri="{FF2B5EF4-FFF2-40B4-BE49-F238E27FC236}">
                    <a16:creationId xmlns:a16="http://schemas.microsoft.com/office/drawing/2014/main" id="{CA08BF6C-89E8-5C94-1B6D-4D908374835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71" name="Freeform 12">
                <a:extLst>
                  <a:ext uri="{FF2B5EF4-FFF2-40B4-BE49-F238E27FC236}">
                    <a16:creationId xmlns:a16="http://schemas.microsoft.com/office/drawing/2014/main" id="{92F5A81B-4268-1239-991D-1E728FDE1DF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267 h 66"/>
                  <a:gd name="T8" fmla="*/ 6 w 155"/>
                  <a:gd name="T9" fmla="*/ 770 h 66"/>
                  <a:gd name="T10" fmla="*/ 0 w 155"/>
                  <a:gd name="T11" fmla="*/ 1054 h 66"/>
                  <a:gd name="T12" fmla="*/ 78 w 155"/>
                  <a:gd name="T13" fmla="*/ 2584 h 66"/>
                  <a:gd name="T14" fmla="*/ 96 w 155"/>
                  <a:gd name="T15" fmla="*/ 1819 h 66"/>
                  <a:gd name="T16" fmla="*/ 155 w 155"/>
                  <a:gd name="T17" fmla="*/ 2874 h 66"/>
                  <a:gd name="T18" fmla="*/ 126 w 155"/>
                  <a:gd name="T19" fmla="*/ 105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72" name="Freeform 13">
                <a:extLst>
                  <a:ext uri="{FF2B5EF4-FFF2-40B4-BE49-F238E27FC236}">
                    <a16:creationId xmlns:a16="http://schemas.microsoft.com/office/drawing/2014/main" id="{CA2747E5-B6DB-A0F8-A60F-4C394B6B862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1784 h 72"/>
                  <a:gd name="T2" fmla="*/ 0 w 42"/>
                  <a:gd name="T3" fmla="*/ 925 h 72"/>
                  <a:gd name="T4" fmla="*/ 12 w 42"/>
                  <a:gd name="T5" fmla="*/ 321 h 72"/>
                  <a:gd name="T6" fmla="*/ 0 w 42"/>
                  <a:gd name="T7" fmla="*/ 321 h 72"/>
                  <a:gd name="T8" fmla="*/ 12 w 42"/>
                  <a:gd name="T9" fmla="*/ 321 h 72"/>
                  <a:gd name="T10" fmla="*/ 24 w 42"/>
                  <a:gd name="T11" fmla="*/ 321 h 72"/>
                  <a:gd name="T12" fmla="*/ 36 w 42"/>
                  <a:gd name="T13" fmla="*/ 321 h 72"/>
                  <a:gd name="T14" fmla="*/ 42 w 42"/>
                  <a:gd name="T15" fmla="*/ 0 h 72"/>
                  <a:gd name="T16" fmla="*/ 30 w 42"/>
                  <a:gd name="T17" fmla="*/ 925 h 72"/>
                  <a:gd name="T18" fmla="*/ 42 w 42"/>
                  <a:gd name="T19" fmla="*/ 2379 h 72"/>
                  <a:gd name="T20" fmla="*/ 12 w 42"/>
                  <a:gd name="T21" fmla="*/ 3486 h 72"/>
                  <a:gd name="T22" fmla="*/ 6 w 42"/>
                  <a:gd name="T23" fmla="*/ 1784 h 72"/>
                  <a:gd name="T24" fmla="*/ 6 w 42"/>
                  <a:gd name="T25" fmla="*/ 1784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9950" name="Freeform 14">
              <a:extLst>
                <a:ext uri="{FF2B5EF4-FFF2-40B4-BE49-F238E27FC236}">
                  <a16:creationId xmlns:a16="http://schemas.microsoft.com/office/drawing/2014/main" id="{7DA1F0A0-A8EA-5F10-EFA4-F895064BB1FD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GB">
                <a:latin typeface="Arial" charset="0"/>
              </a:endParaRPr>
            </a:p>
          </p:txBody>
        </p:sp>
      </p:grpSp>
      <p:grpSp>
        <p:nvGrpSpPr>
          <p:cNvPr id="2053" name="Group 15">
            <a:extLst>
              <a:ext uri="{FF2B5EF4-FFF2-40B4-BE49-F238E27FC236}">
                <a16:creationId xmlns:a16="http://schemas.microsoft.com/office/drawing/2014/main" id="{E5C08D56-F006-A51D-D35E-07E440FB2104}"/>
              </a:ext>
            </a:extLst>
          </p:cNvPr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2059" name="Freeform 16">
              <a:extLst>
                <a:ext uri="{FF2B5EF4-FFF2-40B4-BE49-F238E27FC236}">
                  <a16:creationId xmlns:a16="http://schemas.microsoft.com/office/drawing/2014/main" id="{0F4CFAD3-FB6B-5226-2509-A7317BF80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93 h 287"/>
                <a:gd name="T4" fmla="*/ 66 w 365"/>
                <a:gd name="T5" fmla="*/ 174 h 287"/>
                <a:gd name="T6" fmla="*/ 143 w 365"/>
                <a:gd name="T7" fmla="*/ 288 h 287"/>
                <a:gd name="T8" fmla="*/ 191 w 365"/>
                <a:gd name="T9" fmla="*/ 264 h 287"/>
                <a:gd name="T10" fmla="*/ 341 w 365"/>
                <a:gd name="T11" fmla="*/ 452 h 287"/>
                <a:gd name="T12" fmla="*/ 305 w 365"/>
                <a:gd name="T13" fmla="*/ 276 h 287"/>
                <a:gd name="T14" fmla="*/ 365 w 365"/>
                <a:gd name="T15" fmla="*/ 207 h 287"/>
                <a:gd name="T16" fmla="*/ 359 w 365"/>
                <a:gd name="T17" fmla="*/ 198 h 287"/>
                <a:gd name="T18" fmla="*/ 335 w 365"/>
                <a:gd name="T19" fmla="*/ 180 h 287"/>
                <a:gd name="T20" fmla="*/ 299 w 365"/>
                <a:gd name="T21" fmla="*/ 138 h 287"/>
                <a:gd name="T22" fmla="*/ 257 w 365"/>
                <a:gd name="T23" fmla="*/ 105 h 287"/>
                <a:gd name="T24" fmla="*/ 215 w 365"/>
                <a:gd name="T25" fmla="*/ 87 h 287"/>
                <a:gd name="T26" fmla="*/ 173 w 365"/>
                <a:gd name="T27" fmla="*/ 69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60" name="Freeform 17">
              <a:extLst>
                <a:ext uri="{FF2B5EF4-FFF2-40B4-BE49-F238E27FC236}">
                  <a16:creationId xmlns:a16="http://schemas.microsoft.com/office/drawing/2014/main" id="{26CDE0A4-C1F9-1685-8116-51BD60FAC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61" name="Freeform 18">
              <a:extLst>
                <a:ext uri="{FF2B5EF4-FFF2-40B4-BE49-F238E27FC236}">
                  <a16:creationId xmlns:a16="http://schemas.microsoft.com/office/drawing/2014/main" id="{AB9A640D-04E7-2717-F4F8-C3E8D9BBF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63 h 60"/>
                <a:gd name="T16" fmla="*/ 65 w 71"/>
                <a:gd name="T17" fmla="*/ 75 h 60"/>
                <a:gd name="T18" fmla="*/ 71 w 71"/>
                <a:gd name="T19" fmla="*/ 87 h 60"/>
                <a:gd name="T20" fmla="*/ 71 w 71"/>
                <a:gd name="T21" fmla="*/ 96 h 60"/>
                <a:gd name="T22" fmla="*/ 59 w 71"/>
                <a:gd name="T23" fmla="*/ 87 h 60"/>
                <a:gd name="T24" fmla="*/ 47 w 71"/>
                <a:gd name="T25" fmla="*/ 75 h 60"/>
                <a:gd name="T26" fmla="*/ 23 w 71"/>
                <a:gd name="T27" fmla="*/ 63 h 60"/>
                <a:gd name="T28" fmla="*/ 23 w 71"/>
                <a:gd name="T29" fmla="*/ 69 h 60"/>
                <a:gd name="T30" fmla="*/ 18 w 71"/>
                <a:gd name="T31" fmla="*/ 75 h 60"/>
                <a:gd name="T32" fmla="*/ 12 w 71"/>
                <a:gd name="T33" fmla="*/ 81 h 60"/>
                <a:gd name="T34" fmla="*/ 6 w 71"/>
                <a:gd name="T35" fmla="*/ 81 h 60"/>
                <a:gd name="T36" fmla="*/ 6 w 71"/>
                <a:gd name="T37" fmla="*/ 81 h 60"/>
                <a:gd name="T38" fmla="*/ 6 w 71"/>
                <a:gd name="T39" fmla="*/ 69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62" name="Freeform 19">
              <a:extLst>
                <a:ext uri="{FF2B5EF4-FFF2-40B4-BE49-F238E27FC236}">
                  <a16:creationId xmlns:a16="http://schemas.microsoft.com/office/drawing/2014/main" id="{E2DDDE62-812F-D129-1C04-C73F53B60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87 h 162"/>
                <a:gd name="T10" fmla="*/ 96 w 161"/>
                <a:gd name="T11" fmla="*/ 93 h 162"/>
                <a:gd name="T12" fmla="*/ 102 w 161"/>
                <a:gd name="T13" fmla="*/ 105 h 162"/>
                <a:gd name="T14" fmla="*/ 108 w 161"/>
                <a:gd name="T15" fmla="*/ 117 h 162"/>
                <a:gd name="T16" fmla="*/ 120 w 161"/>
                <a:gd name="T17" fmla="*/ 136 h 162"/>
                <a:gd name="T18" fmla="*/ 143 w 161"/>
                <a:gd name="T19" fmla="*/ 172 h 162"/>
                <a:gd name="T20" fmla="*/ 155 w 161"/>
                <a:gd name="T21" fmla="*/ 204 h 162"/>
                <a:gd name="T22" fmla="*/ 161 w 161"/>
                <a:gd name="T23" fmla="*/ 231 h 162"/>
                <a:gd name="T24" fmla="*/ 161 w 161"/>
                <a:gd name="T25" fmla="*/ 240 h 162"/>
                <a:gd name="T26" fmla="*/ 96 w 161"/>
                <a:gd name="T27" fmla="*/ 148 h 162"/>
                <a:gd name="T28" fmla="*/ 30 w 161"/>
                <a:gd name="T29" fmla="*/ 87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63" name="Freeform 20">
              <a:extLst>
                <a:ext uri="{FF2B5EF4-FFF2-40B4-BE49-F238E27FC236}">
                  <a16:creationId xmlns:a16="http://schemas.microsoft.com/office/drawing/2014/main" id="{1C8051E4-D4A0-C7F7-E11F-8A219F699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63 h 60"/>
                <a:gd name="T4" fmla="*/ 41 w 59"/>
                <a:gd name="T5" fmla="*/ 69 h 60"/>
                <a:gd name="T6" fmla="*/ 47 w 59"/>
                <a:gd name="T7" fmla="*/ 75 h 60"/>
                <a:gd name="T8" fmla="*/ 53 w 59"/>
                <a:gd name="T9" fmla="*/ 87 h 60"/>
                <a:gd name="T10" fmla="*/ 53 w 59"/>
                <a:gd name="T11" fmla="*/ 96 h 60"/>
                <a:gd name="T12" fmla="*/ 47 w 59"/>
                <a:gd name="T13" fmla="*/ 87 h 60"/>
                <a:gd name="T14" fmla="*/ 35 w 59"/>
                <a:gd name="T15" fmla="*/ 81 h 60"/>
                <a:gd name="T16" fmla="*/ 23 w 59"/>
                <a:gd name="T17" fmla="*/ 69 h 60"/>
                <a:gd name="T18" fmla="*/ 17 w 59"/>
                <a:gd name="T19" fmla="*/ 63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64" name="Freeform 21">
              <a:extLst>
                <a:ext uri="{FF2B5EF4-FFF2-40B4-BE49-F238E27FC236}">
                  <a16:creationId xmlns:a16="http://schemas.microsoft.com/office/drawing/2014/main" id="{69599C4D-BB51-5CD5-C910-E393B558D6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69 h 204"/>
                <a:gd name="T2" fmla="*/ 245 w 245"/>
                <a:gd name="T3" fmla="*/ 75 h 204"/>
                <a:gd name="T4" fmla="*/ 209 w 245"/>
                <a:gd name="T5" fmla="*/ 132 h 204"/>
                <a:gd name="T6" fmla="*/ 143 w 245"/>
                <a:gd name="T7" fmla="*/ 212 h 204"/>
                <a:gd name="T8" fmla="*/ 167 w 245"/>
                <a:gd name="T9" fmla="*/ 251 h 204"/>
                <a:gd name="T10" fmla="*/ 179 w 245"/>
                <a:gd name="T11" fmla="*/ 328 h 204"/>
                <a:gd name="T12" fmla="*/ 77 w 245"/>
                <a:gd name="T13" fmla="*/ 212 h 204"/>
                <a:gd name="T14" fmla="*/ 47 w 245"/>
                <a:gd name="T15" fmla="*/ 132 h 204"/>
                <a:gd name="T16" fmla="*/ 89 w 245"/>
                <a:gd name="T17" fmla="*/ 99 h 204"/>
                <a:gd name="T18" fmla="*/ 59 w 245"/>
                <a:gd name="T19" fmla="*/ 69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69 h 204"/>
                <a:gd name="T50" fmla="*/ 233 w 245"/>
                <a:gd name="T51" fmla="*/ 69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9958" name="Rectangle 22">
            <a:extLst>
              <a:ext uri="{FF2B5EF4-FFF2-40B4-BE49-F238E27FC236}">
                <a16:creationId xmlns:a16="http://schemas.microsoft.com/office/drawing/2014/main" id="{3F135CE4-D74D-1926-928B-C765A6F01C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5" name="Rectangle 23">
            <a:extLst>
              <a:ext uri="{FF2B5EF4-FFF2-40B4-BE49-F238E27FC236}">
                <a16:creationId xmlns:a16="http://schemas.microsoft.com/office/drawing/2014/main" id="{780BCA4E-5324-5D9B-7E95-27465D51A5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9960" name="Rectangle 24">
            <a:extLst>
              <a:ext uri="{FF2B5EF4-FFF2-40B4-BE49-F238E27FC236}">
                <a16:creationId xmlns:a16="http://schemas.microsoft.com/office/drawing/2014/main" id="{F0F30681-156A-3F63-459F-BFBF15CA9E6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56981D89-67FC-4866-8594-316534543D90}" type="datetimeFigureOut">
              <a:rPr lang="en-US" altLang="en-US"/>
              <a:pPr>
                <a:defRPr/>
              </a:pPr>
              <a:t>9/17/2026</a:t>
            </a:fld>
            <a:endParaRPr lang="en-GB" altLang="en-US"/>
          </a:p>
        </p:txBody>
      </p:sp>
      <p:sp>
        <p:nvSpPr>
          <p:cNvPr id="39961" name="Rectangle 25">
            <a:extLst>
              <a:ext uri="{FF2B5EF4-FFF2-40B4-BE49-F238E27FC236}">
                <a16:creationId xmlns:a16="http://schemas.microsoft.com/office/drawing/2014/main" id="{BF56FFD6-FA5A-7F79-73FB-CFBF0477538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962" name="Rectangle 26">
            <a:extLst>
              <a:ext uri="{FF2B5EF4-FFF2-40B4-BE49-F238E27FC236}">
                <a16:creationId xmlns:a16="http://schemas.microsoft.com/office/drawing/2014/main" id="{E898BA7E-FBF0-2758-AE30-959729F8A90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D27686B-CB26-425C-A5C0-9D0F0D4C6C7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31" r:id="rId1"/>
    <p:sldLayoutId id="2147484421" r:id="rId2"/>
    <p:sldLayoutId id="2147484422" r:id="rId3"/>
    <p:sldLayoutId id="2147484423" r:id="rId4"/>
    <p:sldLayoutId id="2147484424" r:id="rId5"/>
    <p:sldLayoutId id="2147484425" r:id="rId6"/>
    <p:sldLayoutId id="2147484426" r:id="rId7"/>
    <p:sldLayoutId id="2147484427" r:id="rId8"/>
    <p:sldLayoutId id="2147484428" r:id="rId9"/>
    <p:sldLayoutId id="2147484429" r:id="rId10"/>
    <p:sldLayoutId id="21474844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hyperlink" Target="https://thinklikeanengineerproject.com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thebushcraftcompany.com/adventures/wood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ibblestone.org/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1A0A230-2896-2055-F86E-48815932A2EE}"/>
              </a:ext>
            </a:extLst>
          </p:cNvPr>
          <p:cNvSpPr>
            <a:spLocks noGrp="1" noRot="1" noChangeArrowheads="1"/>
          </p:cNvSpPr>
          <p:nvPr>
            <p:ph type="ctrTitle"/>
          </p:nvPr>
        </p:nvSpPr>
        <p:spPr>
          <a:xfrm>
            <a:off x="179388" y="188913"/>
            <a:ext cx="4105275" cy="2016125"/>
          </a:xfrm>
        </p:spPr>
        <p:txBody>
          <a:bodyPr/>
          <a:lstStyle/>
          <a:p>
            <a:pPr eaLnBrk="1" hangingPunct="1">
              <a:defRPr/>
            </a:pPr>
            <a:r>
              <a:rPr lang="en-GB" sz="4000" dirty="0"/>
              <a:t>Welcome to Year 3 Curriculum Evening</a:t>
            </a:r>
            <a:br>
              <a:rPr lang="en-GB" sz="4000" dirty="0"/>
            </a:br>
            <a:r>
              <a:rPr lang="en-GB" sz="4000" dirty="0">
                <a:solidFill>
                  <a:srgbClr val="00B050"/>
                </a:solidFill>
              </a:rPr>
              <a:t>Key Stage 2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DC5195C-B6E1-1EE0-718B-DACB6AA514D3}"/>
              </a:ext>
            </a:extLst>
          </p:cNvPr>
          <p:cNvSpPr>
            <a:spLocks noGrp="1" noRot="1" noChangeArrowheads="1"/>
          </p:cNvSpPr>
          <p:nvPr>
            <p:ph type="subTitle" idx="1"/>
          </p:nvPr>
        </p:nvSpPr>
        <p:spPr>
          <a:xfrm>
            <a:off x="5351463" y="5661025"/>
            <a:ext cx="3384550" cy="69532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Mr Randall</a:t>
            </a:r>
          </a:p>
        </p:txBody>
      </p:sp>
      <p:pic>
        <p:nvPicPr>
          <p:cNvPr id="4100" name="Picture 10">
            <a:extLst>
              <a:ext uri="{FF2B5EF4-FFF2-40B4-BE49-F238E27FC236}">
                <a16:creationId xmlns:a16="http://schemas.microsoft.com/office/drawing/2014/main" id="{6785CE26-906F-2DA7-8AC4-55BDCD748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389313"/>
            <a:ext cx="3671888" cy="27543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3E4295-9C46-4BA1-87DA-30541FD8F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999" y="1802198"/>
            <a:ext cx="4005251" cy="3174230"/>
          </a:xfrm>
          <a:prstGeom prst="rect">
            <a:avLst/>
          </a:prstGeom>
          <a:ln w="4445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9B45F-E590-4EF8-921F-D16F99D2E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8A9ED-2C4F-FC01-D804-0C06A30DC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pic>
        <p:nvPicPr>
          <p:cNvPr id="5124" name="F4D6FFD0-CF0F-43CD-B969-F84CA1107BFE">
            <a:extLst>
              <a:ext uri="{FF2B5EF4-FFF2-40B4-BE49-F238E27FC236}">
                <a16:creationId xmlns:a16="http://schemas.microsoft.com/office/drawing/2014/main" id="{61976800-22D0-6009-9CC6-DEC3FF077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228600"/>
            <a:ext cx="8388350" cy="629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EEE31B-8156-4656-8309-C006735AD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20688"/>
            <a:ext cx="3275856" cy="24568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B5B154-5A7E-4F80-81A4-2C1F8829E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128" y="3429000"/>
            <a:ext cx="3419872" cy="25649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1C23F-8EF9-7042-C084-2DAF02F102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850" y="0"/>
            <a:ext cx="8510588" cy="1325563"/>
          </a:xfrm>
        </p:spPr>
        <p:txBody>
          <a:bodyPr/>
          <a:lstStyle/>
          <a:p>
            <a:pPr eaLnBrk="1" hangingPunct="1">
              <a:defRPr/>
            </a:pPr>
            <a:r>
              <a:rPr lang="en-GB" sz="4000"/>
              <a:t>Year 3</a:t>
            </a:r>
            <a:br>
              <a:rPr lang="en-GB" sz="4000"/>
            </a:br>
            <a:r>
              <a:rPr lang="en-GB" sz="4000" u="sng"/>
              <a:t>Some of the Main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AEA97-93B4-503B-EC1C-F6781E6EFD3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5575" y="1844675"/>
            <a:ext cx="8737600" cy="4422775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Autumn </a:t>
            </a: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–</a:t>
            </a:r>
            <a:r>
              <a:rPr lang="en-GB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Canals   </a:t>
            </a:r>
            <a:r>
              <a:rPr lang="en-GB" alt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- Seal Surfer</a:t>
            </a:r>
          </a:p>
          <a:p>
            <a:pPr eaLnBrk="1" hangingPunct="1">
              <a:buFontTx/>
              <a:buNone/>
              <a:defRPr/>
            </a:pPr>
            <a:r>
              <a:rPr lang="en-GB" alt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			           - </a:t>
            </a:r>
            <a:r>
              <a:rPr lang="en-GB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Ellesmere Boat Museum Trip</a:t>
            </a:r>
          </a:p>
          <a:p>
            <a:pPr eaLnBrk="1" hangingPunct="1">
              <a:buFontTx/>
              <a:buNone/>
              <a:defRPr/>
            </a:pPr>
            <a:r>
              <a:rPr lang="en-GB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				- Winter’s Child</a:t>
            </a:r>
            <a:endParaRPr lang="en-GB" alt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r>
              <a:rPr lang="en-GB" altLang="en-US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Spring –    Rocks  </a:t>
            </a:r>
            <a:r>
              <a:rPr lang="en-GB" altLang="en-US" sz="2000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(various text)    - </a:t>
            </a:r>
            <a:r>
              <a:rPr lang="en-GB" altLang="en-US" sz="2400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Winter’s Child</a:t>
            </a:r>
            <a:r>
              <a:rPr lang="en-GB" alt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                 					          </a:t>
            </a:r>
            <a:r>
              <a:rPr lang="en-GB" altLang="en-US" sz="2400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en-GB" alt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en-US" sz="2400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Stone</a:t>
            </a:r>
            <a:r>
              <a:rPr lang="en-GB" alt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en-US" sz="2400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Age Boy</a:t>
            </a:r>
            <a:endParaRPr lang="en-GB" altLang="en-US" dirty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r>
              <a:rPr lang="en-GB" altLang="en-US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Summer – </a:t>
            </a:r>
            <a:r>
              <a:rPr lang="en-GB" alt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Living off the Land’ linked to residential</a:t>
            </a:r>
            <a:r>
              <a:rPr lang="en-GB" altLang="en-US" sz="28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						</a:t>
            </a:r>
            <a:r>
              <a:rPr lang="en-GB" alt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en-GB" altLang="en-US" sz="28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Big Blue Whale</a:t>
            </a:r>
            <a:br>
              <a:rPr lang="en-GB" alt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alt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- Journey</a:t>
            </a:r>
            <a:br>
              <a:rPr lang="en-GB" alt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altLang="en-US" sz="24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			</a:t>
            </a:r>
            <a:r>
              <a:rPr lang="en-GB" altLang="en-US" sz="20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en-GB" altLang="en-US" sz="2000" dirty="0" err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Kibblestone</a:t>
            </a:r>
            <a:r>
              <a:rPr lang="en-GB" altLang="en-US" sz="2000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Camp Residential</a:t>
            </a:r>
          </a:p>
          <a:p>
            <a:pPr marL="1828800" lvl="4" indent="0" eaLnBrk="1" hangingPunct="1">
              <a:buFontTx/>
              <a:buNone/>
              <a:defRPr/>
            </a:pPr>
            <a:endParaRPr lang="en-GB" altLang="en-US" sz="1200" dirty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endParaRPr lang="en-GB" altLang="en-US" dirty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72" name="AutoShape 9" descr="2Q==">
            <a:extLst>
              <a:ext uri="{FF2B5EF4-FFF2-40B4-BE49-F238E27FC236}">
                <a16:creationId xmlns:a16="http://schemas.microsoft.com/office/drawing/2014/main" id="{B1090E7C-1058-885D-DA85-359AD573E2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11525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173" name="AutoShape 11" descr="2Q==">
            <a:extLst>
              <a:ext uri="{FF2B5EF4-FFF2-40B4-BE49-F238E27FC236}">
                <a16:creationId xmlns:a16="http://schemas.microsoft.com/office/drawing/2014/main" id="{9EC655D9-1EA8-EDEB-F913-0AE6B6C95E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5738" y="3000375"/>
            <a:ext cx="11525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174" name="AutoShape 13" descr="2Q==">
            <a:extLst>
              <a:ext uri="{FF2B5EF4-FFF2-40B4-BE49-F238E27FC236}">
                <a16:creationId xmlns:a16="http://schemas.microsoft.com/office/drawing/2014/main" id="{B96605C3-E96A-1C4A-EE05-B4FAA73EB0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5738" y="3000375"/>
            <a:ext cx="11525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175" name="AutoShape 15" descr="2Q==">
            <a:extLst>
              <a:ext uri="{FF2B5EF4-FFF2-40B4-BE49-F238E27FC236}">
                <a16:creationId xmlns:a16="http://schemas.microsoft.com/office/drawing/2014/main" id="{901CCC3D-63BE-D9DC-D2DA-0DD3908D41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5738" y="3000375"/>
            <a:ext cx="11525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91F5C40A-DAC8-68FE-40C3-F28A752471E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1112838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English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662C2BE0-C5C6-A66B-A1D1-2721E14E272C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124744"/>
            <a:ext cx="3960813" cy="4609306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en-GB" sz="2800" dirty="0">
                <a:effectLst/>
              </a:rPr>
              <a:t>Diaries			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2800" dirty="0">
                <a:effectLst/>
              </a:rPr>
              <a:t>Instructions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2800" dirty="0">
                <a:effectLst/>
              </a:rPr>
              <a:t>Poetry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2800" dirty="0">
                <a:effectLst/>
              </a:rPr>
              <a:t>Letters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2800" dirty="0">
                <a:effectLst/>
              </a:rPr>
              <a:t>Stories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2800" dirty="0">
                <a:effectLst/>
              </a:rPr>
              <a:t>Play Scripts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2800" dirty="0">
                <a:effectLst/>
              </a:rPr>
              <a:t>Descriptions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en-GB" sz="2400" i="1" dirty="0">
                <a:effectLst/>
                <a:highlight>
                  <a:srgbClr val="808000"/>
                </a:highlight>
              </a:rPr>
              <a:t>Spelling</a:t>
            </a:r>
          </a:p>
          <a:p>
            <a:pPr eaLnBrk="1" hangingPunct="1">
              <a:buFont typeface="Arial" pitchFamily="34" charset="0"/>
              <a:buChar char="•"/>
              <a:defRPr/>
            </a:pPr>
            <a:endParaRPr lang="en-GB" sz="2800" dirty="0">
              <a:effectLst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endParaRPr lang="en-GB" sz="2800" dirty="0">
              <a:effectLst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GB" sz="2800" dirty="0">
              <a:effectLst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GB" sz="2800" dirty="0">
              <a:effectLst/>
            </a:endParaRPr>
          </a:p>
          <a:p>
            <a:pPr eaLnBrk="1" hangingPunct="1">
              <a:defRPr/>
            </a:pPr>
            <a:endParaRPr lang="en-GB" dirty="0">
              <a:effectLst/>
            </a:endParaRPr>
          </a:p>
        </p:txBody>
      </p:sp>
      <p:sp>
        <p:nvSpPr>
          <p:cNvPr id="52229" name="Text Box 5">
            <a:extLst>
              <a:ext uri="{FF2B5EF4-FFF2-40B4-BE49-F238E27FC236}">
                <a16:creationId xmlns:a16="http://schemas.microsoft.com/office/drawing/2014/main" id="{30AAA288-1EEF-8E48-C7C1-77901BE5F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5983288"/>
            <a:ext cx="7705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1800"/>
              <a:t>Full stops, capital letters, commas, speech marks, exclamation marks and handwriting.</a:t>
            </a:r>
          </a:p>
        </p:txBody>
      </p:sp>
      <p:pic>
        <p:nvPicPr>
          <p:cNvPr id="5129" name="DDF723D8-0294-4A02-BAAD-06587840159D">
            <a:extLst>
              <a:ext uri="{FF2B5EF4-FFF2-40B4-BE49-F238E27FC236}">
                <a16:creationId xmlns:a16="http://schemas.microsoft.com/office/drawing/2014/main" id="{C4D71F32-1A9D-29C8-25A0-6A587484A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667919" y="805323"/>
            <a:ext cx="2286000" cy="3048000"/>
          </a:xfrm>
          <a:prstGeom prst="rect">
            <a:avLst/>
          </a:prstGeom>
          <a:noFill/>
          <a:ln>
            <a:noFill/>
          </a:ln>
          <a:effectLst>
            <a:softEdge rad="114300"/>
          </a:effectLst>
        </p:spPr>
      </p:pic>
      <p:pic>
        <p:nvPicPr>
          <p:cNvPr id="8198" name="Content Placeholder 4">
            <a:extLst>
              <a:ext uri="{FF2B5EF4-FFF2-40B4-BE49-F238E27FC236}">
                <a16:creationId xmlns:a16="http://schemas.microsoft.com/office/drawing/2014/main" id="{69B8AC70-0029-CBE0-25E5-7FD5D7A8E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638" y="1185863"/>
            <a:ext cx="1276350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Google Shape;129;p25" descr="Screen Clipping">
            <a:extLst>
              <a:ext uri="{FF2B5EF4-FFF2-40B4-BE49-F238E27FC236}">
                <a16:creationId xmlns:a16="http://schemas.microsoft.com/office/drawing/2014/main" id="{AF88AA18-0F3F-C3C6-E0E2-8B8CFC44A35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3441700"/>
            <a:ext cx="219710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1">
            <a:extLst>
              <a:ext uri="{FF2B5EF4-FFF2-40B4-BE49-F238E27FC236}">
                <a16:creationId xmlns:a16="http://schemas.microsoft.com/office/drawing/2014/main" id="{8AF961D7-2293-E53F-84C2-A796A6307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402013"/>
            <a:ext cx="15494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1" descr="Journey">
            <a:extLst>
              <a:ext uri="{FF2B5EF4-FFF2-40B4-BE49-F238E27FC236}">
                <a16:creationId xmlns:a16="http://schemas.microsoft.com/office/drawing/2014/main" id="{A49E6BF1-0263-D069-6B00-93DDA7F43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3" y="2970213"/>
            <a:ext cx="2197100" cy="20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utoUpdateAnimBg="0"/>
      <p:bldP spid="5222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>
            <a:extLst>
              <a:ext uri="{FF2B5EF4-FFF2-40B4-BE49-F238E27FC236}">
                <a16:creationId xmlns:a16="http://schemas.microsoft.com/office/drawing/2014/main" id="{F49520BB-2CFF-475C-1D79-DA7DAC71D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70929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1800"/>
              <a:t>English Expectations are on the website. </a:t>
            </a:r>
          </a:p>
        </p:txBody>
      </p:sp>
      <p:pic>
        <p:nvPicPr>
          <p:cNvPr id="9219" name="Picture 2">
            <a:extLst>
              <a:ext uri="{FF2B5EF4-FFF2-40B4-BE49-F238E27FC236}">
                <a16:creationId xmlns:a16="http://schemas.microsoft.com/office/drawing/2014/main" id="{99BFFE23-2D27-83B7-09E3-0034DABF8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87375"/>
            <a:ext cx="8529638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EF13E-16E2-0EAE-4DAC-94AB3E61D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9F78C-1466-E6CF-9A15-868C8D6236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GB" dirty="0"/>
              <a:t>It is imperative that children read at least 4 times a week at home</a:t>
            </a:r>
          </a:p>
          <a:p>
            <a:pPr>
              <a:defRPr/>
            </a:pPr>
            <a:r>
              <a:rPr lang="en-GB" dirty="0"/>
              <a:t>Books will follow the book colour band until completion</a:t>
            </a:r>
          </a:p>
          <a:p>
            <a:pPr>
              <a:defRPr/>
            </a:pPr>
            <a:r>
              <a:rPr lang="en-GB" dirty="0"/>
              <a:t>Books should match your child’s ZPD which is written in the front of your child’s reading diary</a:t>
            </a:r>
          </a:p>
          <a:p>
            <a:pPr>
              <a:defRPr/>
            </a:pPr>
            <a:r>
              <a:rPr lang="en-GB" dirty="0"/>
              <a:t>Children are free to choose from a wide selection of books but please encourage/check that books do match the ZPD or their correct colour book band</a:t>
            </a:r>
          </a:p>
          <a:p>
            <a:pPr>
              <a:defRPr/>
            </a:pPr>
            <a:r>
              <a:rPr lang="en-GB" dirty="0"/>
              <a:t>Please encourage your child to write any new vocabulary they come across in the designated section at the back of the reading diary.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2A5CA-2251-EB34-4AD7-E132FE7C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How to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9E91E-5B19-7BB5-9678-7BF6342C4BF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71463" y="1341438"/>
            <a:ext cx="8540750" cy="4422775"/>
          </a:xfrm>
        </p:spPr>
        <p:txBody>
          <a:bodyPr/>
          <a:lstStyle/>
          <a:p>
            <a:pPr>
              <a:defRPr/>
            </a:pPr>
            <a:r>
              <a:rPr lang="en-GB" sz="2800" dirty="0"/>
              <a:t>Ask questions about the book your child is reading</a:t>
            </a:r>
          </a:p>
          <a:p>
            <a:pPr>
              <a:defRPr/>
            </a:pPr>
            <a:r>
              <a:rPr lang="en-GB" sz="2800" dirty="0"/>
              <a:t>Read to your child in order to model good reading habits</a:t>
            </a:r>
          </a:p>
          <a:p>
            <a:pPr>
              <a:defRPr/>
            </a:pPr>
            <a:r>
              <a:rPr lang="en-GB" sz="2800" dirty="0"/>
              <a:t>Encourage your child to read from a variety of different authors</a:t>
            </a:r>
          </a:p>
          <a:p>
            <a:pPr>
              <a:defRPr/>
            </a:pPr>
            <a:r>
              <a:rPr lang="en-GB" sz="2800" dirty="0"/>
              <a:t>Daily diet or reading and building up reading stamina</a:t>
            </a:r>
          </a:p>
          <a:p>
            <a:pPr>
              <a:defRPr/>
            </a:pPr>
            <a:r>
              <a:rPr lang="en-GB" sz="2800" dirty="0"/>
              <a:t>Look at the recommended reads for Y3 (web page) encourage children to read at least some books from this list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95579-B07C-D968-9347-BD4E8284B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Maths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586A35C-7E2E-BB80-14C9-03D119725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8" y="1628775"/>
            <a:ext cx="8728075" cy="38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7175" indent="-257175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3500"/>
              <a:t>Teach Mathematics every morning with the support of the MNP scheme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3500"/>
              <a:t>Teach basic fluency skills daily and consolidation of work taught previously</a:t>
            </a:r>
          </a:p>
          <a:p>
            <a:pPr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3500"/>
              <a:t>We ensure that your child gets a daily diet of written, verbal and practical mathematics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992F3A41-62E7-483A-A9A2-0B67FCCAB0DB">
            <a:extLst>
              <a:ext uri="{FF2B5EF4-FFF2-40B4-BE49-F238E27FC236}">
                <a16:creationId xmlns:a16="http://schemas.microsoft.com/office/drawing/2014/main" id="{AF1BE8E0-56FF-3E3E-394F-ED4DCF851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92150"/>
            <a:ext cx="2808287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3AD7CE08-6CAA-4EFC-96FF-45E7A0E13F48">
            <a:extLst>
              <a:ext uri="{FF2B5EF4-FFF2-40B4-BE49-F238E27FC236}">
                <a16:creationId xmlns:a16="http://schemas.microsoft.com/office/drawing/2014/main" id="{6742AA5E-AF82-2BF8-8D60-08C55C667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920" y="764703"/>
            <a:ext cx="4248472" cy="5664629"/>
          </a:xfrm>
          <a:prstGeom prst="rect">
            <a:avLst/>
          </a:prstGeom>
          <a:noFill/>
          <a:ln>
            <a:noFill/>
          </a:ln>
          <a:effectLst>
            <a:softEdge rad="1016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>
            <a:extLst>
              <a:ext uri="{FF2B5EF4-FFF2-40B4-BE49-F238E27FC236}">
                <a16:creationId xmlns:a16="http://schemas.microsoft.com/office/drawing/2014/main" id="{B7C38964-EFB6-3B46-76A4-FCA2F4559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33845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1800"/>
              <a:t>Maths Expectations</a:t>
            </a:r>
          </a:p>
        </p:txBody>
      </p:sp>
      <p:pic>
        <p:nvPicPr>
          <p:cNvPr id="14339" name="Picture 3">
            <a:extLst>
              <a:ext uri="{FF2B5EF4-FFF2-40B4-BE49-F238E27FC236}">
                <a16:creationId xmlns:a16="http://schemas.microsoft.com/office/drawing/2014/main" id="{69CB9216-1A8E-FE9C-F033-13D83447B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7688"/>
            <a:ext cx="8280400" cy="631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A0C72-247B-B54E-0BB1-5A523BC7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1039813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GB" altLang="en-US" sz="4000"/>
            </a:br>
            <a:r>
              <a:rPr lang="en-GB" altLang="en-US" sz="4000"/>
              <a:t>What can help you?</a:t>
            </a:r>
            <a:br>
              <a:rPr lang="en-GB" altLang="en-US" sz="4000"/>
            </a:br>
            <a:endParaRPr lang="en-GB" alt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DDC42-8797-BD31-F896-028697C6EBD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288" y="1628775"/>
            <a:ext cx="8540750" cy="4422775"/>
          </a:xfrm>
        </p:spPr>
        <p:txBody>
          <a:bodyPr>
            <a:normAutofit/>
          </a:bodyPr>
          <a:lstStyle/>
          <a:p>
            <a:pPr marL="257175" indent="-2571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altLang="en-US"/>
              <a:t>Please spend time visiting the website</a:t>
            </a:r>
          </a:p>
          <a:p>
            <a:pPr marL="257175" indent="-2571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altLang="en-US"/>
              <a:t>Y3 page has videos to show you how we teach calculation and it has the end of year expectations as well as the weekly learning objectives</a:t>
            </a:r>
          </a:p>
          <a:p>
            <a:pPr marL="257175" indent="-2571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altLang="en-US"/>
              <a:t>The maths web page also gives you all the detail you need to support your child and to understand truly how we teach maths at Rode Heath</a:t>
            </a:r>
          </a:p>
          <a:p>
            <a:pPr marL="257175" indent="-257175">
              <a:lnSpc>
                <a:spcPct val="90000"/>
              </a:lnSpc>
              <a:defRPr/>
            </a:pPr>
            <a:endParaRPr lang="en-GB" altLang="en-US" sz="3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05D46-4F69-5FF5-BB23-6F3FAAE96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476250"/>
            <a:ext cx="8534400" cy="758825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GB" altLang="en-US" sz="4000"/>
            </a:br>
            <a:r>
              <a:rPr lang="en-GB" altLang="en-US" sz="4000"/>
              <a:t>What can you do?</a:t>
            </a:r>
            <a:br>
              <a:rPr lang="en-GB" altLang="en-US" sz="4000"/>
            </a:br>
            <a:endParaRPr lang="en-GB" alt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9B93D-79A3-EC79-97D9-B9921C8B2FA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57175" indent="-2571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altLang="en-US" sz="3000" dirty="0"/>
              <a:t>Please support with home learning</a:t>
            </a:r>
          </a:p>
          <a:p>
            <a:pPr marL="257175" indent="-2571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altLang="en-US" sz="3000" dirty="0"/>
              <a:t>Basic mental addition and subtraction </a:t>
            </a:r>
          </a:p>
          <a:p>
            <a:pPr marL="257175" indent="-2571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altLang="en-US" sz="3000" dirty="0"/>
              <a:t>Practice more formal methods of addition and subtraction</a:t>
            </a:r>
          </a:p>
          <a:p>
            <a:pPr marL="257175" indent="-2571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altLang="en-US" sz="3000" dirty="0"/>
              <a:t>Help your child to tell the time to the nearest 30 minutes (this will be an ongoing thing throughout the year)</a:t>
            </a:r>
          </a:p>
          <a:p>
            <a:pPr marL="257175" indent="-257175">
              <a:lnSpc>
                <a:spcPct val="90000"/>
              </a:lnSpc>
              <a:buFont typeface="Arial" charset="0"/>
              <a:buChar char="•"/>
              <a:defRPr/>
            </a:pPr>
            <a:r>
              <a:rPr lang="en-GB" altLang="en-US" sz="3000" dirty="0"/>
              <a:t>Help your child to understand their multiplications – 2,3,4,5,8,10</a:t>
            </a:r>
          </a:p>
          <a:p>
            <a:pPr marL="257175" indent="-257175">
              <a:lnSpc>
                <a:spcPct val="90000"/>
              </a:lnSpc>
              <a:defRPr/>
            </a:pPr>
            <a:endParaRPr lang="en-GB" alt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03514F4-292E-909F-3E57-1AD1908D9AC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23850" y="44450"/>
            <a:ext cx="8510588" cy="96837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Year 3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A7E8AEF-2B1B-A4E3-AD4D-2B74C193723C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107950" y="1052513"/>
            <a:ext cx="8877300" cy="5472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GB" altLang="en-US" sz="2000" b="1" dirty="0"/>
              <a:t>Science</a:t>
            </a:r>
            <a:r>
              <a:rPr lang="en-GB" altLang="en-US" sz="2000" dirty="0"/>
              <a:t>	- Forces and Magnets, Light, Rocks, Animals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GB" altLang="en-US" sz="2000" dirty="0"/>
              <a:t>                               including Humans and Plants.</a:t>
            </a:r>
            <a:endParaRPr lang="en-GB" altLang="en-US" sz="3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000" b="1" dirty="0"/>
              <a:t>D&amp;T</a:t>
            </a:r>
            <a:r>
              <a:rPr lang="en-GB" altLang="en-US" sz="2000" dirty="0"/>
              <a:t>	 	- Pneumatics, Textiles, Cooking, links with Engineering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000" b="1" dirty="0"/>
              <a:t>RE</a:t>
            </a:r>
            <a:r>
              <a:rPr lang="en-GB" altLang="en-US" sz="2000" dirty="0"/>
              <a:t> 		- Muslim Beliefs, Christmas around the World, The Bible &amp;             		   Prayer, God and Descriptions of God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000" b="1" dirty="0"/>
              <a:t>Computing</a:t>
            </a:r>
            <a:r>
              <a:rPr lang="en-GB" altLang="en-US" sz="2000" dirty="0"/>
              <a:t> 		- Programming, digital awareness, electrical systems</a:t>
            </a:r>
            <a:br>
              <a:rPr lang="en-GB" altLang="en-US" sz="2000" dirty="0"/>
            </a:br>
            <a:r>
              <a:rPr lang="en-GB" altLang="en-US" sz="2000" dirty="0"/>
              <a:t>			 </a:t>
            </a:r>
            <a:r>
              <a:rPr lang="en-GB" altLang="en-US" sz="1000" dirty="0"/>
              <a:t>(</a:t>
            </a:r>
            <a:r>
              <a:rPr lang="en-GB" altLang="en-US" sz="1000" dirty="0">
                <a:solidFill>
                  <a:srgbClr val="FF0000"/>
                </a:solidFill>
              </a:rPr>
              <a:t>includes e-safety</a:t>
            </a:r>
            <a:r>
              <a:rPr lang="en-GB" altLang="en-US" sz="1000" dirty="0"/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000" b="1" dirty="0"/>
              <a:t>Art</a:t>
            </a:r>
            <a:r>
              <a:rPr lang="en-GB" altLang="en-US" sz="2000" dirty="0"/>
              <a:t> 		- </a:t>
            </a:r>
            <a:r>
              <a:rPr lang="en-GB" altLang="en-US" sz="2000" dirty="0">
                <a:effectLst/>
              </a:rPr>
              <a:t>Progression of art skills; </a:t>
            </a:r>
            <a:r>
              <a:rPr lang="en-GB" altLang="en-US" sz="1600" dirty="0">
                <a:effectLst/>
              </a:rPr>
              <a:t>printing, painting, drawing, sculpture</a:t>
            </a:r>
            <a:endParaRPr lang="en-GB" altLang="en-US" sz="16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000" b="1" dirty="0"/>
              <a:t>Music</a:t>
            </a:r>
            <a:r>
              <a:rPr lang="en-GB" altLang="en-US" sz="2000" dirty="0"/>
              <a:t> 		- Listening, Composing, Performing and Appraising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000" b="1" dirty="0"/>
              <a:t>PE</a:t>
            </a:r>
            <a:r>
              <a:rPr lang="en-GB" altLang="en-US" sz="2000" dirty="0"/>
              <a:t> 		- </a:t>
            </a:r>
            <a:r>
              <a:rPr lang="en-GB" altLang="en-US" sz="1800" dirty="0"/>
              <a:t>Gym, Swimming, Athletics, Dance, Games </a:t>
            </a:r>
            <a:r>
              <a:rPr lang="en-GB" altLang="en-US" sz="1200" dirty="0"/>
              <a:t>(kit required Tuesday &amp; Friday)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12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000" b="1" dirty="0"/>
              <a:t>Humanities 	- </a:t>
            </a:r>
            <a:r>
              <a:rPr lang="en-GB" altLang="en-US" sz="2000" dirty="0"/>
              <a:t>Geography and History</a:t>
            </a:r>
            <a:r>
              <a:rPr lang="en-GB" altLang="en-US" sz="2000" b="1" dirty="0"/>
              <a:t> </a:t>
            </a:r>
            <a:r>
              <a:rPr lang="en-GB" altLang="en-US" sz="1800" b="1" dirty="0"/>
              <a:t>(</a:t>
            </a:r>
            <a:r>
              <a:rPr lang="en-GB" altLang="en-US" sz="1200" dirty="0"/>
              <a:t>canals, stone age, settlements, Antarctica)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2000" b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000" b="1" dirty="0"/>
              <a:t>Hearts &amp; Minds</a:t>
            </a:r>
            <a:r>
              <a:rPr lang="en-GB" altLang="en-US" sz="2000" dirty="0"/>
              <a:t> - Belonging, Myself, My Family, diversity and democracy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altLang="en-US" sz="3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altLang="en-US" sz="2000" b="1" dirty="0"/>
              <a:t>MFL</a:t>
            </a:r>
            <a:r>
              <a:rPr lang="en-GB" altLang="en-US" sz="2000" dirty="0"/>
              <a:t> 		- Spanish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sz="2000" dirty="0"/>
              <a:t>(The class website page gives you a more detailed curriculum grid)</a:t>
            </a:r>
            <a:endParaRPr lang="en-GB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89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389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389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3891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3891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3891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3891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3891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E12D9C6-BE89-9165-DE71-BC3FB3A5A0B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Engineering/Science</a:t>
            </a:r>
            <a:r>
              <a:rPr lang="en-GB" altLang="en-US" sz="2800" dirty="0">
                <a:effectLst/>
              </a:rPr>
              <a:t> Projects </a:t>
            </a:r>
          </a:p>
        </p:txBody>
      </p:sp>
      <p:pic>
        <p:nvPicPr>
          <p:cNvPr id="18435" name="Picture 5" descr="DSC02164">
            <a:extLst>
              <a:ext uri="{FF2B5EF4-FFF2-40B4-BE49-F238E27FC236}">
                <a16:creationId xmlns:a16="http://schemas.microsoft.com/office/drawing/2014/main" id="{5ED5EAAA-4D52-F8C5-508E-FF3B670F0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860800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7" descr="DSC02083">
            <a:extLst>
              <a:ext uri="{FF2B5EF4-FFF2-40B4-BE49-F238E27FC236}">
                <a16:creationId xmlns:a16="http://schemas.microsoft.com/office/drawing/2014/main" id="{61E3034E-88AB-C68D-D1D6-116CB337B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41438"/>
            <a:ext cx="30956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0" descr="Engineering%20Habits%20of%20Mind">
            <a:hlinkClick r:id="rId4"/>
            <a:extLst>
              <a:ext uri="{FF2B5EF4-FFF2-40B4-BE49-F238E27FC236}">
                <a16:creationId xmlns:a16="http://schemas.microsoft.com/office/drawing/2014/main" id="{DF42BEDB-8A9C-6A0C-551D-5B5978DF2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789363"/>
            <a:ext cx="40671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4" descr="cog">
            <a:extLst>
              <a:ext uri="{FF2B5EF4-FFF2-40B4-BE49-F238E27FC236}">
                <a16:creationId xmlns:a16="http://schemas.microsoft.com/office/drawing/2014/main" id="{993CB831-5345-91C4-7255-3D17AF45A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1341438"/>
            <a:ext cx="2322513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E1C82-2086-32AF-6FD8-CFDBFF4A3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35183-ED8A-9215-381B-8AD8EF078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pic>
        <p:nvPicPr>
          <p:cNvPr id="19460" name="Picture 2" descr="\\RHPSSVR01\userdata\RHPSStaff\Home\jrandall\Marble run photos\Manchester\DSC06894.JPG">
            <a:extLst>
              <a:ext uri="{FF2B5EF4-FFF2-40B4-BE49-F238E27FC236}">
                <a16:creationId xmlns:a16="http://schemas.microsoft.com/office/drawing/2014/main" id="{8B5272DC-6624-0CA5-57B8-2AEC558F3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76250"/>
            <a:ext cx="8497887" cy="637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DE51239-F764-F08C-83D1-D67AFCDD8E28}"/>
              </a:ext>
            </a:extLst>
          </p:cNvPr>
          <p:cNvSpPr>
            <a:spLocks noGrp="1" noRot="1" noChangeArrowheads="1"/>
          </p:cNvSpPr>
          <p:nvPr>
            <p:ph type="ctrTitle"/>
          </p:nvPr>
        </p:nvSpPr>
        <p:spPr>
          <a:xfrm>
            <a:off x="755650" y="333375"/>
            <a:ext cx="7772400" cy="1038225"/>
          </a:xfrm>
        </p:spPr>
        <p:txBody>
          <a:bodyPr/>
          <a:lstStyle/>
          <a:p>
            <a:pPr eaLnBrk="1" hangingPunct="1">
              <a:defRPr/>
            </a:pPr>
            <a:r>
              <a:rPr lang="en-GB"/>
              <a:t>Homework</a:t>
            </a:r>
          </a:p>
        </p:txBody>
      </p:sp>
      <p:sp>
        <p:nvSpPr>
          <p:cNvPr id="48131" name="Text Box 3">
            <a:extLst>
              <a:ext uri="{FF2B5EF4-FFF2-40B4-BE49-F238E27FC236}">
                <a16:creationId xmlns:a16="http://schemas.microsoft.com/office/drawing/2014/main" id="{5DC4A88B-42BE-2456-DE19-3F4B10F07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636838"/>
            <a:ext cx="612140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Char char="-"/>
            </a:pPr>
            <a:r>
              <a:rPr lang="en-GB" altLang="en-US" sz="2000">
                <a:solidFill>
                  <a:srgbClr val="FF6600"/>
                </a:solidFill>
              </a:rPr>
              <a:t>Weekly Maths Atom Learning online</a:t>
            </a:r>
          </a:p>
          <a:p>
            <a:pPr eaLnBrk="1" hangingPunct="1">
              <a:spcBef>
                <a:spcPct val="50000"/>
              </a:spcBef>
              <a:buClrTx/>
              <a:buFontTx/>
              <a:buChar char="-"/>
            </a:pPr>
            <a:r>
              <a:rPr lang="en-GB" altLang="en-US" sz="2000">
                <a:solidFill>
                  <a:srgbClr val="FF0000"/>
                </a:solidFill>
              </a:rPr>
              <a:t>Weekly English Atom Learning online</a:t>
            </a:r>
          </a:p>
          <a:p>
            <a:pPr eaLnBrk="1" hangingPunct="1">
              <a:spcBef>
                <a:spcPct val="50000"/>
              </a:spcBef>
              <a:buClrTx/>
              <a:buFontTx/>
              <a:buChar char="-"/>
            </a:pPr>
            <a:r>
              <a:rPr lang="en-GB" altLang="en-US" sz="2000">
                <a:solidFill>
                  <a:srgbClr val="FF0000"/>
                </a:solidFill>
              </a:rPr>
              <a:t>Weekly Spelling homework (sheet in pink book)</a:t>
            </a:r>
            <a:endParaRPr lang="en-GB" altLang="en-US" sz="1800"/>
          </a:p>
          <a:p>
            <a:pPr eaLnBrk="1" hangingPunct="1">
              <a:spcBef>
                <a:spcPct val="50000"/>
              </a:spcBef>
              <a:buClrTx/>
              <a:buFontTx/>
              <a:buChar char="-"/>
            </a:pPr>
            <a:r>
              <a:rPr lang="en-GB" altLang="en-US" sz="1800"/>
              <a:t>Times Table Rock Stars (online activities)</a:t>
            </a:r>
          </a:p>
          <a:p>
            <a:pPr eaLnBrk="1" hangingPunct="1">
              <a:spcBef>
                <a:spcPct val="50000"/>
              </a:spcBef>
              <a:buClrTx/>
              <a:buFontTx/>
              <a:buChar char="-"/>
            </a:pPr>
            <a:endParaRPr lang="en-GB" altLang="en-US" sz="2800"/>
          </a:p>
          <a:p>
            <a:pPr eaLnBrk="1" hangingPunct="1">
              <a:spcBef>
                <a:spcPct val="50000"/>
              </a:spcBef>
              <a:buClrTx/>
              <a:buFont typeface="Wingdings" panose="05000000000000000000" pitchFamily="2" charset="2"/>
              <a:buNone/>
            </a:pPr>
            <a:endParaRPr lang="en-GB" altLang="en-US" sz="2800"/>
          </a:p>
        </p:txBody>
      </p:sp>
      <p:sp>
        <p:nvSpPr>
          <p:cNvPr id="48135" name="Text Box 7">
            <a:extLst>
              <a:ext uri="{FF2B5EF4-FFF2-40B4-BE49-F238E27FC236}">
                <a16:creationId xmlns:a16="http://schemas.microsoft.com/office/drawing/2014/main" id="{A5538D73-4945-9A28-1F72-97255CAC1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916113"/>
            <a:ext cx="5543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2800" b="1">
                <a:solidFill>
                  <a:schemeClr val="hlink"/>
                </a:solidFill>
              </a:rPr>
              <a:t>Year 3</a:t>
            </a:r>
          </a:p>
        </p:txBody>
      </p:sp>
      <p:sp>
        <p:nvSpPr>
          <p:cNvPr id="20485" name="Text Box 8">
            <a:extLst>
              <a:ext uri="{FF2B5EF4-FFF2-40B4-BE49-F238E27FC236}">
                <a16:creationId xmlns:a16="http://schemas.microsoft.com/office/drawing/2014/main" id="{7C13D8F2-9937-B5BF-5F84-4344D7CFD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800" y="5157788"/>
            <a:ext cx="62658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2400">
                <a:solidFill>
                  <a:schemeClr val="hlink"/>
                </a:solidFill>
              </a:rPr>
              <a:t>Given out Wednesday and in on a Monday</a:t>
            </a:r>
          </a:p>
        </p:txBody>
      </p:sp>
      <p:pic>
        <p:nvPicPr>
          <p:cNvPr id="20486" name="Picture 9" descr="Atom Learning">
            <a:extLst>
              <a:ext uri="{FF2B5EF4-FFF2-40B4-BE49-F238E27FC236}">
                <a16:creationId xmlns:a16="http://schemas.microsoft.com/office/drawing/2014/main" id="{49456DAF-20B4-6CD9-A61D-5B10CCFC9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14388"/>
            <a:ext cx="29527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utoUpdateAnimBg="0"/>
      <p:bldP spid="48131" grpId="0" autoUpdateAnimBg="0"/>
      <p:bldP spid="4813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BAC90218-C437-D6C4-DC48-C082B31650D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/>
              <a:t>Reading Books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7FC65AC-39C8-CE8B-B27D-32B085FBB8F8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GB" altLang="en-US"/>
              <a:t>Children take a reading book home and read to an adult, this is written in the Reading Record.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GB" altLang="en-US"/>
          </a:p>
          <a:p>
            <a:pPr eaLnBrk="1" hangingPunct="1">
              <a:buFont typeface="Arial" charset="0"/>
              <a:buChar char="•"/>
              <a:defRPr/>
            </a:pPr>
            <a:r>
              <a:rPr lang="en-GB" altLang="en-US"/>
              <a:t>Renaissance Reading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GB" altLang="en-US"/>
              <a:t>Banded books 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GB" altLang="en-US"/>
          </a:p>
          <a:p>
            <a:pPr eaLnBrk="1" hangingPunct="1">
              <a:buFont typeface="Arial" charset="0"/>
              <a:buChar char="•"/>
              <a:defRPr/>
            </a:pPr>
            <a:r>
              <a:rPr lang="en-GB" altLang="en-US" sz="1600">
                <a:solidFill>
                  <a:srgbClr val="FF0000"/>
                </a:solidFill>
              </a:rPr>
              <a:t>Sign Reading Record at least 4x a week please.</a:t>
            </a:r>
          </a:p>
        </p:txBody>
      </p:sp>
      <p:pic>
        <p:nvPicPr>
          <p:cNvPr id="21508" name="Picture 4" descr="j0299125">
            <a:extLst>
              <a:ext uri="{FF2B5EF4-FFF2-40B4-BE49-F238E27FC236}">
                <a16:creationId xmlns:a16="http://schemas.microsoft.com/office/drawing/2014/main" id="{1DA05AF8-08B4-9B01-A02A-FF683749D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2924175"/>
            <a:ext cx="1908175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3">
            <a:extLst>
              <a:ext uri="{FF2B5EF4-FFF2-40B4-BE49-F238E27FC236}">
                <a16:creationId xmlns:a16="http://schemas.microsoft.com/office/drawing/2014/main" id="{51D23AA7-F67F-E366-05BE-46EE44F73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325" y="655638"/>
            <a:ext cx="36004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800" b="1"/>
              <a:t>After-school sports clubs</a:t>
            </a:r>
            <a:endParaRPr lang="en-GB" altLang="en-US" sz="12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80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800"/>
              <a:t>NAR Football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800"/>
              <a:t>Athletics/basketball/hockey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800"/>
              <a:t>Sports competitions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O</a:t>
            </a:r>
            <a:r>
              <a:rPr lang="en-GB" altLang="en-US" sz="1800"/>
              <a:t>ther clubs TBC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800"/>
          </a:p>
        </p:txBody>
      </p:sp>
      <p:pic>
        <p:nvPicPr>
          <p:cNvPr id="22531" name="Picture 4">
            <a:extLst>
              <a:ext uri="{FF2B5EF4-FFF2-40B4-BE49-F238E27FC236}">
                <a16:creationId xmlns:a16="http://schemas.microsoft.com/office/drawing/2014/main" id="{A92A51F2-2697-B3E7-2070-E33FE9DB7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368300"/>
            <a:ext cx="3959225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Content Placeholder 5">
            <a:extLst>
              <a:ext uri="{FF2B5EF4-FFF2-40B4-BE49-F238E27FC236}">
                <a16:creationId xmlns:a16="http://schemas.microsoft.com/office/drawing/2014/main" id="{1B3BD4EB-41BB-BA70-D6B4-BD80E206AF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3988" y="2852738"/>
            <a:ext cx="3009900" cy="3725862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552F905-A703-55E6-C905-A1C78AEE3436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285750" y="620713"/>
            <a:ext cx="8510588" cy="1325562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dirty="0"/>
              <a:t>School Houses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F7EC0EE-7392-BBCA-5640-F9FBC79FEA00}"/>
              </a:ext>
            </a:extLst>
          </p:cNvPr>
          <p:cNvSpPr txBox="1">
            <a:spLocks/>
          </p:cNvSpPr>
          <p:nvPr/>
        </p:nvSpPr>
        <p:spPr>
          <a:xfrm>
            <a:off x="1341438" y="2257425"/>
            <a:ext cx="6400800" cy="3097213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en-GB" altLang="en-US">
                <a:solidFill>
                  <a:srgbClr val="47FF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Willow House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GB" altLang="en-US">
                <a:solidFill>
                  <a:srgbClr val="0092DB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Beech House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GB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Ash House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GB" altLang="en-US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Oak House</a:t>
            </a:r>
          </a:p>
          <a:p>
            <a:pPr eaLnBrk="1" hangingPunct="1">
              <a:defRPr/>
            </a:pPr>
            <a:endParaRPr lang="en-GB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B7964A11-B31D-C7FD-8F2A-C18DF82227B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/>
              <a:t>Year 3 Trips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C814E676-F236-35C9-3A44-4AA101326FE7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539750" y="3068638"/>
            <a:ext cx="8216900" cy="15843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800" dirty="0">
                <a:solidFill>
                  <a:srgbClr val="FFCC00"/>
                </a:solidFill>
                <a:effectLst/>
                <a:hlinkClick r:id="rId2"/>
              </a:rPr>
              <a:t>Residential to </a:t>
            </a:r>
            <a:r>
              <a:rPr lang="en-GB" altLang="en-US" dirty="0" err="1">
                <a:solidFill>
                  <a:srgbClr val="FFCC00"/>
                </a:solidFill>
                <a:effectLst/>
                <a:hlinkClick r:id="rId2"/>
              </a:rPr>
              <a:t>Kibblestone</a:t>
            </a:r>
            <a:r>
              <a:rPr lang="en-GB" altLang="en-US" sz="2800" dirty="0">
                <a:solidFill>
                  <a:srgbClr val="FFCC00"/>
                </a:solidFill>
                <a:effectLst/>
                <a:hlinkClick r:id="rId2"/>
              </a:rPr>
              <a:t> </a:t>
            </a:r>
            <a:r>
              <a:rPr lang="en-GB" altLang="en-US" sz="1800" dirty="0">
                <a:solidFill>
                  <a:srgbClr val="FFCC00"/>
                </a:solidFill>
                <a:effectLst/>
                <a:hlinkClick r:id="rId2"/>
              </a:rPr>
              <a:t>(Living off the land theme)  </a:t>
            </a:r>
            <a:r>
              <a:rPr lang="en-GB" altLang="en-US" sz="1800" b="1" dirty="0">
                <a:solidFill>
                  <a:srgbClr val="FFCC00"/>
                </a:solidFill>
                <a:effectLst/>
                <a:hlinkClick r:id="rId2"/>
              </a:rPr>
              <a:t>Thursday </a:t>
            </a:r>
            <a:r>
              <a:rPr lang="en-US" altLang="en-US" sz="1800" b="1" dirty="0">
                <a:solidFill>
                  <a:srgbClr val="FFCC00"/>
                </a:solidFill>
                <a:effectLst/>
                <a:hlinkClick r:id="rId2"/>
              </a:rPr>
              <a:t>10</a:t>
            </a:r>
            <a:r>
              <a:rPr lang="en-GB" altLang="en-US" sz="1800" b="1" baseline="30000" dirty="0" err="1">
                <a:solidFill>
                  <a:srgbClr val="FFCC00"/>
                </a:solidFill>
                <a:effectLst/>
                <a:hlinkClick r:id="rId2"/>
              </a:rPr>
              <a:t>th</a:t>
            </a:r>
            <a:r>
              <a:rPr lang="en-GB" altLang="en-US" sz="1800" b="1" dirty="0">
                <a:solidFill>
                  <a:srgbClr val="FFCC00"/>
                </a:solidFill>
                <a:effectLst/>
                <a:hlinkClick r:id="rId2"/>
              </a:rPr>
              <a:t> -  Friday </a:t>
            </a:r>
            <a:r>
              <a:rPr lang="en-US" altLang="en-US" sz="1800" b="1" dirty="0">
                <a:solidFill>
                  <a:srgbClr val="FFCC00"/>
                </a:solidFill>
                <a:effectLst/>
                <a:hlinkClick r:id="rId2"/>
              </a:rPr>
              <a:t>11</a:t>
            </a:r>
            <a:r>
              <a:rPr lang="en-GB" altLang="en-US" sz="1800" b="1" baseline="30000" dirty="0" err="1">
                <a:solidFill>
                  <a:srgbClr val="FFCC00"/>
                </a:solidFill>
                <a:effectLst/>
                <a:hlinkClick r:id="rId2"/>
              </a:rPr>
              <a:t>th</a:t>
            </a:r>
            <a:r>
              <a:rPr lang="en-GB" altLang="en-US" sz="1800" b="1" dirty="0">
                <a:solidFill>
                  <a:srgbClr val="FFCC00"/>
                </a:solidFill>
                <a:effectLst/>
                <a:hlinkClick r:id="rId2"/>
              </a:rPr>
              <a:t> June 20</a:t>
            </a:r>
            <a:r>
              <a:rPr lang="en-US" altLang="en-US" sz="1800" b="1">
                <a:solidFill>
                  <a:srgbClr val="FFCC00"/>
                </a:solidFill>
                <a:effectLst/>
                <a:hlinkClick r:id="rId2"/>
              </a:rPr>
              <a:t>27 </a:t>
            </a:r>
            <a:endParaRPr lang="en-GB" altLang="en-US" sz="1800" b="1" dirty="0">
              <a:solidFill>
                <a:srgbClr val="FFCC00"/>
              </a:solidFill>
              <a:effectLst/>
              <a:hlinkClick r:id="rId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dirty="0">
              <a:solidFill>
                <a:srgbClr val="FFCC00"/>
              </a:solidFill>
              <a:effectLst/>
              <a:hlinkClick r:id="rId2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E1E43B8-B14E-7140-3BC7-E1DBF0FE5D1F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458788" y="1773238"/>
            <a:ext cx="868521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800" dirty="0">
                <a:solidFill>
                  <a:schemeClr val="hlink"/>
                </a:solidFill>
              </a:rPr>
              <a:t>Ellesmere Boat Museum</a:t>
            </a:r>
            <a:r>
              <a:rPr lang="en-GB" altLang="en-US" sz="2800" dirty="0"/>
              <a:t> 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800" dirty="0"/>
              <a:t>30</a:t>
            </a:r>
            <a:r>
              <a:rPr lang="en-GB" altLang="en-US" sz="2800" baseline="30000" dirty="0"/>
              <a:t>th</a:t>
            </a:r>
            <a:r>
              <a:rPr lang="en-GB" altLang="en-US" sz="2800" dirty="0"/>
              <a:t> September 2026</a:t>
            </a:r>
            <a:endParaRPr lang="en-GB" altLang="en-US" dirty="0"/>
          </a:p>
        </p:txBody>
      </p:sp>
      <p:sp>
        <p:nvSpPr>
          <p:cNvPr id="24581" name="AutoShape 11" descr="2Q==">
            <a:extLst>
              <a:ext uri="{FF2B5EF4-FFF2-40B4-BE49-F238E27FC236}">
                <a16:creationId xmlns:a16="http://schemas.microsoft.com/office/drawing/2014/main" id="{AA3F5CB1-5FC3-6E8E-64C1-D10EF98C39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pic>
        <p:nvPicPr>
          <p:cNvPr id="16399" name="Picture 15" descr="ANd9GcTpjyWVxQcdECKJ-L_EFmTZ3U7c6OX96_sykXqkJN4RifJd1lpBvw">
            <a:extLst>
              <a:ext uri="{FF2B5EF4-FFF2-40B4-BE49-F238E27FC236}">
                <a16:creationId xmlns:a16="http://schemas.microsoft.com/office/drawing/2014/main" id="{8E6A910C-D657-E314-C964-668B4764F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365625"/>
            <a:ext cx="2647950" cy="1724025"/>
          </a:xfrm>
          <a:prstGeom prst="rect">
            <a:avLst/>
          </a:prstGeom>
          <a:noFill/>
          <a:ln w="222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3" name="Picture 26" descr="Image result for ellesmere boat museum">
            <a:extLst>
              <a:ext uri="{FF2B5EF4-FFF2-40B4-BE49-F238E27FC236}">
                <a16:creationId xmlns:a16="http://schemas.microsoft.com/office/drawing/2014/main" id="{B0CA2BC1-58E5-3876-DA43-4F869D4A0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341438"/>
            <a:ext cx="2552700" cy="17907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3">
            <a:extLst>
              <a:ext uri="{FF2B5EF4-FFF2-40B4-BE49-F238E27FC236}">
                <a16:creationId xmlns:a16="http://schemas.microsoft.com/office/drawing/2014/main" id="{DF91C9AA-93F3-29DF-D7EE-FAEE13F0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52900"/>
            <a:ext cx="2987675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296FCA-8C2B-5AC6-CB45-415B7D78FAA5}"/>
              </a:ext>
            </a:extLst>
          </p:cNvPr>
          <p:cNvSpPr txBox="1"/>
          <p:nvPr/>
        </p:nvSpPr>
        <p:spPr>
          <a:xfrm>
            <a:off x="442913" y="6208713"/>
            <a:ext cx="4572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400" i="1" dirty="0" err="1">
                <a:solidFill>
                  <a:schemeClr val="tx1">
                    <a:lumMod val="50000"/>
                  </a:schemeClr>
                </a:solidFill>
                <a:hlinkClick r:id="rId6"/>
              </a:rPr>
              <a:t>Kibblestone</a:t>
            </a:r>
            <a:r>
              <a:rPr lang="en-GB" sz="1400" i="1" dirty="0">
                <a:solidFill>
                  <a:schemeClr val="tx1">
                    <a:lumMod val="50000"/>
                  </a:schemeClr>
                </a:solidFill>
                <a:hlinkClick r:id="rId6"/>
              </a:rPr>
              <a:t> Campsite </a:t>
            </a:r>
            <a:r>
              <a:rPr lang="en-GB" sz="1400" i="1" dirty="0">
                <a:solidFill>
                  <a:schemeClr val="bg2">
                    <a:lumMod val="60000"/>
                    <a:lumOff val="40000"/>
                  </a:schemeClr>
                </a:solidFill>
                <a:hlinkClick r:id="rId6"/>
              </a:rPr>
              <a:t>| Join our Adventure</a:t>
            </a:r>
            <a:endParaRPr lang="en-GB" sz="1400" i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86" name="TextBox 8">
            <a:extLst>
              <a:ext uri="{FF2B5EF4-FFF2-40B4-BE49-F238E27FC236}">
                <a16:creationId xmlns:a16="http://schemas.microsoft.com/office/drawing/2014/main" id="{40419CAC-8829-A8CB-B8B4-55A8BD216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003925"/>
            <a:ext cx="15351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000"/>
              <a:t>website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  <p:bldP spid="2" grpId="0" build="p"/>
    </p:bldLst>
  </p:timing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2055</TotalTime>
  <Words>773</Words>
  <Application>Microsoft Office PowerPoint</Application>
  <PresentationFormat>On-screen Show (4:3)</PresentationFormat>
  <Paragraphs>113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Wingdings</vt:lpstr>
      <vt:lpstr>Clouds</vt:lpstr>
      <vt:lpstr>Mountain Top</vt:lpstr>
      <vt:lpstr>Welcome to Year 3 Curriculum Evening Key Stage 2</vt:lpstr>
      <vt:lpstr>PowerPoint Presentation</vt:lpstr>
      <vt:lpstr>PowerPoint Presentation</vt:lpstr>
      <vt:lpstr>Year 3 Some of the Main Themes</vt:lpstr>
      <vt:lpstr>English</vt:lpstr>
      <vt:lpstr>PowerPoint Presentation</vt:lpstr>
      <vt:lpstr>Reading</vt:lpstr>
      <vt:lpstr>How to help</vt:lpstr>
      <vt:lpstr>Maths</vt:lpstr>
      <vt:lpstr>PowerPoint Presentation</vt:lpstr>
      <vt:lpstr>PowerPoint Presentation</vt:lpstr>
      <vt:lpstr> What can help you? </vt:lpstr>
      <vt:lpstr> What can you do? </vt:lpstr>
      <vt:lpstr>Year 3</vt:lpstr>
      <vt:lpstr>Engineering/Science Projects </vt:lpstr>
      <vt:lpstr>PowerPoint Presentation</vt:lpstr>
      <vt:lpstr>Homework</vt:lpstr>
      <vt:lpstr>Reading Books</vt:lpstr>
      <vt:lpstr>PowerPoint Presentation</vt:lpstr>
      <vt:lpstr>PowerPoint Presentation</vt:lpstr>
      <vt:lpstr>Year 3 Trips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3</dc:title>
  <dc:creator>J. Randall</dc:creator>
  <cp:lastModifiedBy>jrandall@rodeheath.local</cp:lastModifiedBy>
  <cp:revision>234</cp:revision>
  <dcterms:created xsi:type="dcterms:W3CDTF">2009-01-13T20:23:25Z</dcterms:created>
  <dcterms:modified xsi:type="dcterms:W3CDTF">2026-09-17T11:35:23Z</dcterms:modified>
</cp:coreProperties>
</file>