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337" r:id="rId9"/>
    <p:sldId id="338" r:id="rId10"/>
    <p:sldId id="339" r:id="rId11"/>
    <p:sldId id="340" r:id="rId12"/>
    <p:sldId id="343" r:id="rId13"/>
    <p:sldId id="341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2FE7-6B83-B49E-861E-D5E4BF160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85905-7B1D-6F95-011E-B1B4F986C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33764-4989-63F8-437A-9C7111DE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74BB-486D-5637-9F93-353728B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79E2-B302-60D5-421C-6BE487BC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4658-B019-3000-3F9A-FC0626A0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423E4-2599-5352-B5A3-52CF98B9B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A8976-7ECA-847C-55E1-5A0B291F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F8B56-4FD8-79FC-7EEA-10393777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7067-4A03-E52B-5ED5-03124E84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6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DCA41-0171-E140-3B56-3C6C51827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AAE17-9BCB-60DB-9576-A7749A4F3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21E03-D0F5-8D15-9203-6C8628EB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D6DA-E37F-B53D-0CAF-EA9A6C3C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4C546-4AB1-1F23-49E5-616ABF8D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4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EDF8-5630-1B71-D1A9-5A7B6A96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1968-BE7B-54B3-F570-8776FBCC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8C829-AD23-27D8-0C91-4EDE619A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B2DF2-C498-57FE-6B37-C74EB88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1D63C-606A-6C59-6547-1922AD1E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2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28E0-005F-8894-9775-12A3750C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424CA-FFB5-97D8-F66E-34CBA73D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2FAF-5EFF-A69C-E89D-292D31DC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D504-9B25-6AEB-050F-EFDE9657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3246-C819-7C33-4277-6AF731E2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F890-B679-9215-AD84-4E673A51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DBBA-B618-8759-F212-0C3480E2A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2100F-F754-8A1E-251C-AD4D1F829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045F3-4FFB-10E4-902D-434E7A2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30BE-5B39-CB14-FABF-999736D5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5275-B06A-56F0-33C3-666E0F62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3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5A59-1917-D277-EFDE-8941F90D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04E1-175A-65FF-7CA6-FFD539134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E6FB3-21AC-9E07-FCF4-D6B7451C7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1E68F-D526-64D4-B034-A8DF4F3AD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01422-0B75-9476-0D01-C9F7C8E91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D13CC-A7C2-2467-81F2-ACE227A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3655E-2D88-C4E2-83EA-F455A3F2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BE031-C88B-4638-3AC8-A2F1095D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5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2738-C4BA-C2DA-C3D9-6C59D152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CA183-64D7-DF64-0286-2527AC7C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5A348-2FA0-A9EA-69BD-09C19186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72BDD-42C7-4A95-43F6-07EE6F6B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FD5BB-0E5E-65C5-34FD-3BE09417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C9ADE-A765-04A8-CCDD-9895A64D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0410D-2A0B-4449-4F4C-0EB0CFA2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5B8F-D930-4E13-3A1C-5AA75E77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70E9-42DC-4CA0-C5E7-50FE5718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E63C1-1EBA-19B5-C844-CC604BB8C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A3F0-AC1C-B0F4-A895-3DB23DB9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13E87-ACEE-9FB5-011C-96396A6E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CA226-0232-3066-9B30-029F0EC1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1E77-A5AC-A2E5-BAF8-49ACA513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64177-CC91-F35B-C434-DCF55F697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B1870-8197-D8AC-818E-87D6A0C24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24F85-1355-56CB-3B35-1580C84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69CE1-5955-F23B-E3E6-CB37A704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759D8-C671-FD2F-03A7-3B38BB43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1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95F7E-E714-486B-2E0A-F1AA1A55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7838F-6B04-FD4C-4136-7617C9BA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0788-EA60-A13F-4EC7-5689E86BE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AF6B6-E14A-49F0-903C-197C3BD8C481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0CA8-3100-14DB-6E1F-B063F01AB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F710-CE50-A6AC-3F5C-BA3E66D92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22901-5064-486D-B6F7-1D7CCE6B3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1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7995F-EC1B-7B22-7286-266D46F50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Welcome to Year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79907-5F7F-C897-58F6-2BA89C06C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pPr algn="l"/>
            <a:r>
              <a:rPr lang="en-GB"/>
              <a:t>Miss Watson</a:t>
            </a:r>
          </a:p>
        </p:txBody>
      </p:sp>
      <p:pic>
        <p:nvPicPr>
          <p:cNvPr id="4" name="Picture 6" descr="A logo of a school&#10;&#10;Description automatically generated">
            <a:extLst>
              <a:ext uri="{FF2B5EF4-FFF2-40B4-BE49-F238E27FC236}">
                <a16:creationId xmlns:a16="http://schemas.microsoft.com/office/drawing/2014/main" id="{12C77E27-5B2C-8880-589E-B9BE6BFC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r="-3" b="5932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7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582D4-7FC7-A5B4-8B4A-765ECCF6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GB" sz="5400"/>
              <a:t>Maths Resources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F275-C65B-44D8-2E05-19348C2B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GB" sz="2200" dirty="0"/>
              <a:t>TT Rockstars</a:t>
            </a:r>
          </a:p>
          <a:p>
            <a:r>
              <a:rPr lang="en-GB" sz="2200" dirty="0"/>
              <a:t>BBC Bitesize Maths</a:t>
            </a:r>
          </a:p>
        </p:txBody>
      </p:sp>
      <p:pic>
        <p:nvPicPr>
          <p:cNvPr id="4" name="Picture 4" descr="Image result for times tables rockstars">
            <a:extLst>
              <a:ext uri="{FF2B5EF4-FFF2-40B4-BE49-F238E27FC236}">
                <a16:creationId xmlns:a16="http://schemas.microsoft.com/office/drawing/2014/main" id="{8DDE6295-B64A-5E47-AD5F-EA796979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4328" y="1209053"/>
            <a:ext cx="2603605" cy="11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alculator and a calculator&#10;&#10;Description automatically generated">
            <a:extLst>
              <a:ext uri="{FF2B5EF4-FFF2-40B4-BE49-F238E27FC236}">
                <a16:creationId xmlns:a16="http://schemas.microsoft.com/office/drawing/2014/main" id="{0466B26D-91F8-1BB7-04EE-AD5914EC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397" y="3722093"/>
            <a:ext cx="5431536" cy="21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6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5C1C-4E13-ACFD-7E55-FC1DB2BC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60BA9-B241-B42B-0495-137B3D798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Atom Learning: Maths and PAG homework will be set online on a Thursday for the following Thursday.</a:t>
            </a:r>
          </a:p>
          <a:p>
            <a:r>
              <a:rPr lang="en-GB" dirty="0"/>
              <a:t>Spellings – look, say, cover, write and three sentences for Thursday test and </a:t>
            </a:r>
            <a:r>
              <a:rPr lang="en-GB" dirty="0" err="1"/>
              <a:t>SPaG</a:t>
            </a:r>
            <a:r>
              <a:rPr lang="en-GB" dirty="0"/>
              <a:t> lesson</a:t>
            </a:r>
          </a:p>
          <a:p>
            <a:r>
              <a:rPr lang="en-GB" dirty="0"/>
              <a:t>Our expectation is that everyone will complete their home learning each week as per the school’s policy. </a:t>
            </a:r>
          </a:p>
          <a:p>
            <a:r>
              <a:rPr lang="en-GB" dirty="0"/>
              <a:t>If there is something we haven’t covered yet, please don’t worry. Your child could look it up independently and/or ask the teacher for help. Feel free to communicate through reading diaries or speak to a staff member at drop off/pick up.</a:t>
            </a:r>
          </a:p>
          <a:p>
            <a:r>
              <a:rPr lang="en-GB" dirty="0"/>
              <a:t>Atom learning videos and hints help a lot!</a:t>
            </a:r>
          </a:p>
        </p:txBody>
      </p:sp>
    </p:spTree>
    <p:extLst>
      <p:ext uri="{BB962C8B-B14F-4D97-AF65-F5344CB8AC3E}">
        <p14:creationId xmlns:p14="http://schemas.microsoft.com/office/powerpoint/2010/main" val="424179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A2074-590D-ED1B-F232-BAA7FFBA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Residential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DF37-4D92-E197-0BBA-9DD80113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York Residential – York Racecourse</a:t>
            </a:r>
          </a:p>
          <a:p>
            <a:r>
              <a:rPr lang="en-GB" sz="2200" dirty="0"/>
              <a:t>25</a:t>
            </a:r>
            <a:r>
              <a:rPr lang="en-GB" sz="2200" baseline="30000" dirty="0"/>
              <a:t>th</a:t>
            </a:r>
            <a:r>
              <a:rPr lang="en-GB" sz="2200" dirty="0"/>
              <a:t> – 27</a:t>
            </a:r>
            <a:r>
              <a:rPr lang="en-GB" sz="2200" baseline="30000" dirty="0"/>
              <a:t>th</a:t>
            </a:r>
            <a:r>
              <a:rPr lang="en-GB" sz="2200" dirty="0"/>
              <a:t> March 2026</a:t>
            </a:r>
          </a:p>
          <a:p>
            <a:r>
              <a:rPr lang="en-GB" sz="2200" dirty="0"/>
              <a:t>More details to follow </a:t>
            </a:r>
          </a:p>
        </p:txBody>
      </p:sp>
      <p:pic>
        <p:nvPicPr>
          <p:cNvPr id="1026" name="Picture 2" descr="Stableside at York Racecourse, York">
            <a:extLst>
              <a:ext uri="{FF2B5EF4-FFF2-40B4-BE49-F238E27FC236}">
                <a16:creationId xmlns:a16="http://schemas.microsoft.com/office/drawing/2014/main" id="{0F693FDC-BC09-2646-8502-AE76C5A4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r="1802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7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92634-42EC-069D-4B40-4141F645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GB" sz="2800"/>
              <a:t>Year 5 mindset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D307-AE9F-EA48-9D45-E0F9E79D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Learning is fun and enjoyable, but the children are expected to work hard in upper Key Stage 2</a:t>
            </a:r>
          </a:p>
          <a:p>
            <a:r>
              <a:rPr lang="en-GB" sz="1700"/>
              <a:t>Encourage independence and resilience</a:t>
            </a:r>
          </a:p>
          <a:p>
            <a:r>
              <a:rPr lang="en-GB" sz="1700"/>
              <a:t>Promote a love of learning</a:t>
            </a:r>
          </a:p>
        </p:txBody>
      </p:sp>
      <p:pic>
        <p:nvPicPr>
          <p:cNvPr id="5122" name="Picture 2" descr="70 Powerful Quotes About Learning to Inspire You!">
            <a:extLst>
              <a:ext uri="{FF2B5EF4-FFF2-40B4-BE49-F238E27FC236}">
                <a16:creationId xmlns:a16="http://schemas.microsoft.com/office/drawing/2014/main" id="{0E4579EC-62E4-F34E-087F-F0437C1EB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1622319"/>
            <a:ext cx="6922008" cy="37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8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035E5-E32F-5729-5D7F-E42B8565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Art of Asking Questions">
            <a:extLst>
              <a:ext uri="{FF2B5EF4-FFF2-40B4-BE49-F238E27FC236}">
                <a16:creationId xmlns:a16="http://schemas.microsoft.com/office/drawing/2014/main" id="{208D152B-DE0C-0047-38F3-22BB436A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05009"/>
            <a:ext cx="7214616" cy="42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9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22CF-ACE7-009A-517F-9AE06638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11B1-76B7-4587-FC25-AAC9CD8B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746"/>
            <a:ext cx="10515600" cy="526181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Water bottles should be labelled. </a:t>
            </a:r>
          </a:p>
          <a:p>
            <a:r>
              <a:rPr lang="en-GB" dirty="0"/>
              <a:t>All clothing named.</a:t>
            </a:r>
          </a:p>
          <a:p>
            <a:r>
              <a:rPr lang="en-GB" dirty="0"/>
              <a:t>Phones to go into the basket in my cupboard at the start of a day and not to be used until outside the school premises. </a:t>
            </a:r>
          </a:p>
          <a:p>
            <a:r>
              <a:rPr lang="en-GB" dirty="0"/>
              <a:t>PE kits to be worn on Thursdays and Fridays for the entire day. Dress accordingly to seasonal changes. This is for the autumn term. </a:t>
            </a:r>
          </a:p>
          <a:p>
            <a:r>
              <a:rPr lang="en-GB" dirty="0"/>
              <a:t>Children can bring in trainers to wear for the Daily Mile.</a:t>
            </a:r>
          </a:p>
          <a:p>
            <a:r>
              <a:rPr lang="en-GB" dirty="0"/>
              <a:t>Children are responsible for their own belongings.</a:t>
            </a:r>
          </a:p>
          <a:p>
            <a:r>
              <a:rPr lang="en-GB" dirty="0"/>
              <a:t>All children must abide by the class rules or face a consequence in accordance with the school behaviour policy.</a:t>
            </a:r>
          </a:p>
          <a:p>
            <a:r>
              <a:rPr lang="en-GB" dirty="0"/>
              <a:t>Healthy nut free snacks please.</a:t>
            </a:r>
          </a:p>
          <a:p>
            <a:r>
              <a:rPr lang="en-GB" dirty="0"/>
              <a:t>Pencil cases small enough to fit in tray.</a:t>
            </a:r>
          </a:p>
          <a:p>
            <a:r>
              <a:rPr lang="en-GB" dirty="0"/>
              <a:t>Reading records brought in daily and signed.</a:t>
            </a:r>
          </a:p>
          <a:p>
            <a:r>
              <a:rPr lang="en-GB" dirty="0"/>
              <a:t>Raincoat.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58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752B-48EC-12B2-A27E-EFD92687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3800"/>
              <a:t>What will your children learn this year?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EAACD-0D82-D67D-C2E3-5FC1A8CB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720788"/>
            <a:ext cx="8900931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DEEF1-B583-4965-9069-B4BB9CDDC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1" y="91275"/>
            <a:ext cx="10401554" cy="67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5E320-71BF-4920-80AD-432E5984F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5" y="0"/>
            <a:ext cx="11571389" cy="68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C30E6-733F-8B3C-9B76-EEB91D8B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In Class Support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C182-878E-BAE3-4130-4F9CE89A8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 dirty="0"/>
              <a:t>Miss Watson and Mrs Cosgrove</a:t>
            </a:r>
          </a:p>
          <a:p>
            <a:r>
              <a:rPr lang="en-GB" altLang="en-US" sz="2200" dirty="0"/>
              <a:t>Work will be set at an appropriate level of challenge for the children and they will be expected to work hard and keep up to date</a:t>
            </a:r>
          </a:p>
          <a:p>
            <a:endParaRPr lang="en-GB" sz="2200" dirty="0"/>
          </a:p>
        </p:txBody>
      </p:sp>
      <p:pic>
        <p:nvPicPr>
          <p:cNvPr id="1026" name="Picture 2" descr="Parents' help with schoolwork does little for children's progress – study |  The Independent">
            <a:extLst>
              <a:ext uri="{FF2B5EF4-FFF2-40B4-BE49-F238E27FC236}">
                <a16:creationId xmlns:a16="http://schemas.microsoft.com/office/drawing/2014/main" id="{AAE873BC-86F7-0648-C954-D1F11BD0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8" name="Rectangle 153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26125F91-1AEF-BCDB-5699-22A4EBD7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altLang="en-US" sz="5400"/>
              <a:t>English</a:t>
            </a:r>
          </a:p>
        </p:txBody>
      </p:sp>
      <p:sp>
        <p:nvSpPr>
          <p:cNvPr id="153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5248F74-671A-A420-6DDE-63D6893D77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altLang="en-US" sz="2200"/>
              <a:t>SPaG lessons – Spelling, punctuation and grammar with Mrs Harrop.</a:t>
            </a:r>
          </a:p>
          <a:p>
            <a:r>
              <a:rPr lang="en-GB" altLang="en-US" sz="2200"/>
              <a:t>Individual and guided group reading. </a:t>
            </a:r>
          </a:p>
          <a:p>
            <a:r>
              <a:rPr lang="en-GB" altLang="en-US" sz="2200"/>
              <a:t>Guided groups during lessons.</a:t>
            </a:r>
          </a:p>
          <a:p>
            <a:r>
              <a:rPr lang="en-GB" altLang="en-US" sz="2200"/>
              <a:t>Support on teacher table.</a:t>
            </a:r>
          </a:p>
          <a:p>
            <a:r>
              <a:rPr lang="en-GB" altLang="en-US" sz="2200"/>
              <a:t>Informative and creative writing. </a:t>
            </a:r>
          </a:p>
          <a:p>
            <a:endParaRPr lang="en-GB" altLang="en-US" sz="2200"/>
          </a:p>
          <a:p>
            <a:endParaRPr lang="en-GB" altLang="en-US" sz="2200"/>
          </a:p>
        </p:txBody>
      </p:sp>
      <p:pic>
        <p:nvPicPr>
          <p:cNvPr id="2050" name="Picture 2" descr="Keep Your Writing Simple: Using Plain English - The Writers College Times">
            <a:extLst>
              <a:ext uri="{FF2B5EF4-FFF2-40B4-BE49-F238E27FC236}">
                <a16:creationId xmlns:a16="http://schemas.microsoft.com/office/drawing/2014/main" id="{9B238275-AE9E-692A-71AF-DA3AE9C8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r="221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81AA-6E96-33A1-8E24-38193E02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9569-CE7F-E11A-F215-C7CE4EE7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7" y="1424571"/>
            <a:ext cx="11209421" cy="50683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u="sng" dirty="0">
                <a:ea typeface="MS PGothic"/>
              </a:rPr>
              <a:t>School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Weekly guided reading session – comprehension tasks to be completed in school the next day. </a:t>
            </a:r>
            <a:endParaRPr lang="en-GB" altLang="en-US" sz="2000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Star reading scores (ZPDs) are updated each half-term. </a:t>
            </a:r>
            <a:endParaRPr lang="en-GB" altLang="en-US" sz="2000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Renaissance quizzes to be included in their diaries. 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MS PGothic"/>
                <a:cs typeface="Tahoma"/>
              </a:rPr>
              <a:t>C</a:t>
            </a:r>
            <a:r>
              <a:rPr lang="en-GB" altLang="en-US" sz="2000" dirty="0" err="1">
                <a:ea typeface="MS PGothic"/>
                <a:cs typeface="Tahoma"/>
              </a:rPr>
              <a:t>hecking</a:t>
            </a:r>
            <a:r>
              <a:rPr lang="en-GB" altLang="en-US" sz="2000" dirty="0">
                <a:ea typeface="MS PGothic"/>
                <a:cs typeface="Tahoma"/>
              </a:rPr>
              <a:t> on quizzes every two/three weeks. </a:t>
            </a:r>
            <a:endParaRPr lang="en-GB" altLang="en-US" sz="2000" dirty="0">
              <a:cs typeface="Tahoma"/>
            </a:endParaRPr>
          </a:p>
          <a:p>
            <a:pPr>
              <a:lnSpc>
                <a:spcPct val="90000"/>
              </a:lnSpc>
            </a:pPr>
            <a:r>
              <a:rPr lang="en-GB" altLang="en-US" sz="2000" u="sng" dirty="0">
                <a:ea typeface="MS PGothic"/>
              </a:rPr>
              <a:t>Home </a:t>
            </a:r>
            <a:endParaRPr lang="en-GB" altLang="en-US" sz="2000" u="sng" dirty="0"/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Reading diaries to be completed in the right-hand column. Reading to be done at home for at least 4 nights, including the weekend (10 pages minimum). Page numbers please. </a:t>
            </a:r>
            <a:endParaRPr lang="en-GB" altLang="en-US" sz="2000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There is a weekend section for reading. </a:t>
            </a:r>
            <a:endParaRPr lang="en-GB" altLang="en-US" sz="2000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There is also a vocabulary section for new and exciting words. </a:t>
            </a:r>
            <a:endParaRPr lang="en-GB" altLang="en-US" sz="2000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Please sign the diaries as we regularly check them.</a:t>
            </a:r>
            <a:endParaRPr lang="en-GB" altLang="en-US" sz="2000" dirty="0">
              <a:ea typeface="MS PGothic"/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The diary is a good tool for communication between home and school as well. </a:t>
            </a:r>
            <a:endParaRPr lang="en-GB" altLang="en-US" sz="2000" dirty="0">
              <a:cs typeface="Tahoma"/>
            </a:endParaRP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ea typeface="MS PGothic"/>
              </a:rPr>
              <a:t>Read with your child at least a couple of times a week and ask questions about what they have read to check understanding. </a:t>
            </a:r>
            <a:endParaRPr lang="en-GB" altLang="en-US" sz="2000" dirty="0">
              <a:cs typeface="Tahoma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3867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82D4-7FC7-A5B4-8B4A-765ECCF6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F275-C65B-44D8-2E05-19348C2BD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teach Maths every morning using the Maths No Problem scheme</a:t>
            </a:r>
          </a:p>
          <a:p>
            <a:r>
              <a:rPr lang="en-GB" dirty="0"/>
              <a:t>Fluency skills are taught daily and build on prior knowledge and skills </a:t>
            </a:r>
          </a:p>
          <a:p>
            <a:r>
              <a:rPr lang="en-GB" dirty="0"/>
              <a:t>Children explore the use of manipulatives and real life mathematics.</a:t>
            </a:r>
          </a:p>
          <a:p>
            <a:r>
              <a:rPr lang="en-GB" dirty="0"/>
              <a:t>Please check the website weekly to keep up to date.</a:t>
            </a:r>
          </a:p>
          <a:p>
            <a:r>
              <a:rPr lang="en-GB" dirty="0"/>
              <a:t>Class page has the weekly learning objectives and videos to help aid your child’s understanding. </a:t>
            </a:r>
          </a:p>
        </p:txBody>
      </p:sp>
    </p:spTree>
    <p:extLst>
      <p:ext uri="{BB962C8B-B14F-4D97-AF65-F5344CB8AC3E}">
        <p14:creationId xmlns:p14="http://schemas.microsoft.com/office/powerpoint/2010/main" val="328661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596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Welcome to Year 5</vt:lpstr>
      <vt:lpstr>General Routines</vt:lpstr>
      <vt:lpstr>What will your children learn this year?</vt:lpstr>
      <vt:lpstr>PowerPoint Presentation</vt:lpstr>
      <vt:lpstr>PowerPoint Presentation</vt:lpstr>
      <vt:lpstr>In Class Support</vt:lpstr>
      <vt:lpstr>English</vt:lpstr>
      <vt:lpstr>Reading</vt:lpstr>
      <vt:lpstr>Maths</vt:lpstr>
      <vt:lpstr>Maths Resources</vt:lpstr>
      <vt:lpstr>Homework</vt:lpstr>
      <vt:lpstr>Residential</vt:lpstr>
      <vt:lpstr>Year 5 mindset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5</dc:title>
  <dc:creator>H Fairhurst</dc:creator>
  <cp:lastModifiedBy>Holly Watson</cp:lastModifiedBy>
  <cp:revision>5</cp:revision>
  <dcterms:created xsi:type="dcterms:W3CDTF">2024-09-18T18:37:56Z</dcterms:created>
  <dcterms:modified xsi:type="dcterms:W3CDTF">2025-09-17T12:15:44Z</dcterms:modified>
</cp:coreProperties>
</file>