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7" r:id="rId3"/>
    <p:sldId id="285" r:id="rId4"/>
    <p:sldId id="275" r:id="rId5"/>
    <p:sldId id="286" r:id="rId6"/>
    <p:sldId id="273" r:id="rId7"/>
    <p:sldId id="257" r:id="rId8"/>
    <p:sldId id="270" r:id="rId9"/>
    <p:sldId id="284" r:id="rId10"/>
    <p:sldId id="283" r:id="rId11"/>
    <p:sldId id="276" r:id="rId12"/>
    <p:sldId id="288" r:id="rId13"/>
    <p:sldId id="262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65601-F908-40EC-8148-988668453249}" v="7" dt="2025-09-05T15:05:12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O'Goan" userId="2b8d4f48-7343-4ab2-9511-61f2e434d524" providerId="ADAL" clId="{D3765601-F908-40EC-8148-988668453249}"/>
    <pc:docChg chg="undo custSel delSld modSld modNotesMaster modHandout">
      <pc:chgData name="Laura O'Goan" userId="2b8d4f48-7343-4ab2-9511-61f2e434d524" providerId="ADAL" clId="{D3765601-F908-40EC-8148-988668453249}" dt="2025-09-05T15:05:28.222" v="211" actId="2696"/>
      <pc:docMkLst>
        <pc:docMk/>
      </pc:docMkLst>
      <pc:sldChg chg="addSp delSp modSp mod">
        <pc:chgData name="Laura O'Goan" userId="2b8d4f48-7343-4ab2-9511-61f2e434d524" providerId="ADAL" clId="{D3765601-F908-40EC-8148-988668453249}" dt="2025-09-05T15:03:07.669" v="116" actId="1076"/>
        <pc:sldMkLst>
          <pc:docMk/>
          <pc:sldMk cId="2586543268" sldId="256"/>
        </pc:sldMkLst>
        <pc:spChg chg="mod">
          <ac:chgData name="Laura O'Goan" userId="2b8d4f48-7343-4ab2-9511-61f2e434d524" providerId="ADAL" clId="{D3765601-F908-40EC-8148-988668453249}" dt="2025-09-05T15:03:07.669" v="116" actId="1076"/>
          <ac:spMkLst>
            <pc:docMk/>
            <pc:sldMk cId="2586543268" sldId="256"/>
            <ac:spMk id="2" creationId="{00000000-0000-0000-0000-000000000000}"/>
          </ac:spMkLst>
        </pc:spChg>
        <pc:spChg chg="mod">
          <ac:chgData name="Laura O'Goan" userId="2b8d4f48-7343-4ab2-9511-61f2e434d524" providerId="ADAL" clId="{D3765601-F908-40EC-8148-988668453249}" dt="2025-09-05T15:03:03.670" v="115" actId="1076"/>
          <ac:spMkLst>
            <pc:docMk/>
            <pc:sldMk cId="2586543268" sldId="256"/>
            <ac:spMk id="4" creationId="{00000000-0000-0000-0000-000000000000}"/>
          </ac:spMkLst>
        </pc:spChg>
        <pc:picChg chg="add del mod">
          <ac:chgData name="Laura O'Goan" userId="2b8d4f48-7343-4ab2-9511-61f2e434d524" providerId="ADAL" clId="{D3765601-F908-40EC-8148-988668453249}" dt="2025-09-05T15:02:36.068" v="107" actId="478"/>
          <ac:picMkLst>
            <pc:docMk/>
            <pc:sldMk cId="2586543268" sldId="256"/>
            <ac:picMk id="6" creationId="{62141954-4540-1638-EC07-CD1B0E0BDD65}"/>
          </ac:picMkLst>
        </pc:picChg>
        <pc:picChg chg="add del mod">
          <ac:chgData name="Laura O'Goan" userId="2b8d4f48-7343-4ab2-9511-61f2e434d524" providerId="ADAL" clId="{D3765601-F908-40EC-8148-988668453249}" dt="2025-09-05T15:02:34.479" v="104" actId="478"/>
          <ac:picMkLst>
            <pc:docMk/>
            <pc:sldMk cId="2586543268" sldId="256"/>
            <ac:picMk id="8" creationId="{9823B8B0-CC02-1042-5521-F064781DE713}"/>
          </ac:picMkLst>
        </pc:picChg>
        <pc:picChg chg="add del mod">
          <ac:chgData name="Laura O'Goan" userId="2b8d4f48-7343-4ab2-9511-61f2e434d524" providerId="ADAL" clId="{D3765601-F908-40EC-8148-988668453249}" dt="2025-09-05T15:02:37.008" v="109" actId="478"/>
          <ac:picMkLst>
            <pc:docMk/>
            <pc:sldMk cId="2586543268" sldId="256"/>
            <ac:picMk id="10" creationId="{42EF98EC-E22F-FDF8-A082-5F98E8918DF2}"/>
          </ac:picMkLst>
        </pc:picChg>
        <pc:picChg chg="add del mod">
          <ac:chgData name="Laura O'Goan" userId="2b8d4f48-7343-4ab2-9511-61f2e434d524" providerId="ADAL" clId="{D3765601-F908-40EC-8148-988668453249}" dt="2025-09-05T15:02:35.360" v="106" actId="478"/>
          <ac:picMkLst>
            <pc:docMk/>
            <pc:sldMk cId="2586543268" sldId="256"/>
            <ac:picMk id="12" creationId="{4AC0A77C-CAF2-0463-86B4-1D083D564AFB}"/>
          </ac:picMkLst>
        </pc:picChg>
        <pc:picChg chg="add del mod">
          <ac:chgData name="Laura O'Goan" userId="2b8d4f48-7343-4ab2-9511-61f2e434d524" providerId="ADAL" clId="{D3765601-F908-40EC-8148-988668453249}" dt="2025-09-05T15:02:37.406" v="110" actId="478"/>
          <ac:picMkLst>
            <pc:docMk/>
            <pc:sldMk cId="2586543268" sldId="256"/>
            <ac:picMk id="14" creationId="{C5CA716A-1250-4B8C-AE08-BDACABA12430}"/>
          </ac:picMkLst>
        </pc:picChg>
        <pc:picChg chg="add del mod">
          <ac:chgData name="Laura O'Goan" userId="2b8d4f48-7343-4ab2-9511-61f2e434d524" providerId="ADAL" clId="{D3765601-F908-40EC-8148-988668453249}" dt="2025-09-05T15:02:34.858" v="105" actId="478"/>
          <ac:picMkLst>
            <pc:docMk/>
            <pc:sldMk cId="2586543268" sldId="256"/>
            <ac:picMk id="16" creationId="{8536E709-C016-0A75-1DF3-4EE1236F3234}"/>
          </ac:picMkLst>
        </pc:picChg>
        <pc:picChg chg="add del mod">
          <ac:chgData name="Laura O'Goan" userId="2b8d4f48-7343-4ab2-9511-61f2e434d524" providerId="ADAL" clId="{D3765601-F908-40EC-8148-988668453249}" dt="2025-09-05T15:02:36.530" v="108" actId="478"/>
          <ac:picMkLst>
            <pc:docMk/>
            <pc:sldMk cId="2586543268" sldId="256"/>
            <ac:picMk id="18" creationId="{19C531EE-A044-DE58-0767-198C0E19717C}"/>
          </ac:picMkLst>
        </pc:picChg>
        <pc:picChg chg="add mod">
          <ac:chgData name="Laura O'Goan" userId="2b8d4f48-7343-4ab2-9511-61f2e434d524" providerId="ADAL" clId="{D3765601-F908-40EC-8148-988668453249}" dt="2025-09-05T15:02:58.691" v="114" actId="1076"/>
          <ac:picMkLst>
            <pc:docMk/>
            <pc:sldMk cId="2586543268" sldId="256"/>
            <ac:picMk id="1026" creationId="{436E17F6-409B-8003-C547-BEC32589E249}"/>
          </ac:picMkLst>
        </pc:picChg>
      </pc:sldChg>
      <pc:sldChg chg="modSp del mod">
        <pc:chgData name="Laura O'Goan" userId="2b8d4f48-7343-4ab2-9511-61f2e434d524" providerId="ADAL" clId="{D3765601-F908-40EC-8148-988668453249}" dt="2025-09-05T15:05:28.222" v="211" actId="2696"/>
        <pc:sldMkLst>
          <pc:docMk/>
          <pc:sldMk cId="3447786680" sldId="261"/>
        </pc:sldMkLst>
        <pc:graphicFrameChg chg="mod modGraphic">
          <ac:chgData name="Laura O'Goan" userId="2b8d4f48-7343-4ab2-9511-61f2e434d524" providerId="ADAL" clId="{D3765601-F908-40EC-8148-988668453249}" dt="2025-09-05T15:05:03.701" v="209" actId="20577"/>
          <ac:graphicFrameMkLst>
            <pc:docMk/>
            <pc:sldMk cId="3447786680" sldId="261"/>
            <ac:graphicFrameMk id="6" creationId="{00000000-0000-0000-0000-000000000000}"/>
          </ac:graphicFrameMkLst>
        </pc:graphicFrameChg>
      </pc:sldChg>
      <pc:sldChg chg="modSp mod">
        <pc:chgData name="Laura O'Goan" userId="2b8d4f48-7343-4ab2-9511-61f2e434d524" providerId="ADAL" clId="{D3765601-F908-40EC-8148-988668453249}" dt="2025-09-03T16:29:10.632" v="103" actId="404"/>
        <pc:sldMkLst>
          <pc:docMk/>
          <pc:sldMk cId="2861209956" sldId="275"/>
        </pc:sldMkLst>
        <pc:graphicFrameChg chg="modGraphic">
          <ac:chgData name="Laura O'Goan" userId="2b8d4f48-7343-4ab2-9511-61f2e434d524" providerId="ADAL" clId="{D3765601-F908-40EC-8148-988668453249}" dt="2025-09-03T16:29:10.632" v="103" actId="404"/>
          <ac:graphicFrameMkLst>
            <pc:docMk/>
            <pc:sldMk cId="2861209956" sldId="275"/>
            <ac:graphicFrameMk id="5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8" cy="480598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6" y="0"/>
            <a:ext cx="3170718" cy="480598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r">
              <a:defRPr sz="1200"/>
            </a:lvl1pPr>
          </a:lstStyle>
          <a:p>
            <a:fld id="{DFB95F55-B493-4809-931D-A1DBF1C18D60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8" cy="480597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6" y="9119068"/>
            <a:ext cx="3170718" cy="480597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r">
              <a:defRPr sz="1200"/>
            </a:lvl1pPr>
          </a:lstStyle>
          <a:p>
            <a:fld id="{634DE233-E368-45CB-8EE0-7878429F5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67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8" cy="480598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76" y="0"/>
            <a:ext cx="3170718" cy="480598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r">
              <a:defRPr sz="1200"/>
            </a:lvl1pPr>
          </a:lstStyle>
          <a:p>
            <a:fld id="{31796C3D-1332-4AFD-A852-E5B1FAEBF269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0" tIns="47110" rIns="94220" bIns="4711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80" y="4560302"/>
            <a:ext cx="5852843" cy="4320770"/>
          </a:xfrm>
          <a:prstGeom prst="rect">
            <a:avLst/>
          </a:prstGeom>
        </p:spPr>
        <p:txBody>
          <a:bodyPr vert="horz" lIns="94220" tIns="47110" rIns="94220" bIns="471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068"/>
            <a:ext cx="3170718" cy="480597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76" y="9119068"/>
            <a:ext cx="3170718" cy="480597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r">
              <a:defRPr sz="1200"/>
            </a:lvl1pPr>
          </a:lstStyle>
          <a:p>
            <a:fld id="{889FB153-D455-4091-9D90-1C7830497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7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82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54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58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865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67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78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40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1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2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31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8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7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5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20721-8AF3-43FA-99E9-1605AF17F076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A2A202-872E-491C-87AF-515DE90AC0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childerthornton.cheshire.sch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eaderteacher.com/year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schoolreadinglist.co.uk/reading-lists-for-ks2-school-pupils/suggested-reading-list-for-year-5-pupils-ks2-age-9-10/" TargetMode="External"/><Relationship Id="rId4" Type="http://schemas.openxmlformats.org/officeDocument/2006/relationships/hyperlink" Target="https://images.scholastic.co.uk/assets/a/c5/0e/creating-a-reading-spine-hand-out-2137908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17473" y="-710069"/>
            <a:ext cx="9285668" cy="1646302"/>
          </a:xfrm>
        </p:spPr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Year 5 – Holly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312" y="1008257"/>
            <a:ext cx="7766936" cy="1096899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Mrs O’Goan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164" y="864208"/>
            <a:ext cx="3442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‘Our Wonderful World’</a:t>
            </a:r>
          </a:p>
          <a:p>
            <a:pPr algn="ctr"/>
            <a:r>
              <a:rPr lang="en-GB" sz="1200" dirty="0"/>
              <a:t>Curiosity</a:t>
            </a:r>
          </a:p>
          <a:p>
            <a:pPr algn="ctr"/>
            <a:r>
              <a:rPr lang="en-GB" sz="1200" dirty="0"/>
              <a:t>Broadmindedness</a:t>
            </a:r>
          </a:p>
          <a:p>
            <a:pPr algn="ctr"/>
            <a:r>
              <a:rPr lang="en-GB" sz="1200" dirty="0"/>
              <a:t>Creativity</a:t>
            </a:r>
          </a:p>
          <a:p>
            <a:pPr algn="ctr"/>
            <a:r>
              <a:rPr lang="en-GB" sz="1200" dirty="0"/>
              <a:t>Responsibility</a:t>
            </a:r>
          </a:p>
          <a:p>
            <a:pPr algn="ctr"/>
            <a:r>
              <a:rPr lang="en-GB" sz="1200" dirty="0"/>
              <a:t>Enjoying Life</a:t>
            </a:r>
          </a:p>
          <a:p>
            <a:pPr algn="ctr"/>
            <a:r>
              <a:rPr lang="en-GB" sz="1200" dirty="0"/>
              <a:t>Sense of Belonging</a:t>
            </a:r>
          </a:p>
        </p:txBody>
      </p:sp>
      <p:pic>
        <p:nvPicPr>
          <p:cNvPr id="1026" name="Picture 2" descr="Childer Thornton PS (@ChilderThornton) / X">
            <a:extLst>
              <a:ext uri="{FF2B5EF4-FFF2-40B4-BE49-F238E27FC236}">
                <a16:creationId xmlns:a16="http://schemas.microsoft.com/office/drawing/2014/main" id="{436E17F6-409B-8003-C547-BEC32589E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7" y="2731284"/>
            <a:ext cx="3929781" cy="39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4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Comic Sans MS" panose="030F0702030302020204" pitchFamily="66" charset="0"/>
              </a:rPr>
              <a:t>English - SPAG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63487"/>
            <a:ext cx="8725362" cy="4733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Spellings: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Will be logged in RWI log books (new spelling patterns and statutory Y5/6 spellings.) Please bring these in each day.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Spag.com: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Logins will be stuck into reading diaries. </a:t>
            </a: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Enables children to revise/consolidate spelling and grammar rules from previous year groups and to recap new rules and content taught in Y5.</a:t>
            </a: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C96DC-555A-6F99-FC18-5B2789232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783" y="79841"/>
            <a:ext cx="2273417" cy="32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4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 b="1" dirty="0"/>
              <a:t>Homework – Set Monday for following Monday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Reading – </a:t>
            </a:r>
            <a:r>
              <a:rPr lang="en-GB" b="1" i="1" dirty="0"/>
              <a:t>‘strive for 5’</a:t>
            </a:r>
          </a:p>
          <a:p>
            <a:pPr marL="0" indent="0">
              <a:buNone/>
            </a:pPr>
            <a:r>
              <a:rPr lang="en-GB" b="1" dirty="0"/>
              <a:t>TTRS – 15 minutes</a:t>
            </a:r>
          </a:p>
          <a:p>
            <a:pPr marL="0" indent="0">
              <a:buNone/>
            </a:pPr>
            <a:r>
              <a:rPr lang="en-GB" b="1" dirty="0"/>
              <a:t>Spellings – words recorded in logbook from spelling lesson in school. </a:t>
            </a:r>
          </a:p>
          <a:p>
            <a:pPr marL="0" indent="0">
              <a:buNone/>
            </a:pPr>
            <a:r>
              <a:rPr lang="en-GB" b="1" dirty="0"/>
              <a:t>SPaG.com test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i="1" dirty="0"/>
              <a:t>Thank you in advance for supporting your child’s learning at home! </a:t>
            </a:r>
          </a:p>
        </p:txBody>
      </p:sp>
    </p:spTree>
    <p:extLst>
      <p:ext uri="{BB962C8B-B14F-4D97-AF65-F5344CB8AC3E}">
        <p14:creationId xmlns:p14="http://schemas.microsoft.com/office/powerpoint/2010/main" val="136077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4952E0-670C-38C4-E7BB-2044F033F81C}"/>
              </a:ext>
            </a:extLst>
          </p:cNvPr>
          <p:cNvSpPr txBox="1"/>
          <p:nvPr/>
        </p:nvSpPr>
        <p:spPr>
          <a:xfrm>
            <a:off x="681134" y="858646"/>
            <a:ext cx="61022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TTRS</a:t>
            </a:r>
          </a:p>
          <a:p>
            <a:endParaRPr lang="en-GB" dirty="0"/>
          </a:p>
          <a:p>
            <a:r>
              <a:rPr lang="en-GB" dirty="0"/>
              <a:t>15 minutes per week</a:t>
            </a:r>
          </a:p>
          <a:p>
            <a:r>
              <a:rPr lang="en-GB" dirty="0"/>
              <a:t>minimum for homework.</a:t>
            </a:r>
          </a:p>
          <a:p>
            <a:endParaRPr lang="en-GB" dirty="0"/>
          </a:p>
          <a:p>
            <a:r>
              <a:rPr lang="en-GB" dirty="0"/>
              <a:t>Gig once a month in school</a:t>
            </a:r>
          </a:p>
          <a:p>
            <a:r>
              <a:rPr lang="en-GB" dirty="0"/>
              <a:t>will determine which times</a:t>
            </a:r>
          </a:p>
          <a:p>
            <a:r>
              <a:rPr lang="en-GB" dirty="0"/>
              <a:t>tables will be set.</a:t>
            </a:r>
          </a:p>
          <a:p>
            <a:endParaRPr lang="en-GB" dirty="0"/>
          </a:p>
          <a:p>
            <a:r>
              <a:rPr lang="en-GB" dirty="0"/>
              <a:t>Y5/6 5 minutes Garage 10</a:t>
            </a:r>
          </a:p>
          <a:p>
            <a:r>
              <a:rPr lang="en-GB" dirty="0"/>
              <a:t>minutes Studio</a:t>
            </a:r>
          </a:p>
          <a:p>
            <a:endParaRPr lang="en-GB" dirty="0"/>
          </a:p>
          <a:p>
            <a:r>
              <a:rPr lang="en-GB" dirty="0"/>
              <a:t>We will track how often it</a:t>
            </a:r>
          </a:p>
          <a:p>
            <a:r>
              <a:rPr lang="en-GB" dirty="0"/>
              <a:t>is completed.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CE1EF-EF6C-FD2E-3EFC-1A550B090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546" y="268106"/>
            <a:ext cx="6880454" cy="61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9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609"/>
            <a:ext cx="9602684" cy="763106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Thank you in advance for supporting!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41" y="1021492"/>
            <a:ext cx="9164679" cy="1042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We are so looking forward to working with our Y5s this year. </a:t>
            </a: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If you have any questions, please do not hesitate to contact.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A67C6-73CA-96C9-88B8-72353098F19D}"/>
              </a:ext>
            </a:extLst>
          </p:cNvPr>
          <p:cNvSpPr txBox="1"/>
          <p:nvPr/>
        </p:nvSpPr>
        <p:spPr>
          <a:xfrm>
            <a:off x="325120" y="2306320"/>
            <a:ext cx="8605520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en-GB" sz="2000" b="0" i="0" u="sng" strike="noStrike" dirty="0">
                <a:solidFill>
                  <a:srgbClr val="3F3F3F"/>
                </a:solidFill>
                <a:effectLst/>
                <a:latin typeface="Comic Sans MS" panose="030F0702030302020204" pitchFamily="66" charset="0"/>
              </a:rPr>
              <a:t>Additional information and communication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i="0" u="none" strike="noStrike" dirty="0">
              <a:solidFill>
                <a:srgbClr val="3F3F3F"/>
              </a:solidFill>
              <a:effectLst/>
              <a:latin typeface="Comic Sans MS" panose="030F0702030302020204" pitchFamily="66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3F3F3F"/>
                </a:solidFill>
                <a:effectLst/>
                <a:latin typeface="Comic Sans MS" panose="030F0702030302020204" pitchFamily="66" charset="0"/>
              </a:rPr>
              <a:t>Weekly newsletter sent by email and on the website.</a:t>
            </a:r>
            <a:endParaRPr lang="en-GB" sz="2000" b="0" i="0" u="none" strike="noStrike" dirty="0">
              <a:solidFill>
                <a:srgbClr val="90C226"/>
              </a:solidFill>
              <a:effectLst/>
              <a:latin typeface="Comic Sans MS" panose="030F0702030302020204" pitchFamily="66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3F3F3F"/>
                </a:solidFill>
                <a:effectLst/>
                <a:latin typeface="Comic Sans MS" panose="030F0702030302020204" pitchFamily="66" charset="0"/>
              </a:rPr>
              <a:t>Email </a:t>
            </a:r>
            <a:r>
              <a:rPr lang="en-GB" sz="2000" b="0" i="0" u="sng" strike="noStrike" dirty="0">
                <a:solidFill>
                  <a:srgbClr val="99CA3C"/>
                </a:solidFill>
                <a:effectLst/>
                <a:latin typeface="Comic Sans MS" panose="030F0702030302020204" pitchFamily="66" charset="0"/>
                <a:hlinkClick r:id="rId2"/>
              </a:rPr>
              <a:t>admin@childerthornton.cheshire.sch.uk</a:t>
            </a:r>
            <a:r>
              <a:rPr lang="en-GB" sz="2000" b="0" i="0" u="none" strike="noStrike" dirty="0">
                <a:solidFill>
                  <a:srgbClr val="3F3F3F"/>
                </a:solidFill>
                <a:effectLst/>
                <a:latin typeface="Comic Sans MS" panose="030F0702030302020204" pitchFamily="66" charset="0"/>
              </a:rPr>
              <a:t> and this can be passed along to us.</a:t>
            </a:r>
            <a:endParaRPr lang="en-GB" sz="2000" b="0" dirty="0">
              <a:effectLst/>
              <a:latin typeface="Comic Sans MS" panose="030F0702030302020204" pitchFamily="66" charset="0"/>
            </a:endParaRPr>
          </a:p>
          <a:p>
            <a:br>
              <a:rPr lang="en-GB" sz="2000" dirty="0">
                <a:latin typeface="Comic Sans MS" panose="030F0702030302020204" pitchFamily="66" charset="0"/>
              </a:rPr>
            </a:b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7F06-0FCB-690A-F43A-0D264BC4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Bikeability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83911-7BAA-CA14-B235-C4131DBF817A}"/>
              </a:ext>
            </a:extLst>
          </p:cNvPr>
          <p:cNvSpPr txBox="1"/>
          <p:nvPr/>
        </p:nvSpPr>
        <p:spPr>
          <a:xfrm>
            <a:off x="805180" y="2579837"/>
            <a:ext cx="6101080" cy="362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6 children will take part per day</a:t>
            </a:r>
            <a:endParaRPr lang="en-GB" sz="2000" b="0" i="0" u="none" strike="noStrike" dirty="0">
              <a:solidFill>
                <a:srgbClr val="90C226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Bring in a bike and helmet</a:t>
            </a:r>
            <a:endParaRPr lang="en-GB" sz="2000" b="0" i="0" u="none" strike="noStrike" dirty="0">
              <a:solidFill>
                <a:srgbClr val="90C226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Spring term 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Your child will take part for one day during that week.</a:t>
            </a:r>
            <a:endParaRPr lang="en-GB" sz="2000" b="0" i="0" u="none" strike="noStrike" dirty="0">
              <a:solidFill>
                <a:srgbClr val="90C226"/>
              </a:solidFill>
              <a:effectLst/>
              <a:latin typeface="Noto Sans Symbols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Additional information will be sent out nearer to the time.</a:t>
            </a:r>
            <a:endParaRPr lang="en-GB" sz="2000" b="0" i="0" u="none" strike="noStrike" dirty="0">
              <a:solidFill>
                <a:srgbClr val="90C226"/>
              </a:solidFill>
              <a:effectLst/>
              <a:latin typeface="Noto Sans Symbols"/>
            </a:endParaRPr>
          </a:p>
        </p:txBody>
      </p:sp>
      <p:pic>
        <p:nvPicPr>
          <p:cNvPr id="1026" name="Picture 2" descr="Bikeability">
            <a:extLst>
              <a:ext uri="{FF2B5EF4-FFF2-40B4-BE49-F238E27FC236}">
                <a16:creationId xmlns:a16="http://schemas.microsoft.com/office/drawing/2014/main" id="{CFAB27D1-5402-8ABF-B5B3-90B390FD3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877" y="5184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2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71194"/>
            <a:ext cx="8596668" cy="1826581"/>
          </a:xfrm>
        </p:spPr>
        <p:txBody>
          <a:bodyPr>
            <a:normAutofit/>
          </a:bodyPr>
          <a:lstStyle/>
          <a:p>
            <a:r>
              <a:rPr lang="en-GB" sz="8800" dirty="0">
                <a:latin typeface="Comic Sans MS" panose="030F0702030302020204" pitchFamily="66" charset="0"/>
              </a:rPr>
              <a:t>Y5 Curriculum</a:t>
            </a:r>
          </a:p>
        </p:txBody>
      </p:sp>
    </p:spTree>
    <p:extLst>
      <p:ext uri="{BB962C8B-B14F-4D97-AF65-F5344CB8AC3E}">
        <p14:creationId xmlns:p14="http://schemas.microsoft.com/office/powerpoint/2010/main" val="227594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01" y="200579"/>
            <a:ext cx="8596668" cy="132080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History and Geography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460976"/>
              </p:ext>
            </p:extLst>
          </p:nvPr>
        </p:nvGraphicFramePr>
        <p:xfrm>
          <a:off x="464458" y="1181744"/>
          <a:ext cx="9675222" cy="4873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074">
                  <a:extLst>
                    <a:ext uri="{9D8B030D-6E8A-4147-A177-3AD203B41FA5}">
                      <a16:colId xmlns:a16="http://schemas.microsoft.com/office/drawing/2014/main" val="2345941946"/>
                    </a:ext>
                  </a:extLst>
                </a:gridCol>
                <a:gridCol w="3225074">
                  <a:extLst>
                    <a:ext uri="{9D8B030D-6E8A-4147-A177-3AD203B41FA5}">
                      <a16:colId xmlns:a16="http://schemas.microsoft.com/office/drawing/2014/main" val="1115921163"/>
                    </a:ext>
                  </a:extLst>
                </a:gridCol>
                <a:gridCol w="3225074">
                  <a:extLst>
                    <a:ext uri="{9D8B030D-6E8A-4147-A177-3AD203B41FA5}">
                      <a16:colId xmlns:a16="http://schemas.microsoft.com/office/drawing/2014/main" val="2167146950"/>
                    </a:ext>
                  </a:extLst>
                </a:gridCol>
              </a:tblGrid>
              <a:tr h="491985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23792"/>
                  </a:ext>
                </a:extLst>
              </a:tr>
              <a:tr h="4381630">
                <a:tc>
                  <a:txBody>
                    <a:bodyPr/>
                    <a:lstStyle/>
                    <a:p>
                      <a:pPr algn="ctr"/>
                      <a:r>
                        <a:rPr lang="en-GB" sz="3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Democracy</a:t>
                      </a:r>
                    </a:p>
                    <a:p>
                      <a:pPr algn="ctr"/>
                      <a:endParaRPr lang="en-GB" sz="32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32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Roman Empire and its impact on Britain</a:t>
                      </a:r>
                    </a:p>
                    <a:p>
                      <a:pPr algn="ctr"/>
                      <a:endParaRPr lang="en-GB" sz="3200" b="1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Can we save our animals?</a:t>
                      </a:r>
                    </a:p>
                    <a:p>
                      <a:pPr algn="ctr"/>
                      <a:r>
                        <a:rPr lang="en-GB" sz="3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Conservation</a:t>
                      </a:r>
                    </a:p>
                    <a:p>
                      <a:pPr algn="ctr"/>
                      <a:endParaRPr lang="en-GB" sz="36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36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Location study: Asia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Britain’s Settlements</a:t>
                      </a:r>
                    </a:p>
                    <a:p>
                      <a:endParaRPr lang="en-GB" sz="32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3200" b="1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Britain’s settlement by Anglo-Saxons and Scots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56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20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578EB-0423-4011-CF3E-A862C7533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2807" y="2658429"/>
            <a:ext cx="486915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Music lessons will take place on a Tuesday afternoon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Please ensure that instruments are brought in every Tuesday!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095F0-3373-6AAA-06D4-3DDD506A2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891686"/>
            <a:ext cx="5062993" cy="5062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1BC68-8895-2A32-6F20-4CF50AF87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825" y="517237"/>
            <a:ext cx="5196391" cy="13208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Music lessons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4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01" y="200579"/>
            <a:ext cx="8596668" cy="1320800"/>
          </a:xfrm>
        </p:spPr>
        <p:txBody>
          <a:bodyPr>
            <a:normAutofit/>
          </a:bodyPr>
          <a:lstStyle/>
          <a:p>
            <a:r>
              <a:rPr lang="en-GB" sz="4800" dirty="0"/>
              <a:t>Maths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967339"/>
              </p:ext>
            </p:extLst>
          </p:nvPr>
        </p:nvGraphicFramePr>
        <p:xfrm>
          <a:off x="717007" y="955040"/>
          <a:ext cx="10347233" cy="5648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263">
                  <a:extLst>
                    <a:ext uri="{9D8B030D-6E8A-4147-A177-3AD203B41FA5}">
                      <a16:colId xmlns:a16="http://schemas.microsoft.com/office/drawing/2014/main" val="2345941946"/>
                    </a:ext>
                  </a:extLst>
                </a:gridCol>
                <a:gridCol w="3474892">
                  <a:extLst>
                    <a:ext uri="{9D8B030D-6E8A-4147-A177-3AD203B41FA5}">
                      <a16:colId xmlns:a16="http://schemas.microsoft.com/office/drawing/2014/main" val="1115921163"/>
                    </a:ext>
                  </a:extLst>
                </a:gridCol>
                <a:gridCol w="3449078">
                  <a:extLst>
                    <a:ext uri="{9D8B030D-6E8A-4147-A177-3AD203B41FA5}">
                      <a16:colId xmlns:a16="http://schemas.microsoft.com/office/drawing/2014/main" val="2167146950"/>
                    </a:ext>
                  </a:extLst>
                </a:gridCol>
              </a:tblGrid>
              <a:tr h="508146">
                <a:tc>
                  <a:txBody>
                    <a:bodyPr/>
                    <a:lstStyle/>
                    <a:p>
                      <a:r>
                        <a:rPr lang="en-GB" sz="2400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223792"/>
                  </a:ext>
                </a:extLst>
              </a:tr>
              <a:tr h="5140607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latin typeface="Comic Sans MS" panose="030F0702030302020204" pitchFamily="66" charset="0"/>
                        </a:rPr>
                        <a:t>Number and place value</a:t>
                      </a:r>
                    </a:p>
                    <a:p>
                      <a:pPr algn="l"/>
                      <a:endParaRPr lang="en-GB" sz="1600" b="0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="0" baseline="0" dirty="0">
                          <a:latin typeface="Comic Sans MS" panose="030F0702030302020204" pitchFamily="66" charset="0"/>
                        </a:rPr>
                        <a:t>Addition and subtraction</a:t>
                      </a:r>
                    </a:p>
                    <a:p>
                      <a:pPr algn="l"/>
                      <a:endParaRPr lang="en-GB" sz="1600" b="0" baseline="0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="0" baseline="0" dirty="0">
                          <a:latin typeface="Comic Sans MS" panose="030F0702030302020204" pitchFamily="66" charset="0"/>
                        </a:rPr>
                        <a:t>Multiplication and division</a:t>
                      </a:r>
                    </a:p>
                    <a:p>
                      <a:pPr algn="l"/>
                      <a:endParaRPr lang="en-GB" sz="1600" b="0" baseline="0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="0" baseline="0" dirty="0">
                          <a:latin typeface="Comic Sans MS" panose="030F0702030302020204" pitchFamily="66" charset="0"/>
                        </a:rPr>
                        <a:t>Fractions</a:t>
                      </a:r>
                      <a:endParaRPr lang="en-GB" sz="1800" baseline="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baseline="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baseline="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baseline="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baseline="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Multiplication and division</a:t>
                      </a: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Decimals and percentages</a:t>
                      </a: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Measurement – perimeter and area</a:t>
                      </a: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Statistics – graphs and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>
                          <a:latin typeface="Comic Sans MS" panose="030F0702030302020204" pitchFamily="66" charset="0"/>
                        </a:rPr>
                        <a:t>Geometry – properties of shape</a:t>
                      </a:r>
                    </a:p>
                    <a:p>
                      <a:endParaRPr lang="en-GB" sz="1600" baseline="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baseline="0" dirty="0">
                          <a:latin typeface="Comic Sans MS" panose="030F0702030302020204" pitchFamily="66" charset="0"/>
                        </a:rPr>
                        <a:t>Geometry – position and direction </a:t>
                      </a:r>
                    </a:p>
                    <a:p>
                      <a:endParaRPr lang="en-GB" sz="1600" baseline="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baseline="0" dirty="0">
                          <a:latin typeface="Comic Sans MS" panose="030F0702030302020204" pitchFamily="66" charset="0"/>
                        </a:rPr>
                        <a:t>Decimals</a:t>
                      </a:r>
                    </a:p>
                    <a:p>
                      <a:endParaRPr lang="en-GB" sz="1600" baseline="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baseline="0" dirty="0">
                          <a:latin typeface="Comic Sans MS" panose="030F0702030302020204" pitchFamily="66" charset="0"/>
                        </a:rPr>
                        <a:t>Negative numbers </a:t>
                      </a:r>
                    </a:p>
                    <a:p>
                      <a:endParaRPr lang="en-GB" sz="1600" baseline="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baseline="0" dirty="0">
                          <a:latin typeface="Comic Sans MS" panose="030F0702030302020204" pitchFamily="66" charset="0"/>
                        </a:rPr>
                        <a:t>Measurement – converting units </a:t>
                      </a:r>
                    </a:p>
                    <a:p>
                      <a:endParaRPr lang="en-GB" sz="1600" baseline="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baseline="0" dirty="0">
                          <a:latin typeface="Comic Sans MS" panose="030F0702030302020204" pitchFamily="66" charset="0"/>
                        </a:rPr>
                        <a:t>Measurement – capacity and volume</a:t>
                      </a:r>
                    </a:p>
                    <a:p>
                      <a:endParaRPr lang="en-GB" sz="2000" baseline="0" dirty="0">
                        <a:latin typeface="Comic Sans MS" panose="030F0702030302020204" pitchFamily="66" charset="0"/>
                      </a:endParaRPr>
                    </a:p>
                    <a:p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5656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B0B28D8-CDD3-04E7-C8BE-956401799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97" y="4963123"/>
            <a:ext cx="1118282" cy="1386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25668F-E3E2-D894-B555-222E7FFA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231" y="4963123"/>
            <a:ext cx="1060769" cy="1386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03D97C-5113-2373-6063-89C1B5D35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837" y="4963123"/>
            <a:ext cx="1073205" cy="13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01" y="200579"/>
            <a:ext cx="8596668" cy="1320800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English - writing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8DE897F-2675-3308-3E84-9DAE00CF3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95275"/>
              </p:ext>
            </p:extLst>
          </p:nvPr>
        </p:nvGraphicFramePr>
        <p:xfrm>
          <a:off x="375920" y="1140580"/>
          <a:ext cx="10810239" cy="559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413">
                  <a:extLst>
                    <a:ext uri="{9D8B030D-6E8A-4147-A177-3AD203B41FA5}">
                      <a16:colId xmlns:a16="http://schemas.microsoft.com/office/drawing/2014/main" val="4024101025"/>
                    </a:ext>
                  </a:extLst>
                </a:gridCol>
                <a:gridCol w="3603413">
                  <a:extLst>
                    <a:ext uri="{9D8B030D-6E8A-4147-A177-3AD203B41FA5}">
                      <a16:colId xmlns:a16="http://schemas.microsoft.com/office/drawing/2014/main" val="3325520387"/>
                    </a:ext>
                  </a:extLst>
                </a:gridCol>
                <a:gridCol w="3603413">
                  <a:extLst>
                    <a:ext uri="{9D8B030D-6E8A-4147-A177-3AD203B41FA5}">
                      <a16:colId xmlns:a16="http://schemas.microsoft.com/office/drawing/2014/main" val="1177769789"/>
                    </a:ext>
                  </a:extLst>
                </a:gridCol>
              </a:tblGrid>
              <a:tr h="396469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Autumn 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Spring 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Summer 1 &amp;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005043"/>
                  </a:ext>
                </a:extLst>
              </a:tr>
              <a:tr h="259951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Outcome - Flashback narrative</a:t>
                      </a: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Key text – Escape from Pompeii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Outcome – Journey story </a:t>
                      </a: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Key text – The Hunter </a:t>
                      </a: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Outcome – Biography</a:t>
                      </a: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Key text – The Darkest Dark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13336"/>
                  </a:ext>
                </a:extLst>
              </a:tr>
              <a:tr h="259951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Outcome – Traditional tale </a:t>
                      </a: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Key text- The Lost Happy Endings</a:t>
                      </a: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Outcome – Hybrid leaflet (informative/persuasive)</a:t>
                      </a: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Key text – Can we save the tiger?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Outcome – Information text</a:t>
                      </a: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Key text – Radiant Child 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7619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3678547-C352-DCF5-29D2-B5EAF491D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2187748"/>
            <a:ext cx="1777999" cy="18317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4B1306-B8DF-D049-A061-B14031909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52" y="4826996"/>
            <a:ext cx="1435174" cy="1835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F73F0F-EC13-1A55-003C-51AD2D3E6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080" y="5006066"/>
            <a:ext cx="1377511" cy="17131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A2C01F-69D5-B88D-F65C-7B04BD095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080" y="2187748"/>
            <a:ext cx="1549680" cy="1915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2D427D-DDE7-7F88-C48D-8439F536A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670" y="2271341"/>
            <a:ext cx="1831742" cy="18317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53C621-D43D-2C48-66BB-6EE00FB57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3049" y="4826996"/>
            <a:ext cx="1435174" cy="17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01" y="200579"/>
            <a:ext cx="8596668" cy="1320800"/>
          </a:xfrm>
        </p:spPr>
        <p:txBody>
          <a:bodyPr>
            <a:normAutofit/>
          </a:bodyPr>
          <a:lstStyle/>
          <a:p>
            <a:r>
              <a:rPr lang="en-GB" sz="4800" dirty="0"/>
              <a:t>English - reading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43859"/>
            <a:ext cx="7152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latin typeface="Comic Sans MS" panose="030F0702030302020204" pitchFamily="66" charset="0"/>
              </a:rPr>
              <a:t>Reading can be the </a:t>
            </a:r>
            <a:r>
              <a:rPr lang="en-GB" sz="2000" b="1" i="1" dirty="0">
                <a:latin typeface="Comic Sans MS" panose="030F0702030302020204" pitchFamily="66" charset="0"/>
              </a:rPr>
              <a:t>key to unlock the curriculum </a:t>
            </a:r>
            <a:r>
              <a:rPr lang="en-GB" sz="2000" i="1" dirty="0">
                <a:latin typeface="Comic Sans MS" panose="030F0702030302020204" pitchFamily="66" charset="0"/>
              </a:rPr>
              <a:t>and reading across the curriculum develops skills, problem solving, creative thinking and vocabulary.</a:t>
            </a:r>
          </a:p>
          <a:p>
            <a:pPr algn="ctr"/>
            <a:endParaRPr lang="en-GB" sz="2000" i="1" dirty="0">
              <a:latin typeface="Comic Sans MS" panose="030F0702030302020204" pitchFamily="66" charset="0"/>
            </a:endParaRPr>
          </a:p>
          <a:p>
            <a:pPr algn="ctr"/>
            <a:r>
              <a:rPr lang="en-GB" sz="2000" b="1" i="1" dirty="0">
                <a:latin typeface="Comic Sans MS" panose="030F0702030302020204" pitchFamily="66" charset="0"/>
              </a:rPr>
              <a:t>Reading for pleasure </a:t>
            </a:r>
            <a:r>
              <a:rPr lang="en-GB" sz="2000" i="1" dirty="0">
                <a:latin typeface="Comic Sans MS" panose="030F0702030302020204" pitchFamily="66" charset="0"/>
              </a:rPr>
              <a:t>enables children to explore unknown worlds, inspires creativity, allows children to visit and learn about new places and empowers children to develop their own reading habits and environments.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9F5EAF-85DA-4E2E-7DB0-CA8B899F4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720" y="22430"/>
            <a:ext cx="3203499" cy="2220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96CC29-C7E9-5972-6A14-245198663C04}"/>
              </a:ext>
            </a:extLst>
          </p:cNvPr>
          <p:cNvSpPr txBox="1"/>
          <p:nvPr/>
        </p:nvSpPr>
        <p:spPr>
          <a:xfrm>
            <a:off x="593434" y="4804342"/>
            <a:ext cx="550256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Links to Y5 recommended reads:</a:t>
            </a:r>
          </a:p>
          <a:p>
            <a:r>
              <a:rPr lang="en-GB" sz="1400" b="0" i="0" u="sng" strike="noStrike" dirty="0">
                <a:solidFill>
                  <a:srgbClr val="0070C0"/>
                </a:solidFill>
                <a:effectLst/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https://www.thereaderteacher.com/year5</a:t>
            </a:r>
            <a:endParaRPr lang="en-GB" sz="1400" b="0" i="0" u="sng" strike="noStrike" dirty="0">
              <a:solidFill>
                <a:srgbClr val="0070C0"/>
              </a:solidFill>
              <a:effectLst/>
              <a:latin typeface="Comic Sans MS" panose="030F0702030302020204" pitchFamily="66" charset="0"/>
            </a:endParaRPr>
          </a:p>
          <a:p>
            <a:endParaRPr lang="en-GB" sz="1400" b="0" i="0" u="sng" strike="noStrike" dirty="0">
              <a:solidFill>
                <a:srgbClr val="0070C0"/>
              </a:solidFill>
              <a:effectLst/>
              <a:latin typeface="Comic Sans MS" panose="030F0702030302020204" pitchFamily="66" charset="0"/>
            </a:endParaRPr>
          </a:p>
          <a:p>
            <a:r>
              <a:rPr lang="en-GB" sz="1400" dirty="0">
                <a:solidFill>
                  <a:srgbClr val="0070C0"/>
                </a:solidFill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https://images.scholastic.co.uk/assets/a/c5/0e/creating-a-reading-spine-hand-out-2137908.pdf</a:t>
            </a:r>
            <a:r>
              <a:rPr lang="en-GB" sz="1400" dirty="0">
                <a:solidFill>
                  <a:srgbClr val="0070C0"/>
                </a:solidFill>
                <a:latin typeface="Comic Sans MS" panose="030F0702030302020204" pitchFamily="66" charset="0"/>
              </a:rPr>
              <a:t>     </a:t>
            </a:r>
            <a:r>
              <a:rPr lang="en-GB" sz="1400" dirty="0">
                <a:latin typeface="Comic Sans MS" panose="030F0702030302020204" pitchFamily="66" charset="0"/>
              </a:rPr>
              <a:t>(Pages 28-28)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dirty="0">
                <a:solidFill>
                  <a:srgbClr val="0070C0"/>
                </a:solidFill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https://schoolreadinglist.co.uk/reading-lists-for-ks2-school-pupils/suggested-reading-list-for-year-5-pupils-ks2-age-9-10/</a:t>
            </a:r>
            <a:endParaRPr lang="en-GB" sz="1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F6D251-EFA6-B6CF-8F9C-C804DA821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5739" y="2385200"/>
            <a:ext cx="1740459" cy="2087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EA2F5C-366D-AF34-9DBE-3597F934B926}"/>
              </a:ext>
            </a:extLst>
          </p:cNvPr>
          <p:cNvSpPr txBox="1"/>
          <p:nvPr/>
        </p:nvSpPr>
        <p:spPr>
          <a:xfrm>
            <a:off x="6695440" y="4615528"/>
            <a:ext cx="3405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Please bring reading diaries in every day and strive for 5 times a week.</a:t>
            </a:r>
          </a:p>
        </p:txBody>
      </p:sp>
    </p:spTree>
    <p:extLst>
      <p:ext uri="{BB962C8B-B14F-4D97-AF65-F5344CB8AC3E}">
        <p14:creationId xmlns:p14="http://schemas.microsoft.com/office/powerpoint/2010/main" val="216021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46C694BD-3AFB-6E14-4FF4-20080BA91EF5}"/>
              </a:ext>
            </a:extLst>
          </p:cNvPr>
          <p:cNvSpPr/>
          <p:nvPr/>
        </p:nvSpPr>
        <p:spPr>
          <a:xfrm>
            <a:off x="3393440" y="2306192"/>
            <a:ext cx="4338320" cy="1981328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33A4D3-D657-03B3-33A8-58B389AB76E7}"/>
              </a:ext>
            </a:extLst>
          </p:cNvPr>
          <p:cNvSpPr/>
          <p:nvPr/>
        </p:nvSpPr>
        <p:spPr>
          <a:xfrm>
            <a:off x="3964871" y="2529795"/>
            <a:ext cx="30658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Book Talk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2024C1-0029-70F4-1534-0D6969DE5431}"/>
              </a:ext>
            </a:extLst>
          </p:cNvPr>
          <p:cNvCxnSpPr/>
          <p:nvPr/>
        </p:nvCxnSpPr>
        <p:spPr>
          <a:xfrm flipH="1" flipV="1">
            <a:off x="2438400" y="2113280"/>
            <a:ext cx="1300480" cy="904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DFB11C-D22D-025B-2088-755F04B801DE}"/>
              </a:ext>
            </a:extLst>
          </p:cNvPr>
          <p:cNvSpPr txBox="1"/>
          <p:nvPr/>
        </p:nvSpPr>
        <p:spPr>
          <a:xfrm>
            <a:off x="167640" y="1404307"/>
            <a:ext cx="373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Discussing likes and dislikes with explanations.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71317B-3323-1B08-43AC-9AD060E10B59}"/>
              </a:ext>
            </a:extLst>
          </p:cNvPr>
          <p:cNvCxnSpPr>
            <a:cxnSpLocks/>
          </p:cNvCxnSpPr>
          <p:nvPr/>
        </p:nvCxnSpPr>
        <p:spPr>
          <a:xfrm flipH="1">
            <a:off x="2956560" y="3881120"/>
            <a:ext cx="650240" cy="923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8D781E-BB3D-3391-1C34-909A5BA04BD9}"/>
              </a:ext>
            </a:extLst>
          </p:cNvPr>
          <p:cNvSpPr txBox="1"/>
          <p:nvPr/>
        </p:nvSpPr>
        <p:spPr>
          <a:xfrm>
            <a:off x="1219200" y="4852079"/>
            <a:ext cx="373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Links to other texts/similarities and differences.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3E9A0B-A992-FFD2-F6EC-0DE4B698CB92}"/>
              </a:ext>
            </a:extLst>
          </p:cNvPr>
          <p:cNvCxnSpPr>
            <a:cxnSpLocks/>
          </p:cNvCxnSpPr>
          <p:nvPr/>
        </p:nvCxnSpPr>
        <p:spPr>
          <a:xfrm flipV="1">
            <a:off x="5608320" y="1684373"/>
            <a:ext cx="309880" cy="73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9D15BD6-20C9-052B-BCDA-1D4566BEF3C1}"/>
              </a:ext>
            </a:extLst>
          </p:cNvPr>
          <p:cNvSpPr txBox="1"/>
          <p:nvPr/>
        </p:nvSpPr>
        <p:spPr>
          <a:xfrm>
            <a:off x="4124960" y="1081142"/>
            <a:ext cx="373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Discussing characters (feelings, actions, traits and relationships.)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F77721C-7DFC-918F-616B-BBAAD9544329}"/>
              </a:ext>
            </a:extLst>
          </p:cNvPr>
          <p:cNvCxnSpPr/>
          <p:nvPr/>
        </p:nvCxnSpPr>
        <p:spPr>
          <a:xfrm>
            <a:off x="7152640" y="3677920"/>
            <a:ext cx="579120" cy="85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4E8FFD1-ED74-46E0-8385-4ABCD12CDA67}"/>
              </a:ext>
            </a:extLst>
          </p:cNvPr>
          <p:cNvSpPr txBox="1"/>
          <p:nvPr/>
        </p:nvSpPr>
        <p:spPr>
          <a:xfrm>
            <a:off x="5783580" y="4519478"/>
            <a:ext cx="373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Making predictions based on what has been read.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73449F-35DF-D954-5ED0-5107C63FC5F8}"/>
              </a:ext>
            </a:extLst>
          </p:cNvPr>
          <p:cNvSpPr txBox="1"/>
          <p:nvPr/>
        </p:nvSpPr>
        <p:spPr>
          <a:xfrm>
            <a:off x="3898900" y="5903088"/>
            <a:ext cx="373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Discussing setting (mood, atmosphere and descriptors.)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1A8BEF-91C3-342A-1ABE-0FF70CCEECA6}"/>
              </a:ext>
            </a:extLst>
          </p:cNvPr>
          <p:cNvCxnSpPr>
            <a:cxnSpLocks/>
          </p:cNvCxnSpPr>
          <p:nvPr/>
        </p:nvCxnSpPr>
        <p:spPr>
          <a:xfrm>
            <a:off x="5628640" y="4316757"/>
            <a:ext cx="0" cy="1460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8D5139-4123-319D-31B5-6AE19084AFAB}"/>
              </a:ext>
            </a:extLst>
          </p:cNvPr>
          <p:cNvCxnSpPr>
            <a:cxnSpLocks/>
          </p:cNvCxnSpPr>
          <p:nvPr/>
        </p:nvCxnSpPr>
        <p:spPr>
          <a:xfrm>
            <a:off x="7602220" y="2765035"/>
            <a:ext cx="815342" cy="415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619F2F3-6106-908D-5A2A-4DC702AE6E8A}"/>
              </a:ext>
            </a:extLst>
          </p:cNvPr>
          <p:cNvSpPr txBox="1"/>
          <p:nvPr/>
        </p:nvSpPr>
        <p:spPr>
          <a:xfrm>
            <a:off x="7863840" y="3180080"/>
            <a:ext cx="2001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Using text and imagery to make inferences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9A0CB8-1292-D367-7312-07114D63917B}"/>
              </a:ext>
            </a:extLst>
          </p:cNvPr>
          <p:cNvCxnSpPr>
            <a:cxnSpLocks/>
          </p:cNvCxnSpPr>
          <p:nvPr/>
        </p:nvCxnSpPr>
        <p:spPr>
          <a:xfrm flipH="1">
            <a:off x="2090008" y="3298578"/>
            <a:ext cx="1290320" cy="11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FC93BD8-E29B-329B-D274-72E5D338995B}"/>
              </a:ext>
            </a:extLst>
          </p:cNvPr>
          <p:cNvSpPr txBox="1"/>
          <p:nvPr/>
        </p:nvSpPr>
        <p:spPr>
          <a:xfrm>
            <a:off x="167640" y="3180080"/>
            <a:ext cx="1935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Discuss authorial choices.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586EB1-371C-5E1A-7ABB-A834CFA760DA}"/>
              </a:ext>
            </a:extLst>
          </p:cNvPr>
          <p:cNvCxnSpPr>
            <a:cxnSpLocks/>
          </p:cNvCxnSpPr>
          <p:nvPr/>
        </p:nvCxnSpPr>
        <p:spPr>
          <a:xfrm flipV="1">
            <a:off x="7180784" y="2142518"/>
            <a:ext cx="987856" cy="318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231B378-8081-82B4-35E8-E211060A2E95}"/>
              </a:ext>
            </a:extLst>
          </p:cNvPr>
          <p:cNvSpPr txBox="1"/>
          <p:nvPr/>
        </p:nvSpPr>
        <p:spPr>
          <a:xfrm>
            <a:off x="7863840" y="1618677"/>
            <a:ext cx="200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Discuss vocabulary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46156CC-AB75-A5C8-746D-434D3F47AF71}"/>
              </a:ext>
            </a:extLst>
          </p:cNvPr>
          <p:cNvCxnSpPr>
            <a:cxnSpLocks/>
          </p:cNvCxnSpPr>
          <p:nvPr/>
        </p:nvCxnSpPr>
        <p:spPr>
          <a:xfrm flipH="1" flipV="1">
            <a:off x="3854244" y="1009198"/>
            <a:ext cx="189025" cy="1556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1234E3F-444E-D697-1B1B-5B6049DA2BE3}"/>
              </a:ext>
            </a:extLst>
          </p:cNvPr>
          <p:cNvSpPr txBox="1"/>
          <p:nvPr/>
        </p:nvSpPr>
        <p:spPr>
          <a:xfrm>
            <a:off x="2130588" y="375059"/>
            <a:ext cx="344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Discuss thoughts, feelings and opinions.</a:t>
            </a:r>
          </a:p>
        </p:txBody>
      </p:sp>
    </p:spTree>
    <p:extLst>
      <p:ext uri="{BB962C8B-B14F-4D97-AF65-F5344CB8AC3E}">
        <p14:creationId xmlns:p14="http://schemas.microsoft.com/office/powerpoint/2010/main" val="28478772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4192</TotalTime>
  <Words>660</Words>
  <Application>Microsoft Office PowerPoint</Application>
  <PresentationFormat>Widescreen</PresentationFormat>
  <Paragraphs>142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Noto Sans Symbols</vt:lpstr>
      <vt:lpstr>Trebuchet MS</vt:lpstr>
      <vt:lpstr>Wingdings 3</vt:lpstr>
      <vt:lpstr>Facet</vt:lpstr>
      <vt:lpstr>Year 5 – Holly</vt:lpstr>
      <vt:lpstr>Bikeability </vt:lpstr>
      <vt:lpstr>Y5 Curriculum</vt:lpstr>
      <vt:lpstr>History and Geography </vt:lpstr>
      <vt:lpstr>Music lessons</vt:lpstr>
      <vt:lpstr>Maths </vt:lpstr>
      <vt:lpstr>English - writing </vt:lpstr>
      <vt:lpstr>English - reading </vt:lpstr>
      <vt:lpstr>PowerPoint Presentation</vt:lpstr>
      <vt:lpstr>English - SPAG </vt:lpstr>
      <vt:lpstr>Homework – Set Monday for following Monday</vt:lpstr>
      <vt:lpstr>PowerPoint Presentation</vt:lpstr>
      <vt:lpstr>Thank you in advance for supporting!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– Sycamore Class</dc:title>
  <dc:creator>Chloe Evans</dc:creator>
  <cp:lastModifiedBy>Laura O'Goan</cp:lastModifiedBy>
  <cp:revision>84</cp:revision>
  <cp:lastPrinted>2025-09-05T15:05:23Z</cp:lastPrinted>
  <dcterms:created xsi:type="dcterms:W3CDTF">2018-09-08T12:10:55Z</dcterms:created>
  <dcterms:modified xsi:type="dcterms:W3CDTF">2025-09-05T15:05:38Z</dcterms:modified>
</cp:coreProperties>
</file>