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modernComment_109_138FFDD4.xml" ContentType="application/vnd.ms-powerpoint.comments+xml"/>
  <Override PartName="/ppt/comments/modernComment_112_9E5E4DE.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6" r:id="rId2"/>
    <p:sldId id="257" r:id="rId3"/>
    <p:sldId id="271" r:id="rId4"/>
    <p:sldId id="276" r:id="rId5"/>
    <p:sldId id="258" r:id="rId6"/>
    <p:sldId id="259" r:id="rId7"/>
    <p:sldId id="260" r:id="rId8"/>
    <p:sldId id="264" r:id="rId9"/>
    <p:sldId id="263" r:id="rId10"/>
    <p:sldId id="261" r:id="rId11"/>
    <p:sldId id="262" r:id="rId12"/>
    <p:sldId id="265" r:id="rId13"/>
    <p:sldId id="267" r:id="rId14"/>
    <p:sldId id="268" r:id="rId15"/>
    <p:sldId id="274" r:id="rId16"/>
    <p:sldId id="275" r:id="rId17"/>
    <p:sldId id="272" r:id="rId18"/>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6F399F8-ECC9-1BBD-9F00-9F5630BD7FF3}" name="Lowe,Donna" initials="DL" userId="S::Donna.Lowe.3601@sch.warrington.gov.uk::dae7f20b-4ece-4055-844e-27589f7f06a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98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modernComment_109_138FFDD4.xml><?xml version="1.0" encoding="utf-8"?>
<p188:cmLst xmlns:a="http://schemas.openxmlformats.org/drawingml/2006/main" xmlns:r="http://schemas.openxmlformats.org/officeDocument/2006/relationships" xmlns:p188="http://schemas.microsoft.com/office/powerpoint/2018/8/main">
  <p188:cm id="{416AEA11-6979-4417-88D1-87C2CA2A85B6}" authorId="{36F399F8-ECC9-1BBD-9F00-9F5630BD7FF3}" created="2025-06-25T13:28:40.357">
    <ac:deMkLst xmlns:ac="http://schemas.microsoft.com/office/drawing/2013/main/command">
      <pc:docMk xmlns:pc="http://schemas.microsoft.com/office/powerpoint/2013/main/command"/>
      <pc:sldMk xmlns:pc="http://schemas.microsoft.com/office/powerpoint/2013/main/command" cId="328203732" sldId="265"/>
      <ac:spMk id="3" creationId="{00000000-0000-0000-0000-000000000000}"/>
    </ac:deMkLst>
    <p188:txBody>
      <a:bodyPr/>
      <a:lstStyle/>
      <a:p>
        <a:r>
          <a:rPr lang="en-GB"/>
          <a:t>Do you want to add about prescribed medicines only and we will only administer if it is 4 doses required in a day</a:t>
        </a:r>
      </a:p>
    </p188:txBody>
  </p188:cm>
</p188:cmLst>
</file>

<file path=ppt/comments/modernComment_112_9E5E4DE.xml><?xml version="1.0" encoding="utf-8"?>
<p188:cmLst xmlns:a="http://schemas.openxmlformats.org/drawingml/2006/main" xmlns:r="http://schemas.openxmlformats.org/officeDocument/2006/relationships" xmlns:p188="http://schemas.microsoft.com/office/powerpoint/2018/8/main">
  <p188:cm id="{9A4FFCD6-79F3-49AB-9E12-6FB0D3DFECC3}" authorId="{36F399F8-ECC9-1BBD-9F00-9F5630BD7FF3}" created="2025-06-25T13:27:49.101">
    <ac:deMkLst xmlns:ac="http://schemas.microsoft.com/office/drawing/2013/main/command">
      <pc:docMk xmlns:pc="http://schemas.microsoft.com/office/powerpoint/2013/main/command"/>
      <pc:sldMk xmlns:pc="http://schemas.microsoft.com/office/powerpoint/2013/main/command" cId="166061278" sldId="274"/>
      <ac:picMk id="6" creationId="{00000000-0000-0000-0000-000000000000}"/>
    </ac:deMkLst>
    <p188:txBody>
      <a:bodyPr/>
      <a:lstStyle/>
      <a:p>
        <a:r>
          <a:rPr lang="en-GB"/>
          <a:t>Check the 01925 number as they are in the modular building, so they can ring our number and we can put them through to extension 212</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3" y="0"/>
            <a:ext cx="2945659" cy="495427"/>
          </a:xfrm>
          <a:prstGeom prst="rect">
            <a:avLst/>
          </a:prstGeom>
        </p:spPr>
        <p:txBody>
          <a:bodyPr vert="horz" lIns="91440" tIns="45720" rIns="91440" bIns="45720" rtlCol="0"/>
          <a:lstStyle>
            <a:lvl1pPr algn="r">
              <a:defRPr sz="1200"/>
            </a:lvl1pPr>
          </a:lstStyle>
          <a:p>
            <a:fld id="{CCBB0C1C-B48C-4BF1-A6FD-FE2FA498C265}" type="datetimeFigureOut">
              <a:rPr lang="en-GB" smtClean="0"/>
              <a:t>25/06/2025</a:t>
            </a:fld>
            <a:endParaRPr lang="en-GB" dirty="0"/>
          </a:p>
        </p:txBody>
      </p:sp>
      <p:sp>
        <p:nvSpPr>
          <p:cNvPr id="4" name="Footer Placeholder 3"/>
          <p:cNvSpPr>
            <a:spLocks noGrp="1"/>
          </p:cNvSpPr>
          <p:nvPr>
            <p:ph type="ftr" sz="quarter" idx="2"/>
          </p:nvPr>
        </p:nvSpPr>
        <p:spPr>
          <a:xfrm>
            <a:off x="0" y="9378824"/>
            <a:ext cx="2945659" cy="495426"/>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3" y="9378824"/>
            <a:ext cx="2945659" cy="495426"/>
          </a:xfrm>
          <a:prstGeom prst="rect">
            <a:avLst/>
          </a:prstGeom>
        </p:spPr>
        <p:txBody>
          <a:bodyPr vert="horz" lIns="91440" tIns="45720" rIns="91440" bIns="45720" rtlCol="0" anchor="b"/>
          <a:lstStyle>
            <a:lvl1pPr algn="r">
              <a:defRPr sz="1200"/>
            </a:lvl1pPr>
          </a:lstStyle>
          <a:p>
            <a:fld id="{E747B33E-C35E-467C-992D-473C08E9A375}" type="slidenum">
              <a:rPr lang="en-GB" smtClean="0"/>
              <a:t>‹#›</a:t>
            </a:fld>
            <a:endParaRPr lang="en-GB" dirty="0"/>
          </a:p>
        </p:txBody>
      </p:sp>
    </p:spTree>
    <p:extLst>
      <p:ext uri="{BB962C8B-B14F-4D97-AF65-F5344CB8AC3E}">
        <p14:creationId xmlns:p14="http://schemas.microsoft.com/office/powerpoint/2010/main" val="344162243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E788755-A58F-41A6-BE79-48D023F28FCA}" type="datetimeFigureOut">
              <a:rPr lang="en-GB" smtClean="0"/>
              <a:pPr/>
              <a:t>25/06/2025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7925509-D899-463A-9F2C-FA7239C01277}" type="slidenum">
              <a:rPr lang="en-GB" smtClean="0"/>
              <a:pPr/>
              <a:t>‹#›</a:t>
            </a:fld>
            <a:endParaRPr lang="en-GB" dirty="0"/>
          </a:p>
        </p:txBody>
      </p:sp>
    </p:spTree>
    <p:extLst>
      <p:ext uri="{BB962C8B-B14F-4D97-AF65-F5344CB8AC3E}">
        <p14:creationId xmlns:p14="http://schemas.microsoft.com/office/powerpoint/2010/main" val="3314483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E788755-A58F-41A6-BE79-48D023F28FCA}" type="datetimeFigureOut">
              <a:rPr lang="en-GB" smtClean="0"/>
              <a:pPr/>
              <a:t>25/06/2025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7925509-D899-463A-9F2C-FA7239C01277}" type="slidenum">
              <a:rPr lang="en-GB" smtClean="0"/>
              <a:pPr/>
              <a:t>‹#›</a:t>
            </a:fld>
            <a:endParaRPr lang="en-GB" dirty="0"/>
          </a:p>
        </p:txBody>
      </p:sp>
    </p:spTree>
    <p:extLst>
      <p:ext uri="{BB962C8B-B14F-4D97-AF65-F5344CB8AC3E}">
        <p14:creationId xmlns:p14="http://schemas.microsoft.com/office/powerpoint/2010/main" val="2647861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E788755-A58F-41A6-BE79-48D023F28FCA}" type="datetimeFigureOut">
              <a:rPr lang="en-GB" smtClean="0"/>
              <a:pPr/>
              <a:t>25/06/2025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7925509-D899-463A-9F2C-FA7239C01277}" type="slidenum">
              <a:rPr lang="en-GB" smtClean="0"/>
              <a:pPr/>
              <a:t>‹#›</a:t>
            </a:fld>
            <a:endParaRPr lang="en-GB" dirty="0"/>
          </a:p>
        </p:txBody>
      </p:sp>
    </p:spTree>
    <p:extLst>
      <p:ext uri="{BB962C8B-B14F-4D97-AF65-F5344CB8AC3E}">
        <p14:creationId xmlns:p14="http://schemas.microsoft.com/office/powerpoint/2010/main" val="2537793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E788755-A58F-41A6-BE79-48D023F28FCA}" type="datetimeFigureOut">
              <a:rPr lang="en-GB" smtClean="0"/>
              <a:pPr/>
              <a:t>25/06/2025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7925509-D899-463A-9F2C-FA7239C01277}" type="slidenum">
              <a:rPr lang="en-GB" smtClean="0"/>
              <a:pPr/>
              <a:t>‹#›</a:t>
            </a:fld>
            <a:endParaRPr lang="en-GB" dirty="0"/>
          </a:p>
        </p:txBody>
      </p:sp>
    </p:spTree>
    <p:extLst>
      <p:ext uri="{BB962C8B-B14F-4D97-AF65-F5344CB8AC3E}">
        <p14:creationId xmlns:p14="http://schemas.microsoft.com/office/powerpoint/2010/main" val="4007487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788755-A58F-41A6-BE79-48D023F28FCA}" type="datetimeFigureOut">
              <a:rPr lang="en-GB" smtClean="0"/>
              <a:pPr/>
              <a:t>25/06/2025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7925509-D899-463A-9F2C-FA7239C01277}" type="slidenum">
              <a:rPr lang="en-GB" smtClean="0"/>
              <a:pPr/>
              <a:t>‹#›</a:t>
            </a:fld>
            <a:endParaRPr lang="en-GB" dirty="0"/>
          </a:p>
        </p:txBody>
      </p:sp>
    </p:spTree>
    <p:extLst>
      <p:ext uri="{BB962C8B-B14F-4D97-AF65-F5344CB8AC3E}">
        <p14:creationId xmlns:p14="http://schemas.microsoft.com/office/powerpoint/2010/main" val="1557459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E788755-A58F-41A6-BE79-48D023F28FCA}" type="datetimeFigureOut">
              <a:rPr lang="en-GB" smtClean="0"/>
              <a:pPr/>
              <a:t>25/06/2025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7925509-D899-463A-9F2C-FA7239C01277}" type="slidenum">
              <a:rPr lang="en-GB" smtClean="0"/>
              <a:pPr/>
              <a:t>‹#›</a:t>
            </a:fld>
            <a:endParaRPr lang="en-GB" dirty="0"/>
          </a:p>
        </p:txBody>
      </p:sp>
    </p:spTree>
    <p:extLst>
      <p:ext uri="{BB962C8B-B14F-4D97-AF65-F5344CB8AC3E}">
        <p14:creationId xmlns:p14="http://schemas.microsoft.com/office/powerpoint/2010/main" val="1489048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E788755-A58F-41A6-BE79-48D023F28FCA}" type="datetimeFigureOut">
              <a:rPr lang="en-GB" smtClean="0"/>
              <a:pPr/>
              <a:t>25/06/2025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7925509-D899-463A-9F2C-FA7239C01277}" type="slidenum">
              <a:rPr lang="en-GB" smtClean="0"/>
              <a:pPr/>
              <a:t>‹#›</a:t>
            </a:fld>
            <a:endParaRPr lang="en-GB" dirty="0"/>
          </a:p>
        </p:txBody>
      </p:sp>
    </p:spTree>
    <p:extLst>
      <p:ext uri="{BB962C8B-B14F-4D97-AF65-F5344CB8AC3E}">
        <p14:creationId xmlns:p14="http://schemas.microsoft.com/office/powerpoint/2010/main" val="1295440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E788755-A58F-41A6-BE79-48D023F28FCA}" type="datetimeFigureOut">
              <a:rPr lang="en-GB" smtClean="0"/>
              <a:pPr/>
              <a:t>25/06/2025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7925509-D899-463A-9F2C-FA7239C01277}" type="slidenum">
              <a:rPr lang="en-GB" smtClean="0"/>
              <a:pPr/>
              <a:t>‹#›</a:t>
            </a:fld>
            <a:endParaRPr lang="en-GB" dirty="0"/>
          </a:p>
        </p:txBody>
      </p:sp>
    </p:spTree>
    <p:extLst>
      <p:ext uri="{BB962C8B-B14F-4D97-AF65-F5344CB8AC3E}">
        <p14:creationId xmlns:p14="http://schemas.microsoft.com/office/powerpoint/2010/main" val="3452032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788755-A58F-41A6-BE79-48D023F28FCA}" type="datetimeFigureOut">
              <a:rPr lang="en-GB" smtClean="0"/>
              <a:pPr/>
              <a:t>25/06/2025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7925509-D899-463A-9F2C-FA7239C01277}" type="slidenum">
              <a:rPr lang="en-GB" smtClean="0"/>
              <a:pPr/>
              <a:t>‹#›</a:t>
            </a:fld>
            <a:endParaRPr lang="en-GB" dirty="0"/>
          </a:p>
        </p:txBody>
      </p:sp>
    </p:spTree>
    <p:extLst>
      <p:ext uri="{BB962C8B-B14F-4D97-AF65-F5344CB8AC3E}">
        <p14:creationId xmlns:p14="http://schemas.microsoft.com/office/powerpoint/2010/main" val="1776012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788755-A58F-41A6-BE79-48D023F28FCA}" type="datetimeFigureOut">
              <a:rPr lang="en-GB" smtClean="0"/>
              <a:pPr/>
              <a:t>25/06/2025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7925509-D899-463A-9F2C-FA7239C01277}" type="slidenum">
              <a:rPr lang="en-GB" smtClean="0"/>
              <a:pPr/>
              <a:t>‹#›</a:t>
            </a:fld>
            <a:endParaRPr lang="en-GB" dirty="0"/>
          </a:p>
        </p:txBody>
      </p:sp>
    </p:spTree>
    <p:extLst>
      <p:ext uri="{BB962C8B-B14F-4D97-AF65-F5344CB8AC3E}">
        <p14:creationId xmlns:p14="http://schemas.microsoft.com/office/powerpoint/2010/main" val="48557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788755-A58F-41A6-BE79-48D023F28FCA}" type="datetimeFigureOut">
              <a:rPr lang="en-GB" smtClean="0"/>
              <a:pPr/>
              <a:t>25/06/2025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7925509-D899-463A-9F2C-FA7239C01277}" type="slidenum">
              <a:rPr lang="en-GB" smtClean="0"/>
              <a:pPr/>
              <a:t>‹#›</a:t>
            </a:fld>
            <a:endParaRPr lang="en-GB" dirty="0"/>
          </a:p>
        </p:txBody>
      </p:sp>
    </p:spTree>
    <p:extLst>
      <p:ext uri="{BB962C8B-B14F-4D97-AF65-F5344CB8AC3E}">
        <p14:creationId xmlns:p14="http://schemas.microsoft.com/office/powerpoint/2010/main" val="1862895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788755-A58F-41A6-BE79-48D023F28FCA}" type="datetimeFigureOut">
              <a:rPr lang="en-GB" smtClean="0"/>
              <a:pPr/>
              <a:t>25/06/2025</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925509-D899-463A-9F2C-FA7239C01277}" type="slidenum">
              <a:rPr lang="en-GB" smtClean="0"/>
              <a:pPr/>
              <a:t>‹#›</a:t>
            </a:fld>
            <a:endParaRPr lang="en-GB" dirty="0"/>
          </a:p>
        </p:txBody>
      </p:sp>
    </p:spTree>
    <p:extLst>
      <p:ext uri="{BB962C8B-B14F-4D97-AF65-F5344CB8AC3E}">
        <p14:creationId xmlns:p14="http://schemas.microsoft.com/office/powerpoint/2010/main" val="41315257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09_138FFDD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12_9E5E4DE.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christchurch_primary@sch.warrington.gov.uk"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130425"/>
            <a:ext cx="7086600" cy="2738735"/>
          </a:xfrm>
        </p:spPr>
        <p:txBody>
          <a:bodyPr>
            <a:normAutofit fontScale="90000"/>
          </a:bodyPr>
          <a:lstStyle/>
          <a:p>
            <a:r>
              <a:rPr lang="en-GB" dirty="0"/>
              <a:t>Welcome to our Reception New Parents’ Meeting </a:t>
            </a:r>
            <a:br>
              <a:rPr lang="en-GB" dirty="0"/>
            </a:br>
            <a:br>
              <a:rPr lang="en-GB" dirty="0"/>
            </a:br>
            <a:endParaRPr lang="en-GB" dirty="0"/>
          </a:p>
        </p:txBody>
      </p:sp>
      <p:sp>
        <p:nvSpPr>
          <p:cNvPr id="3" name="Subtitle 2"/>
          <p:cNvSpPr>
            <a:spLocks noGrp="1"/>
          </p:cNvSpPr>
          <p:nvPr>
            <p:ph type="subTitle" idx="1"/>
          </p:nvPr>
        </p:nvSpPr>
        <p:spPr>
          <a:xfrm>
            <a:off x="1371600" y="3886200"/>
            <a:ext cx="6400800" cy="2063080"/>
          </a:xfrm>
        </p:spPr>
        <p:txBody>
          <a:bodyPr>
            <a:normAutofit/>
          </a:bodyPr>
          <a:lstStyle/>
          <a:p>
            <a:endParaRPr lang="en-GB" dirty="0">
              <a:solidFill>
                <a:schemeClr val="tx1"/>
              </a:solidFill>
            </a:endParaRPr>
          </a:p>
          <a:p>
            <a:endParaRPr lang="en-GB" dirty="0"/>
          </a:p>
        </p:txBody>
      </p:sp>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6465" b="26195"/>
          <a:stretch/>
        </p:blipFill>
        <p:spPr bwMode="auto">
          <a:xfrm>
            <a:off x="251521" y="332657"/>
            <a:ext cx="1540017" cy="1296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751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Morning Break Snack…</a:t>
            </a:r>
          </a:p>
        </p:txBody>
      </p:sp>
      <p:sp>
        <p:nvSpPr>
          <p:cNvPr id="3" name="Content Placeholder 2"/>
          <p:cNvSpPr>
            <a:spLocks noGrp="1"/>
          </p:cNvSpPr>
          <p:nvPr>
            <p:ph idx="1"/>
          </p:nvPr>
        </p:nvSpPr>
        <p:spPr/>
        <p:txBody>
          <a:bodyPr/>
          <a:lstStyle/>
          <a:p>
            <a:pPr marL="0" indent="0">
              <a:buNone/>
            </a:pPr>
            <a:r>
              <a:rPr lang="en-GB" dirty="0"/>
              <a:t>There are two options:</a:t>
            </a:r>
          </a:p>
          <a:p>
            <a:pPr marL="514350" indent="-514350">
              <a:buFont typeface="+mj-lt"/>
              <a:buAutoNum type="arabicPeriod"/>
            </a:pPr>
            <a:r>
              <a:rPr lang="en-GB" dirty="0"/>
              <a:t>Pay per week via our ParentPay App – menu TBC</a:t>
            </a:r>
          </a:p>
          <a:p>
            <a:pPr marL="514350" indent="-514350">
              <a:buFont typeface="+mj-lt"/>
              <a:buAutoNum type="arabicPeriod"/>
            </a:pPr>
            <a:r>
              <a:rPr lang="en-GB" dirty="0"/>
              <a:t>Or bring your own ‘healthy’ snack :</a:t>
            </a:r>
          </a:p>
          <a:p>
            <a:pPr marL="0" indent="0">
              <a:buNone/>
            </a:pPr>
            <a:r>
              <a:rPr lang="en-GB" dirty="0"/>
              <a:t>We are a healthy school, so no sweets, chocolate, cordial or fizzy drinks  please!</a:t>
            </a:r>
          </a:p>
          <a:p>
            <a:pPr marL="0" indent="0" algn="ctr">
              <a:buNone/>
            </a:pPr>
            <a:r>
              <a:rPr lang="en-GB" b="1" dirty="0"/>
              <a:t>PLEASE INFORM US OF ANY ALLERGIES YOUR CHILD HAS VIA ARBOR.</a:t>
            </a:r>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6465" b="26195"/>
          <a:stretch/>
        </p:blipFill>
        <p:spPr bwMode="auto">
          <a:xfrm>
            <a:off x="35140" y="116631"/>
            <a:ext cx="1678880" cy="1413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8963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School Meals…</a:t>
            </a:r>
          </a:p>
        </p:txBody>
      </p:sp>
      <p:sp>
        <p:nvSpPr>
          <p:cNvPr id="3" name="Content Placeholder 2"/>
          <p:cNvSpPr>
            <a:spLocks noGrp="1"/>
          </p:cNvSpPr>
          <p:nvPr>
            <p:ph idx="1"/>
          </p:nvPr>
        </p:nvSpPr>
        <p:spPr/>
        <p:txBody>
          <a:bodyPr>
            <a:normAutofit fontScale="92500" lnSpcReduction="20000"/>
          </a:bodyPr>
          <a:lstStyle/>
          <a:p>
            <a:r>
              <a:rPr lang="en-GB" dirty="0"/>
              <a:t>All children are automatically  registered for a free school lunch under the Universal Infant Free School Meal.  Lunches can be ordered via </a:t>
            </a:r>
            <a:r>
              <a:rPr lang="en-GB" dirty="0" err="1"/>
              <a:t>Parentpay</a:t>
            </a:r>
            <a:r>
              <a:rPr lang="en-GB" dirty="0"/>
              <a:t>.</a:t>
            </a:r>
          </a:p>
          <a:p>
            <a:r>
              <a:rPr lang="en-GB" dirty="0"/>
              <a:t>Should you wish your child not to have a school meal, they may bring in a packed lunch in a clearly labelled packed lunch bag.</a:t>
            </a:r>
          </a:p>
          <a:p>
            <a:r>
              <a:rPr lang="en-GB" dirty="0"/>
              <a:t>Inform us via ARBOR if your child has any allergies or special dietary requirements.</a:t>
            </a:r>
          </a:p>
          <a:p>
            <a:r>
              <a:rPr lang="en-GB" dirty="0"/>
              <a:t>Weekly menu is available for your information on the school website. </a:t>
            </a:r>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6465" b="26195"/>
          <a:stretch/>
        </p:blipFill>
        <p:spPr bwMode="auto">
          <a:xfrm>
            <a:off x="107504" y="98305"/>
            <a:ext cx="1678880" cy="1413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6769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Asthma or Allergies…</a:t>
            </a:r>
          </a:p>
        </p:txBody>
      </p:sp>
      <p:sp>
        <p:nvSpPr>
          <p:cNvPr id="3" name="Content Placeholder 2"/>
          <p:cNvSpPr>
            <a:spLocks noGrp="1"/>
          </p:cNvSpPr>
          <p:nvPr>
            <p:ph idx="1"/>
          </p:nvPr>
        </p:nvSpPr>
        <p:spPr>
          <a:xfrm>
            <a:off x="457200" y="1600200"/>
            <a:ext cx="8229600" cy="4709120"/>
          </a:xfrm>
        </p:spPr>
        <p:txBody>
          <a:bodyPr>
            <a:normAutofit fontScale="85000" lnSpcReduction="20000"/>
          </a:bodyPr>
          <a:lstStyle/>
          <a:p>
            <a:pPr marL="0" indent="0">
              <a:buNone/>
            </a:pPr>
            <a:r>
              <a:rPr lang="en-GB" dirty="0"/>
              <a:t>Please inform the school office if your child has asthma. In addition to informing us of any medical conditions via ARBOR you will need to complete an Asthma form via the school office. </a:t>
            </a:r>
          </a:p>
          <a:p>
            <a:pPr marL="0" indent="0">
              <a:buNone/>
            </a:pPr>
            <a:endParaRPr lang="en-GB" dirty="0"/>
          </a:p>
          <a:p>
            <a:pPr marL="0" indent="0">
              <a:buNone/>
            </a:pPr>
            <a:r>
              <a:rPr lang="en-GB" sz="4400" dirty="0"/>
              <a:t>Asthma inhaler – we need one that must be kept in school!</a:t>
            </a:r>
          </a:p>
          <a:p>
            <a:pPr marL="0" indent="0">
              <a:buNone/>
            </a:pPr>
            <a:endParaRPr lang="en-GB" dirty="0"/>
          </a:p>
          <a:p>
            <a:pPr marL="0" indent="0">
              <a:buNone/>
            </a:pPr>
            <a:r>
              <a:rPr lang="en-GB" dirty="0"/>
              <a:t>Please note that we can only administer medicines in accordance with dose and frequency prescribed by a doctor.  </a:t>
            </a:r>
          </a:p>
          <a:p>
            <a:pPr marL="0" indent="0">
              <a:buNone/>
            </a:pPr>
            <a:endParaRPr lang="en-GB" dirty="0"/>
          </a:p>
        </p:txBody>
      </p:sp>
      <p:pic>
        <p:nvPicPr>
          <p:cNvPr id="4"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16465" b="26195"/>
          <a:stretch/>
        </p:blipFill>
        <p:spPr bwMode="auto">
          <a:xfrm>
            <a:off x="12723" y="116632"/>
            <a:ext cx="1678880" cy="1413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203732"/>
      </p:ext>
    </p:extLst>
  </p:cSld>
  <p:clrMapOvr>
    <a:masterClrMapping/>
  </p:clrMapOvr>
  <p:extLst>
    <p:ext uri="{6950BFC3-D8DA-4A85-94F7-54DA5524770B}">
      <p188:commentRel xmlns:p188="http://schemas.microsoft.com/office/powerpoint/2018/8/main" r:id="rId2"/>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School Uniform…</a:t>
            </a:r>
          </a:p>
        </p:txBody>
      </p:sp>
      <p:sp>
        <p:nvSpPr>
          <p:cNvPr id="3" name="Content Placeholder 2"/>
          <p:cNvSpPr>
            <a:spLocks noGrp="1"/>
          </p:cNvSpPr>
          <p:nvPr>
            <p:ph idx="1"/>
          </p:nvPr>
        </p:nvSpPr>
        <p:spPr/>
        <p:txBody>
          <a:bodyPr>
            <a:normAutofit lnSpcReduction="10000"/>
          </a:bodyPr>
          <a:lstStyle/>
          <a:p>
            <a:pPr marL="0" indent="0">
              <a:buNone/>
            </a:pPr>
            <a:r>
              <a:rPr lang="en-GB" dirty="0"/>
              <a:t>Items available from Warrington School Wear:</a:t>
            </a:r>
          </a:p>
          <a:p>
            <a:r>
              <a:rPr lang="en-GB" dirty="0"/>
              <a:t>Sweatshirt</a:t>
            </a:r>
          </a:p>
          <a:p>
            <a:r>
              <a:rPr lang="en-GB" dirty="0"/>
              <a:t>Tie</a:t>
            </a:r>
          </a:p>
          <a:p>
            <a:r>
              <a:rPr lang="en-GB" dirty="0"/>
              <a:t>Book-bag</a:t>
            </a:r>
          </a:p>
          <a:p>
            <a:r>
              <a:rPr lang="en-GB" dirty="0"/>
              <a:t>Cap</a:t>
            </a:r>
          </a:p>
          <a:p>
            <a:r>
              <a:rPr lang="en-GB" dirty="0"/>
              <a:t>PE T-shirt, tracksuit, Velcro trainers</a:t>
            </a:r>
          </a:p>
          <a:p>
            <a:r>
              <a:rPr lang="en-GB" dirty="0"/>
              <a:t>Wellingtons</a:t>
            </a:r>
          </a:p>
          <a:p>
            <a:pPr marL="0" indent="0" algn="ctr">
              <a:buNone/>
            </a:pPr>
            <a:r>
              <a:rPr lang="en-GB" b="1" dirty="0"/>
              <a:t>PLEASE NAME ALL ITEMS!</a:t>
            </a:r>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6465" b="26195"/>
          <a:stretch/>
        </p:blipFill>
        <p:spPr bwMode="auto">
          <a:xfrm>
            <a:off x="0" y="44624"/>
            <a:ext cx="1678880" cy="1413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2697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Curriculum…</a:t>
            </a:r>
          </a:p>
        </p:txBody>
      </p:sp>
      <p:sp>
        <p:nvSpPr>
          <p:cNvPr id="3" name="Content Placeholder 2"/>
          <p:cNvSpPr>
            <a:spLocks noGrp="1"/>
          </p:cNvSpPr>
          <p:nvPr>
            <p:ph idx="1"/>
          </p:nvPr>
        </p:nvSpPr>
        <p:spPr/>
        <p:txBody>
          <a:bodyPr>
            <a:normAutofit/>
          </a:bodyPr>
          <a:lstStyle/>
          <a:p>
            <a:pPr marL="0" indent="0" algn="ctr">
              <a:buNone/>
            </a:pPr>
            <a:r>
              <a:rPr lang="en-GB" sz="4000" dirty="0"/>
              <a:t>We will hold a meeting in September to discuss in more detail the curriculum, explain our approach, and suggest ways you can help your child to support their learning at home. </a:t>
            </a:r>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6465" b="26195"/>
          <a:stretch/>
        </p:blipFill>
        <p:spPr bwMode="auto">
          <a:xfrm>
            <a:off x="10306" y="116632"/>
            <a:ext cx="1678880" cy="1413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5615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Wrap Around Care</a:t>
            </a:r>
          </a:p>
        </p:txBody>
      </p:sp>
      <p:sp>
        <p:nvSpPr>
          <p:cNvPr id="3" name="Content Placeholder 2"/>
          <p:cNvSpPr>
            <a:spLocks noGrp="1"/>
          </p:cNvSpPr>
          <p:nvPr>
            <p:ph idx="1"/>
          </p:nvPr>
        </p:nvSpPr>
        <p:spPr/>
        <p:txBody>
          <a:bodyPr>
            <a:normAutofit/>
          </a:bodyPr>
          <a:lstStyle/>
          <a:p>
            <a:pPr marL="0" indent="0" algn="ctr">
              <a:buNone/>
            </a:pPr>
            <a:r>
              <a:rPr lang="en-GB" sz="2800" dirty="0"/>
              <a:t>We work closely with our on-site wrap around care provider, ‘WASPs’. They will be able to provide breakfast club and after-school childcare.</a:t>
            </a:r>
            <a:endParaRPr lang="en-GB" sz="4000" dirty="0"/>
          </a:p>
        </p:txBody>
      </p:sp>
      <p:pic>
        <p:nvPicPr>
          <p:cNvPr id="4"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16465" b="26195"/>
          <a:stretch/>
        </p:blipFill>
        <p:spPr bwMode="auto">
          <a:xfrm>
            <a:off x="10306" y="116632"/>
            <a:ext cx="1678880" cy="1413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64289" y="350466"/>
            <a:ext cx="1368152" cy="1368152"/>
          </a:xfrm>
          <a:prstGeom prst="rect">
            <a:avLst/>
          </a:prstGeom>
        </p:spPr>
      </p:pic>
      <p:pic>
        <p:nvPicPr>
          <p:cNvPr id="6" name="Picture 5"/>
          <p:cNvPicPr>
            <a:picLocks noChangeAspect="1"/>
          </p:cNvPicPr>
          <p:nvPr/>
        </p:nvPicPr>
        <p:blipFill>
          <a:blip r:embed="rId5"/>
          <a:stretch>
            <a:fillRect/>
          </a:stretch>
        </p:blipFill>
        <p:spPr>
          <a:xfrm>
            <a:off x="1187624" y="2996952"/>
            <a:ext cx="6668822" cy="3028190"/>
          </a:xfrm>
          <a:prstGeom prst="rect">
            <a:avLst/>
          </a:prstGeom>
        </p:spPr>
      </p:pic>
    </p:spTree>
    <p:extLst>
      <p:ext uri="{BB962C8B-B14F-4D97-AF65-F5344CB8AC3E}">
        <p14:creationId xmlns:p14="http://schemas.microsoft.com/office/powerpoint/2010/main" val="166061278"/>
      </p:ext>
    </p:extLst>
  </p:cSld>
  <p:clrMapOvr>
    <a:masterClrMapping/>
  </p:clrMapOvr>
  <p:extLst>
    <p:ext uri="{6950BFC3-D8DA-4A85-94F7-54DA5524770B}">
      <p188:commentRel xmlns:p188="http://schemas.microsoft.com/office/powerpoint/2018/8/main" r:id="rId2"/>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Communication</a:t>
            </a:r>
          </a:p>
        </p:txBody>
      </p:sp>
      <p:sp>
        <p:nvSpPr>
          <p:cNvPr id="3" name="Content Placeholder 2"/>
          <p:cNvSpPr>
            <a:spLocks noGrp="1"/>
          </p:cNvSpPr>
          <p:nvPr>
            <p:ph idx="1"/>
          </p:nvPr>
        </p:nvSpPr>
        <p:spPr/>
        <p:txBody>
          <a:bodyPr>
            <a:normAutofit/>
          </a:bodyPr>
          <a:lstStyle/>
          <a:p>
            <a:pPr marL="0" indent="0">
              <a:buNone/>
            </a:pPr>
            <a:r>
              <a:rPr lang="en-GB" sz="2800" dirty="0"/>
              <a:t>If you have any queries you can contact us via the school office:</a:t>
            </a:r>
          </a:p>
          <a:p>
            <a:pPr marL="0" indent="0">
              <a:buNone/>
            </a:pPr>
            <a:r>
              <a:rPr lang="en-GB" sz="2800" dirty="0"/>
              <a:t>Tel: 01925 492422</a:t>
            </a:r>
          </a:p>
          <a:p>
            <a:pPr marL="0" indent="0">
              <a:buNone/>
            </a:pPr>
            <a:r>
              <a:rPr lang="en-GB" sz="2800" dirty="0"/>
              <a:t>Email: </a:t>
            </a:r>
            <a:r>
              <a:rPr lang="en-GB" sz="2800" dirty="0">
                <a:hlinkClick r:id="rId2"/>
              </a:rPr>
              <a:t>christchurch_primary@sch.warrington.gov.uk</a:t>
            </a:r>
            <a:endParaRPr lang="en-GB" sz="2800" dirty="0"/>
          </a:p>
          <a:p>
            <a:pPr marL="0" indent="0">
              <a:buNone/>
            </a:pPr>
            <a:r>
              <a:rPr lang="en-GB" sz="2800" dirty="0"/>
              <a:t>In September you will also receive login details for your child’s class Microsoft TEAMs. </a:t>
            </a:r>
          </a:p>
          <a:p>
            <a:pPr marL="0" indent="0">
              <a:buNone/>
            </a:pPr>
            <a:endParaRPr lang="en-GB" dirty="0"/>
          </a:p>
        </p:txBody>
      </p:sp>
      <p:pic>
        <p:nvPicPr>
          <p:cNvPr id="4"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16465" b="26195"/>
          <a:stretch/>
        </p:blipFill>
        <p:spPr bwMode="auto">
          <a:xfrm>
            <a:off x="0" y="116632"/>
            <a:ext cx="1678880" cy="1413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64203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And Finally…</a:t>
            </a:r>
          </a:p>
        </p:txBody>
      </p:sp>
      <p:sp>
        <p:nvSpPr>
          <p:cNvPr id="3" name="Content Placeholder 2"/>
          <p:cNvSpPr>
            <a:spLocks noGrp="1"/>
          </p:cNvSpPr>
          <p:nvPr>
            <p:ph idx="1"/>
          </p:nvPr>
        </p:nvSpPr>
        <p:spPr/>
        <p:txBody>
          <a:bodyPr>
            <a:normAutofit/>
          </a:bodyPr>
          <a:lstStyle/>
          <a:p>
            <a:pPr marL="0" indent="0">
              <a:buNone/>
            </a:pPr>
            <a:r>
              <a:rPr lang="en-GB" sz="3600" i="1" dirty="0"/>
              <a:t>It is a privilege to be working with you and your children. We look forward to being an integral part of their learning journey. We place a great emphasis on developing a strong partnership with you, so please always tell us if there is something we need to know to help your child learn, stay safe or enjoy school. Thank you!</a:t>
            </a:r>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6465" b="26195"/>
          <a:stretch/>
        </p:blipFill>
        <p:spPr bwMode="auto">
          <a:xfrm>
            <a:off x="0" y="116632"/>
            <a:ext cx="1678880" cy="1413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9394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Our Staff:</a:t>
            </a:r>
          </a:p>
        </p:txBody>
      </p:sp>
      <p:sp>
        <p:nvSpPr>
          <p:cNvPr id="3" name="Content Placeholder 2"/>
          <p:cNvSpPr>
            <a:spLocks noGrp="1"/>
          </p:cNvSpPr>
          <p:nvPr>
            <p:ph idx="1"/>
          </p:nvPr>
        </p:nvSpPr>
        <p:spPr/>
        <p:txBody>
          <a:bodyPr>
            <a:normAutofit fontScale="92500" lnSpcReduction="20000"/>
          </a:bodyPr>
          <a:lstStyle/>
          <a:p>
            <a:pPr marL="0" indent="0">
              <a:buNone/>
            </a:pPr>
            <a:r>
              <a:rPr lang="en-GB" dirty="0"/>
              <a:t>Class Teachers		Mrs Ryan &amp; </a:t>
            </a:r>
          </a:p>
          <a:p>
            <a:pPr marL="0" indent="0">
              <a:buNone/>
            </a:pPr>
            <a:r>
              <a:rPr lang="en-GB" dirty="0"/>
              <a:t>				Mrs Kirkham</a:t>
            </a:r>
          </a:p>
          <a:p>
            <a:pPr marL="457200" lvl="1" indent="0">
              <a:buNone/>
            </a:pPr>
            <a:r>
              <a:rPr lang="en-GB" dirty="0"/>
              <a:t>					</a:t>
            </a:r>
          </a:p>
          <a:p>
            <a:pPr marL="0" indent="0">
              <a:buNone/>
            </a:pPr>
            <a:r>
              <a:rPr lang="en-GB" dirty="0"/>
              <a:t>Reception TAs		</a:t>
            </a:r>
            <a:r>
              <a:rPr lang="en-GB" sz="3200" dirty="0"/>
              <a:t>Miss Telfer</a:t>
            </a:r>
          </a:p>
          <a:p>
            <a:pPr marL="0" indent="0">
              <a:buNone/>
            </a:pPr>
            <a:r>
              <a:rPr lang="en-GB" dirty="0"/>
              <a:t>                                        	Mrs Biddle</a:t>
            </a:r>
          </a:p>
          <a:p>
            <a:pPr marL="0" indent="0">
              <a:buNone/>
            </a:pPr>
            <a:endParaRPr lang="en-GB" sz="3200" dirty="0"/>
          </a:p>
          <a:p>
            <a:pPr marL="0" indent="0">
              <a:buNone/>
            </a:pPr>
            <a:r>
              <a:rPr lang="en-GB" sz="3200" dirty="0"/>
              <a:t>School Business 		Mrs Lowe</a:t>
            </a:r>
          </a:p>
          <a:p>
            <a:pPr marL="0" indent="0">
              <a:buNone/>
            </a:pPr>
            <a:r>
              <a:rPr lang="en-GB" sz="3200" dirty="0"/>
              <a:t>Manager</a:t>
            </a:r>
          </a:p>
          <a:p>
            <a:pPr marL="0" indent="0">
              <a:buNone/>
            </a:pPr>
            <a:endParaRPr lang="en-GB" sz="3200" dirty="0"/>
          </a:p>
          <a:p>
            <a:pPr marL="0" indent="0">
              <a:buNone/>
            </a:pPr>
            <a:r>
              <a:rPr lang="en-GB" sz="3200" dirty="0"/>
              <a:t>Pastoral Lead		Mrs Lynskey</a:t>
            </a:r>
          </a:p>
          <a:p>
            <a:pPr marL="3657600" lvl="8" indent="0">
              <a:buNone/>
            </a:pPr>
            <a:endParaRPr lang="en-GB" sz="3200" dirty="0"/>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6465" b="26195"/>
          <a:stretch/>
        </p:blipFill>
        <p:spPr bwMode="auto">
          <a:xfrm>
            <a:off x="107504" y="116632"/>
            <a:ext cx="1678880" cy="1413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6126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Data Collection</a:t>
            </a:r>
          </a:p>
        </p:txBody>
      </p:sp>
      <p:sp>
        <p:nvSpPr>
          <p:cNvPr id="3" name="Content Placeholder 2"/>
          <p:cNvSpPr>
            <a:spLocks noGrp="1"/>
          </p:cNvSpPr>
          <p:nvPr>
            <p:ph idx="1"/>
          </p:nvPr>
        </p:nvSpPr>
        <p:spPr/>
        <p:txBody>
          <a:bodyPr>
            <a:normAutofit fontScale="85000" lnSpcReduction="10000"/>
          </a:bodyPr>
          <a:lstStyle/>
          <a:p>
            <a:pPr marL="0" indent="0">
              <a:buNone/>
            </a:pPr>
            <a:r>
              <a:rPr lang="en-GB" dirty="0"/>
              <a:t>You should have received an email to setup an ARBOR account. Once you login you will be able to complete all information we require about your child i.e. contact details, medical conditions, allergies etc. You will also be able to give consent for any permissions we require in school for example: </a:t>
            </a:r>
          </a:p>
          <a:p>
            <a:r>
              <a:rPr lang="en-GB" dirty="0"/>
              <a:t>Intimate Care Permission Form</a:t>
            </a:r>
          </a:p>
          <a:p>
            <a:r>
              <a:rPr lang="en-GB" dirty="0"/>
              <a:t>Evidence Me Permission Form</a:t>
            </a:r>
          </a:p>
          <a:p>
            <a:r>
              <a:rPr lang="en-GB" dirty="0"/>
              <a:t>Photograph Permission</a:t>
            </a:r>
          </a:p>
          <a:p>
            <a:pPr marL="0" indent="0">
              <a:buNone/>
            </a:pPr>
            <a:r>
              <a:rPr lang="en-GB" dirty="0"/>
              <a:t>Please ensure that you have replied to the school office with a Collection Password.</a:t>
            </a:r>
          </a:p>
          <a:p>
            <a:pPr marL="0" indent="0">
              <a:buNone/>
            </a:pPr>
            <a:endParaRPr lang="en-GB" dirty="0"/>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6465" b="26195"/>
          <a:stretch/>
        </p:blipFill>
        <p:spPr bwMode="auto">
          <a:xfrm>
            <a:off x="0" y="116632"/>
            <a:ext cx="1678880" cy="1413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709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4A0CC3-9A0F-2393-E250-533DF5C539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D9859D-6388-760D-52BB-F5E617AF9B57}"/>
              </a:ext>
            </a:extLst>
          </p:cNvPr>
          <p:cNvSpPr>
            <a:spLocks noGrp="1"/>
          </p:cNvSpPr>
          <p:nvPr>
            <p:ph type="title"/>
          </p:nvPr>
        </p:nvSpPr>
        <p:spPr/>
        <p:txBody>
          <a:bodyPr/>
          <a:lstStyle/>
          <a:p>
            <a:r>
              <a:rPr lang="en-GB" dirty="0"/>
              <a:t>Online Communication</a:t>
            </a:r>
          </a:p>
        </p:txBody>
      </p:sp>
      <p:sp>
        <p:nvSpPr>
          <p:cNvPr id="3" name="Content Placeholder 2">
            <a:extLst>
              <a:ext uri="{FF2B5EF4-FFF2-40B4-BE49-F238E27FC236}">
                <a16:creationId xmlns:a16="http://schemas.microsoft.com/office/drawing/2014/main" id="{5A2255F3-7EFE-28D0-0554-94F945842CD6}"/>
              </a:ext>
            </a:extLst>
          </p:cNvPr>
          <p:cNvSpPr>
            <a:spLocks noGrp="1"/>
          </p:cNvSpPr>
          <p:nvPr>
            <p:ph idx="1"/>
          </p:nvPr>
        </p:nvSpPr>
        <p:spPr>
          <a:xfrm>
            <a:off x="457200" y="1600200"/>
            <a:ext cx="8229600" cy="4525963"/>
          </a:xfrm>
        </p:spPr>
        <p:txBody>
          <a:bodyPr>
            <a:normAutofit lnSpcReduction="10000"/>
          </a:bodyPr>
          <a:lstStyle/>
          <a:p>
            <a:pPr marL="637200" lvl="8" indent="-457200"/>
            <a:r>
              <a:rPr lang="en-GB" sz="3200" dirty="0"/>
              <a:t>ParentPay – online payment system for snack, school trips, caps &amp; ties etc</a:t>
            </a:r>
          </a:p>
          <a:p>
            <a:pPr marL="637200" lvl="8" indent="-457200"/>
            <a:endParaRPr lang="en-GB" sz="3200" dirty="0"/>
          </a:p>
          <a:p>
            <a:pPr marL="637200" lvl="8" indent="-457200"/>
            <a:r>
              <a:rPr lang="en-GB" sz="3200" dirty="0"/>
              <a:t>School Spider – messaging service</a:t>
            </a:r>
          </a:p>
          <a:p>
            <a:pPr marL="637200" lvl="8" indent="-457200"/>
            <a:endParaRPr lang="en-GB" sz="3200" dirty="0"/>
          </a:p>
          <a:p>
            <a:pPr marL="637200" lvl="8" indent="-457200"/>
            <a:r>
              <a:rPr lang="en-GB" sz="3200" dirty="0"/>
              <a:t>TEAMs – specific class information</a:t>
            </a:r>
          </a:p>
          <a:p>
            <a:pPr marL="637200" lvl="8" indent="-457200"/>
            <a:endParaRPr lang="en-GB" sz="3200" dirty="0"/>
          </a:p>
          <a:p>
            <a:pPr marL="637200" lvl="8" indent="-457200"/>
            <a:r>
              <a:rPr lang="en-GB" sz="3200" dirty="0"/>
              <a:t>School Website – general information</a:t>
            </a:r>
          </a:p>
        </p:txBody>
      </p:sp>
      <p:pic>
        <p:nvPicPr>
          <p:cNvPr id="4" name="Picture 2">
            <a:extLst>
              <a:ext uri="{FF2B5EF4-FFF2-40B4-BE49-F238E27FC236}">
                <a16:creationId xmlns:a16="http://schemas.microsoft.com/office/drawing/2014/main" id="{46E90D1D-5FD6-4D20-26AE-5FDA0BF4685A}"/>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6465" b="26195"/>
          <a:stretch/>
        </p:blipFill>
        <p:spPr bwMode="auto">
          <a:xfrm>
            <a:off x="107504" y="116632"/>
            <a:ext cx="1678880" cy="1413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0599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Visits…</a:t>
            </a:r>
          </a:p>
        </p:txBody>
      </p:sp>
      <p:sp>
        <p:nvSpPr>
          <p:cNvPr id="3" name="Content Placeholder 2"/>
          <p:cNvSpPr>
            <a:spLocks noGrp="1"/>
          </p:cNvSpPr>
          <p:nvPr>
            <p:ph idx="1"/>
          </p:nvPr>
        </p:nvSpPr>
        <p:spPr/>
        <p:txBody>
          <a:bodyPr>
            <a:normAutofit/>
          </a:bodyPr>
          <a:lstStyle/>
          <a:p>
            <a:pPr marL="0" indent="0">
              <a:buNone/>
            </a:pPr>
            <a:r>
              <a:rPr lang="en-GB" dirty="0"/>
              <a:t>We invite the children to a ‘stay and play’ visit in their new classes on:</a:t>
            </a:r>
          </a:p>
          <a:p>
            <a:pPr marL="0" indent="0">
              <a:buNone/>
            </a:pPr>
            <a:endParaRPr lang="en-GB" dirty="0"/>
          </a:p>
          <a:p>
            <a:pPr marL="0" indent="0" algn="ctr">
              <a:buNone/>
            </a:pPr>
            <a:r>
              <a:rPr lang="en-GB" b="1" dirty="0"/>
              <a:t>Wednesday 9</a:t>
            </a:r>
            <a:r>
              <a:rPr lang="en-GB" b="1" baseline="30000" dirty="0"/>
              <a:t>th</a:t>
            </a:r>
            <a:r>
              <a:rPr lang="en-GB" b="1" dirty="0"/>
              <a:t> July, or Thursday 10</a:t>
            </a:r>
            <a:r>
              <a:rPr lang="en-GB" b="1" baseline="30000" dirty="0"/>
              <a:t>th</a:t>
            </a:r>
            <a:r>
              <a:rPr lang="en-GB" b="1" dirty="0"/>
              <a:t> July</a:t>
            </a:r>
          </a:p>
          <a:p>
            <a:pPr marL="0" indent="0">
              <a:buNone/>
            </a:pPr>
            <a:endParaRPr lang="en-GB" dirty="0"/>
          </a:p>
          <a:p>
            <a:pPr marL="0" indent="0">
              <a:buNone/>
            </a:pPr>
            <a:r>
              <a:rPr lang="en-GB" dirty="0"/>
              <a:t>(Please see your individual ‘Early Days’ sheets for your day and times).</a:t>
            </a:r>
          </a:p>
          <a:p>
            <a:pPr marL="0" indent="0">
              <a:buNone/>
            </a:pPr>
            <a:endParaRPr lang="en-GB" dirty="0"/>
          </a:p>
          <a:p>
            <a:pPr marL="0" indent="0">
              <a:buNone/>
            </a:pPr>
            <a:endParaRPr lang="en-GB" dirty="0"/>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6465" b="26195"/>
          <a:stretch/>
        </p:blipFill>
        <p:spPr bwMode="auto">
          <a:xfrm>
            <a:off x="0" y="116632"/>
            <a:ext cx="1678880" cy="1413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6869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Early Days…</a:t>
            </a:r>
          </a:p>
        </p:txBody>
      </p:sp>
      <p:sp>
        <p:nvSpPr>
          <p:cNvPr id="3" name="Content Placeholder 2"/>
          <p:cNvSpPr>
            <a:spLocks noGrp="1"/>
          </p:cNvSpPr>
          <p:nvPr>
            <p:ph idx="1"/>
          </p:nvPr>
        </p:nvSpPr>
        <p:spPr/>
        <p:txBody>
          <a:bodyPr/>
          <a:lstStyle/>
          <a:p>
            <a:r>
              <a:rPr lang="en-GB" dirty="0"/>
              <a:t>Also, for the week commencing Wednesday 3</a:t>
            </a:r>
            <a:r>
              <a:rPr lang="en-GB" baseline="30000" dirty="0"/>
              <a:t>rd</a:t>
            </a:r>
            <a:r>
              <a:rPr lang="en-GB" dirty="0"/>
              <a:t>   September, all the children will attend for half-days so that we can settle them in with lots of teacher-attention (again, please see individual ‘Early Days’ sheets for details).</a:t>
            </a:r>
          </a:p>
          <a:p>
            <a:r>
              <a:rPr lang="en-GB" dirty="0"/>
              <a:t>From the week commencing Monday 8</a:t>
            </a:r>
            <a:r>
              <a:rPr lang="en-GB" baseline="30000" dirty="0"/>
              <a:t>th</a:t>
            </a:r>
            <a:r>
              <a:rPr lang="en-GB" dirty="0"/>
              <a:t> September,  all children will attend school full-time 8:50am – 3:20pm. </a:t>
            </a:r>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6465" b="26195"/>
          <a:stretch/>
        </p:blipFill>
        <p:spPr bwMode="auto">
          <a:xfrm>
            <a:off x="0" y="116632"/>
            <a:ext cx="1678880" cy="1413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0358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Daily Routine…</a:t>
            </a:r>
          </a:p>
        </p:txBody>
      </p:sp>
      <p:sp>
        <p:nvSpPr>
          <p:cNvPr id="3" name="Content Placeholder 2"/>
          <p:cNvSpPr>
            <a:spLocks noGrp="1"/>
          </p:cNvSpPr>
          <p:nvPr>
            <p:ph idx="1"/>
          </p:nvPr>
        </p:nvSpPr>
        <p:spPr/>
        <p:txBody>
          <a:bodyPr>
            <a:normAutofit/>
          </a:bodyPr>
          <a:lstStyle/>
          <a:p>
            <a:pPr marL="0" indent="0">
              <a:buNone/>
            </a:pPr>
            <a:r>
              <a:rPr lang="en-GB" dirty="0"/>
              <a:t>Please bring your child to their outside classroom door in the morning (this will be signposted on the first day) and pick them up from there at the end of the school day.</a:t>
            </a:r>
          </a:p>
          <a:p>
            <a:pPr marL="0" indent="0">
              <a:buNone/>
            </a:pPr>
            <a:r>
              <a:rPr lang="en-GB" dirty="0"/>
              <a:t>School starts:		8:50am</a:t>
            </a:r>
          </a:p>
          <a:p>
            <a:pPr marL="0" indent="0">
              <a:buNone/>
            </a:pPr>
            <a:r>
              <a:rPr lang="en-GB" dirty="0"/>
              <a:t>End of school:		 3:20pm</a:t>
            </a:r>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6465" b="26195"/>
          <a:stretch/>
        </p:blipFill>
        <p:spPr bwMode="auto">
          <a:xfrm>
            <a:off x="0" y="116632"/>
            <a:ext cx="1678880" cy="1413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0357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Absences…</a:t>
            </a:r>
          </a:p>
        </p:txBody>
      </p:sp>
      <p:sp>
        <p:nvSpPr>
          <p:cNvPr id="3" name="Content Placeholder 2"/>
          <p:cNvSpPr>
            <a:spLocks noGrp="1"/>
          </p:cNvSpPr>
          <p:nvPr>
            <p:ph idx="1"/>
          </p:nvPr>
        </p:nvSpPr>
        <p:spPr/>
        <p:txBody>
          <a:bodyPr>
            <a:normAutofit fontScale="85000" lnSpcReduction="20000"/>
          </a:bodyPr>
          <a:lstStyle/>
          <a:p>
            <a:pPr marL="0" indent="0">
              <a:buNone/>
            </a:pPr>
            <a:r>
              <a:rPr lang="en-GB" dirty="0"/>
              <a:t>Please telephone the school office and </a:t>
            </a:r>
            <a:r>
              <a:rPr lang="en-GB" b="1" dirty="0"/>
              <a:t>press option 1 </a:t>
            </a:r>
            <a:r>
              <a:rPr lang="en-GB" dirty="0"/>
              <a:t>to leave a message about a child’s absence.  There is no need to contact the school office as we pick up these messages and our system is updated automatically.</a:t>
            </a:r>
          </a:p>
          <a:p>
            <a:endParaRPr lang="en-GB" dirty="0"/>
          </a:p>
          <a:p>
            <a:pPr marL="0" indent="0" algn="ctr">
              <a:buNone/>
            </a:pPr>
            <a:r>
              <a:rPr lang="en-GB" sz="6600" dirty="0"/>
              <a:t>	Please telephone before 8.50am</a:t>
            </a:r>
          </a:p>
          <a:p>
            <a:pPr marL="0" indent="0">
              <a:buNone/>
            </a:pPr>
            <a:endParaRPr lang="en-GB" dirty="0"/>
          </a:p>
          <a:p>
            <a:pPr marL="0" indent="0">
              <a:buNone/>
            </a:pPr>
            <a:r>
              <a:rPr lang="en-GB" dirty="0"/>
              <a:t>alternatively, you can report an absence through ‘School Spider’. </a:t>
            </a:r>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6465" b="26195"/>
          <a:stretch/>
        </p:blipFill>
        <p:spPr bwMode="auto">
          <a:xfrm>
            <a:off x="0" y="44624"/>
            <a:ext cx="1678880" cy="1413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2734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End of School…</a:t>
            </a:r>
          </a:p>
        </p:txBody>
      </p:sp>
      <p:sp>
        <p:nvSpPr>
          <p:cNvPr id="3" name="Content Placeholder 2"/>
          <p:cNvSpPr>
            <a:spLocks noGrp="1"/>
          </p:cNvSpPr>
          <p:nvPr>
            <p:ph idx="1"/>
          </p:nvPr>
        </p:nvSpPr>
        <p:spPr/>
        <p:txBody>
          <a:bodyPr>
            <a:normAutofit/>
          </a:bodyPr>
          <a:lstStyle/>
          <a:p>
            <a:pPr marL="0" indent="0">
              <a:buNone/>
            </a:pPr>
            <a:r>
              <a:rPr lang="en-GB" dirty="0"/>
              <a:t>3:20pm collection– please be prompt!</a:t>
            </a:r>
          </a:p>
          <a:p>
            <a:pPr marL="0" indent="0">
              <a:buNone/>
            </a:pPr>
            <a:endParaRPr lang="en-GB" dirty="0"/>
          </a:p>
          <a:p>
            <a:pPr marL="0" indent="0">
              <a:buNone/>
            </a:pPr>
            <a:r>
              <a:rPr lang="en-GB" dirty="0"/>
              <a:t>If you are going to be late, please telephone the school office so we can reassure your child.</a:t>
            </a:r>
          </a:p>
          <a:p>
            <a:pPr marL="0" indent="0">
              <a:buNone/>
            </a:pPr>
            <a:endParaRPr lang="en-GB" dirty="0"/>
          </a:p>
          <a:p>
            <a:pPr marL="0" indent="0">
              <a:buNone/>
            </a:pPr>
            <a:r>
              <a:rPr lang="en-GB" dirty="0"/>
              <a:t>If someone else is going to pick up your child, please let us know who they are and make sure they have the password!</a:t>
            </a:r>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6465" b="26195"/>
          <a:stretch/>
        </p:blipFill>
        <p:spPr bwMode="auto">
          <a:xfrm>
            <a:off x="0" y="116632"/>
            <a:ext cx="1678880" cy="1413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89196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240</TotalTime>
  <Words>868</Words>
  <Application>Microsoft Office PowerPoint</Application>
  <PresentationFormat>On-screen Show (4:3)</PresentationFormat>
  <Paragraphs>88</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Welcome to our Reception New Parents’ Meeting   </vt:lpstr>
      <vt:lpstr>Our Staff:</vt:lpstr>
      <vt:lpstr>Data Collection</vt:lpstr>
      <vt:lpstr>Online Communication</vt:lpstr>
      <vt:lpstr>Visits…</vt:lpstr>
      <vt:lpstr>Early Days…</vt:lpstr>
      <vt:lpstr>Daily Routine…</vt:lpstr>
      <vt:lpstr>Absences…</vt:lpstr>
      <vt:lpstr>End of School…</vt:lpstr>
      <vt:lpstr>Morning Break Snack…</vt:lpstr>
      <vt:lpstr>School Meals…</vt:lpstr>
      <vt:lpstr>Asthma or Allergies…</vt:lpstr>
      <vt:lpstr>School Uniform…</vt:lpstr>
      <vt:lpstr>Curriculum…</vt:lpstr>
      <vt:lpstr>Wrap Around Care</vt:lpstr>
      <vt:lpstr>Communication</vt:lpstr>
      <vt:lpstr>And Finally…</vt:lpstr>
    </vt:vector>
  </TitlesOfParts>
  <Company>Warrington Borough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our Reception New Parents’ Meeting</dc:title>
  <dc:creator>Christchurch CE</dc:creator>
  <cp:lastModifiedBy>Lowe,Donna</cp:lastModifiedBy>
  <cp:revision>36</cp:revision>
  <cp:lastPrinted>2019-06-20T09:12:38Z</cp:lastPrinted>
  <dcterms:created xsi:type="dcterms:W3CDTF">2017-06-07T11:17:26Z</dcterms:created>
  <dcterms:modified xsi:type="dcterms:W3CDTF">2025-06-25T13:29:08Z</dcterms:modified>
</cp:coreProperties>
</file>