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79" r:id="rId3"/>
    <p:sldId id="257" r:id="rId4"/>
    <p:sldId id="259" r:id="rId5"/>
    <p:sldId id="258" r:id="rId6"/>
    <p:sldId id="280" r:id="rId7"/>
    <p:sldId id="263" r:id="rId8"/>
    <p:sldId id="281" r:id="rId9"/>
    <p:sldId id="282" r:id="rId10"/>
    <p:sldId id="283" r:id="rId11"/>
    <p:sldId id="284" r:id="rId12"/>
    <p:sldId id="28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7741F0-159B-48C7-BD08-85B5ADE4EA2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741F0-159B-48C7-BD08-85B5ADE4EA2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741F0-159B-48C7-BD08-85B5ADE4EA2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7741F0-159B-48C7-BD08-85B5ADE4EA2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7741F0-159B-48C7-BD08-85B5ADE4EA2E}" type="datetimeFigureOut">
              <a:rPr lang="en-GB" smtClean="0"/>
              <a:t>23/09/2020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7741F0-159B-48C7-BD08-85B5ADE4EA2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7741F0-159B-48C7-BD08-85B5ADE4EA2E}" type="datetimeFigureOut">
              <a:rPr lang="en-GB" smtClean="0"/>
              <a:t>23/09/2020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7741F0-159B-48C7-BD08-85B5ADE4EA2E}" type="datetimeFigureOut">
              <a:rPr lang="en-GB" smtClean="0"/>
              <a:t>23/09/2020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7741F0-159B-48C7-BD08-85B5ADE4EA2E}" type="datetimeFigureOut">
              <a:rPr lang="en-GB" smtClean="0"/>
              <a:t>23/09/2020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741F0-159B-48C7-BD08-85B5ADE4EA2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289B2-ED65-4504-B3A9-8C5210BF432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741F0-159B-48C7-BD08-85B5ADE4EA2E}" type="datetimeFigureOut">
              <a:rPr lang="en-GB" smtClean="0"/>
              <a:t>23/09/2020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71289B2-ED65-4504-B3A9-8C5210BF432E}" type="slidenum">
              <a:rPr lang="en-GB" smtClean="0"/>
              <a:t>‹#›</a:t>
            </a:fld>
            <a:endParaRPr lang="en-GB"/>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37741F0-159B-48C7-BD08-85B5ADE4EA2E}" type="datetimeFigureOut">
              <a:rPr lang="en-GB" smtClean="0"/>
              <a:t>23/09/2020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471289B2-ED65-4504-B3A9-8C5210BF432E}" type="slidenum">
              <a:rPr lang="en-GB" smtClean="0"/>
              <a:t>‹#›</a:t>
            </a:fld>
            <a:endParaRPr lang="en-GB"/>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ODftYTD3Rb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NTdIrlTlX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tRgy-8Q0SE"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902442"/>
            <a:ext cx="7035793" cy="1360929"/>
          </a:xfrm>
        </p:spPr>
        <p:txBody>
          <a:bodyPr/>
          <a:lstStyle/>
          <a:p>
            <a:pPr algn="ctr"/>
            <a:r>
              <a:rPr lang="en-GB" dirty="0" smtClean="0"/>
              <a:t>Harvest Assembly 2020</a:t>
            </a:r>
            <a:endParaRPr lang="en-US" dirty="0"/>
          </a:p>
        </p:txBody>
      </p:sp>
      <p:pic>
        <p:nvPicPr>
          <p:cNvPr id="1026" name="Picture 2" descr="Rainbow Sparkle Sticke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9224" y="0"/>
            <a:ext cx="8967652" cy="258290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70" y="4756098"/>
            <a:ext cx="15240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2355" y="4756098"/>
            <a:ext cx="15240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843" y="4798328"/>
            <a:ext cx="15240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747991" y="3140968"/>
            <a:ext cx="6059073" cy="1477328"/>
          </a:xfrm>
          <a:prstGeom prst="rect">
            <a:avLst/>
          </a:prstGeom>
        </p:spPr>
        <p:txBody>
          <a:bodyPr wrap="square">
            <a:spAutoFit/>
          </a:bodyPr>
          <a:lstStyle/>
          <a:p>
            <a:pPr algn="ctr"/>
            <a:r>
              <a:rPr lang="en-GB" dirty="0">
                <a:latin typeface="Comic Sans MS" panose="030F0702030302020204" pitchFamily="66" charset="0"/>
                <a:ea typeface="Times New Roman" panose="02020603050405020304" pitchFamily="18" charset="0"/>
                <a:cs typeface="Times New Roman" panose="02020603050405020304" pitchFamily="18" charset="0"/>
              </a:rPr>
              <a:t>Welcome to our harvest festival assembly for 2020. This year as we cant be in church, we will gather together in our classrooms and share thoughts of Harvest. </a:t>
            </a:r>
          </a:p>
          <a:p>
            <a:pPr algn="ctr"/>
            <a:r>
              <a:rPr lang="en-GB" dirty="0">
                <a:latin typeface="Comic Sans MS" panose="030F0702030302020204" pitchFamily="66" charset="0"/>
                <a:ea typeface="Times New Roman" panose="02020603050405020304" pitchFamily="18" charset="0"/>
                <a:cs typeface="Times New Roman" panose="02020603050405020304" pitchFamily="18" charset="0"/>
              </a:rPr>
              <a:t>Our first song is ‘Harvest Samba’</a:t>
            </a:r>
            <a:endParaRPr lang="en-US" u="sng" dirty="0">
              <a:latin typeface="Sassoon Primary Infant Medium"/>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5662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437112"/>
            <a:ext cx="7272808" cy="923330"/>
          </a:xfrm>
          <a:prstGeom prst="rect">
            <a:avLst/>
          </a:prstGeom>
        </p:spPr>
        <p:txBody>
          <a:bodyPr wrap="square">
            <a:spAutoFit/>
          </a:bodyPr>
          <a:lstStyle/>
          <a:p>
            <a:r>
              <a:rPr lang="en-GB" u="sng" dirty="0">
                <a:latin typeface="Comic Sans MS" panose="030F0702030302020204" pitchFamily="66" charset="0"/>
                <a:ea typeface="Times New Roman" panose="02020603050405020304" pitchFamily="18" charset="0"/>
                <a:cs typeface="Times New Roman" panose="02020603050405020304" pitchFamily="18" charset="0"/>
              </a:rPr>
              <a:t>Heads Team</a:t>
            </a:r>
            <a:r>
              <a:rPr lang="en-GB" dirty="0">
                <a:latin typeface="Comic Sans MS" panose="030F0702030302020204" pitchFamily="66" charset="0"/>
                <a:ea typeface="Times New Roman" panose="02020603050405020304" pitchFamily="18" charset="0"/>
                <a:cs typeface="Times New Roman" panose="02020603050405020304" pitchFamily="18" charset="0"/>
              </a:rPr>
              <a:t> – Time to shine is this years ethos for school. But what does it mean and how does it relate to Autumn and Harvest time and the next school year ahead.</a:t>
            </a:r>
            <a:endParaRPr lang="en-US" u="sng" dirty="0">
              <a:latin typeface="Sassoon Primary Infant Medium"/>
              <a:ea typeface="Times New Roman" panose="02020603050405020304" pitchFamily="18" charset="0"/>
              <a:cs typeface="Times New Roman" panose="02020603050405020304" pitchFamily="18" charset="0"/>
            </a:endParaRPr>
          </a:p>
        </p:txBody>
      </p:sp>
      <p:pic>
        <p:nvPicPr>
          <p:cNvPr id="1026" name="Picture 2" descr="https://www.cjpnailsystems.com/image/catalog/timetoshin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50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810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76672"/>
            <a:ext cx="4572000" cy="1754326"/>
          </a:xfrm>
          <a:prstGeom prst="rect">
            <a:avLst/>
          </a:prstGeom>
        </p:spPr>
        <p:txBody>
          <a:bodyPr>
            <a:spAutoFit/>
          </a:bodyPr>
          <a:lstStyle/>
          <a:p>
            <a:r>
              <a:rPr lang="en-GB" dirty="0">
                <a:latin typeface="Comic Sans MS" panose="030F0702030302020204" pitchFamily="66" charset="0"/>
                <a:ea typeface="Times New Roman" panose="02020603050405020304" pitchFamily="18" charset="0"/>
                <a:cs typeface="Times New Roman" panose="02020603050405020304" pitchFamily="18" charset="0"/>
              </a:rPr>
              <a:t>Heads team – Thank you Year 6.</a:t>
            </a:r>
            <a:endParaRPr lang="en-US" u="sng" dirty="0">
              <a:latin typeface="Sassoon Primary Infant Medium"/>
              <a:ea typeface="Times New Roman" panose="02020603050405020304" pitchFamily="18" charset="0"/>
              <a:cs typeface="Times New Roman" panose="02020603050405020304" pitchFamily="18" charset="0"/>
            </a:endParaRPr>
          </a:p>
          <a:p>
            <a:r>
              <a:rPr lang="en-GB" dirty="0">
                <a:latin typeface="Comic Sans MS" panose="030F0702030302020204" pitchFamily="66" charset="0"/>
                <a:ea typeface="Times New Roman" panose="02020603050405020304" pitchFamily="18" charset="0"/>
                <a:cs typeface="Times New Roman" panose="02020603050405020304" pitchFamily="18" charset="0"/>
              </a:rPr>
              <a:t> </a:t>
            </a:r>
            <a:endParaRPr lang="en-US" u="sng" dirty="0">
              <a:latin typeface="Sassoon Primary Infant Medium"/>
              <a:ea typeface="Times New Roman" panose="02020603050405020304" pitchFamily="18" charset="0"/>
              <a:cs typeface="Times New Roman" panose="02020603050405020304" pitchFamily="18" charset="0"/>
            </a:endParaRPr>
          </a:p>
          <a:p>
            <a:r>
              <a:rPr lang="en-GB" dirty="0">
                <a:latin typeface="Comic Sans MS" panose="030F0702030302020204" pitchFamily="66" charset="0"/>
                <a:ea typeface="Times New Roman" panose="02020603050405020304" pitchFamily="18" charset="0"/>
                <a:cs typeface="Times New Roman" panose="02020603050405020304" pitchFamily="18" charset="0"/>
              </a:rPr>
              <a:t> </a:t>
            </a:r>
            <a:endParaRPr lang="en-US" u="sng"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b="1" u="sng" dirty="0">
                <a:latin typeface="Comic Sans MS" panose="030F0702030302020204" pitchFamily="66" charset="0"/>
                <a:ea typeface="Times New Roman" panose="02020603050405020304" pitchFamily="18" charset="0"/>
                <a:cs typeface="Times New Roman" panose="02020603050405020304" pitchFamily="18" charset="0"/>
              </a:rPr>
              <a:t>Heads Team</a:t>
            </a:r>
            <a:r>
              <a:rPr lang="en-GB" dirty="0">
                <a:latin typeface="Comic Sans MS" panose="030F0702030302020204" pitchFamily="66" charset="0"/>
                <a:ea typeface="Times New Roman" panose="02020603050405020304" pitchFamily="18" charset="0"/>
                <a:cs typeface="Times New Roman" panose="02020603050405020304" pitchFamily="18" charset="0"/>
              </a:rPr>
              <a:t> -As we thank God at harvest for what we have, so we pray for those who have very little. </a:t>
            </a:r>
            <a:endParaRPr lang="en-US" dirty="0">
              <a:latin typeface="Sassoon Primary Infant Medium"/>
              <a:ea typeface="Times New Roman" panose="02020603050405020304" pitchFamily="18" charset="0"/>
              <a:cs typeface="Times New Roman" panose="02020603050405020304" pitchFamily="18" charset="0"/>
            </a:endParaRPr>
          </a:p>
        </p:txBody>
      </p:sp>
      <p:sp>
        <p:nvSpPr>
          <p:cNvPr id="3" name="Rectangle 2"/>
          <p:cNvSpPr/>
          <p:nvPr/>
        </p:nvSpPr>
        <p:spPr>
          <a:xfrm>
            <a:off x="442036" y="2852936"/>
            <a:ext cx="7344816" cy="3139321"/>
          </a:xfrm>
          <a:prstGeom prst="rect">
            <a:avLst/>
          </a:prstGeom>
        </p:spPr>
        <p:txBody>
          <a:bodyPr wrap="square">
            <a:spAutoFit/>
          </a:bodyPr>
          <a:lstStyle/>
          <a:p>
            <a:pPr>
              <a:spcAft>
                <a:spcPts val="0"/>
              </a:spcAft>
            </a:pPr>
            <a:r>
              <a:rPr lang="en-GB" dirty="0" smtClean="0">
                <a:latin typeface="Comic Sans MS" panose="030F0702030302020204" pitchFamily="66" charset="0"/>
                <a:ea typeface="Times New Roman" panose="02020603050405020304" pitchFamily="18" charset="0"/>
                <a:cs typeface="Times New Roman" panose="02020603050405020304" pitchFamily="18" charset="0"/>
              </a:rPr>
              <a:t>Please </a:t>
            </a:r>
            <a:r>
              <a:rPr lang="en-GB" dirty="0">
                <a:latin typeface="Comic Sans MS" panose="030F0702030302020204" pitchFamily="66" charset="0"/>
                <a:ea typeface="Times New Roman" panose="02020603050405020304" pitchFamily="18" charset="0"/>
                <a:cs typeface="Times New Roman" panose="02020603050405020304" pitchFamily="18" charset="0"/>
              </a:rPr>
              <a:t>put your hands together and close your eyes for our prayer.</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 </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Dear God,</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Each season brings something new for us to see and enjoy,</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With sunny days and rainy days our crops grow larger.</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Fruit and vegetables ripen ready for us to harvest.</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Thank you for all of the food we have to eat.</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Let us remember people who may not have enough.</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Help us to be kind to others in our thoughts, words and deeds.</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 </a:t>
            </a:r>
            <a:endParaRPr lang="en-US" dirty="0">
              <a:latin typeface="Sassoon Primary Infant Medium"/>
              <a:ea typeface="Times New Roman" panose="02020603050405020304" pitchFamily="18" charset="0"/>
              <a:cs typeface="Times New Roman" panose="02020603050405020304" pitchFamily="18" charset="0"/>
            </a:endParaRPr>
          </a:p>
          <a:p>
            <a:pPr>
              <a:spcAft>
                <a:spcPts val="0"/>
              </a:spcAft>
            </a:pPr>
            <a:r>
              <a:rPr lang="en-GB" dirty="0">
                <a:latin typeface="Comic Sans MS" panose="030F0702030302020204" pitchFamily="66" charset="0"/>
                <a:ea typeface="Times New Roman" panose="02020603050405020304" pitchFamily="18" charset="0"/>
                <a:cs typeface="Times New Roman" panose="02020603050405020304" pitchFamily="18" charset="0"/>
              </a:rPr>
              <a:t>Amen</a:t>
            </a:r>
            <a:endParaRPr lang="en-US" dirty="0">
              <a:latin typeface="Sassoon Primary Infant Medium"/>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991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305" y="701267"/>
            <a:ext cx="6408712" cy="1477328"/>
          </a:xfrm>
          <a:prstGeom prst="rect">
            <a:avLst/>
          </a:prstGeom>
          <a:noFill/>
        </p:spPr>
        <p:txBody>
          <a:bodyPr wrap="square" rtlCol="0">
            <a:spAutoFit/>
          </a:bodyPr>
          <a:lstStyle/>
          <a:p>
            <a:r>
              <a:rPr lang="en-GB" dirty="0" smtClean="0">
                <a:latin typeface="Comic Sans MS" panose="030F0702030302020204" pitchFamily="66" charset="0"/>
              </a:rPr>
              <a:t>Heads Team – with the uncertainty of what this year has brought and what enfolds in front of us, thoughts for the UK and the rest of the world are always with us, lets finish with a song and put our hands together, as we have the whole world in our hands.</a:t>
            </a:r>
            <a:endParaRPr lang="en-US" dirty="0">
              <a:latin typeface="Comic Sans MS" panose="030F0702030302020204" pitchFamily="66" charset="0"/>
            </a:endParaRPr>
          </a:p>
        </p:txBody>
      </p:sp>
      <p:sp>
        <p:nvSpPr>
          <p:cNvPr id="3" name="Rectangle 2"/>
          <p:cNvSpPr/>
          <p:nvPr/>
        </p:nvSpPr>
        <p:spPr>
          <a:xfrm>
            <a:off x="1091533" y="5661248"/>
            <a:ext cx="6876256" cy="646331"/>
          </a:xfrm>
          <a:prstGeom prst="rect">
            <a:avLst/>
          </a:prstGeom>
        </p:spPr>
        <p:txBody>
          <a:bodyPr wrap="square">
            <a:spAutoFit/>
          </a:bodyPr>
          <a:lstStyle/>
          <a:p>
            <a:r>
              <a:rPr lang="en-US" dirty="0">
                <a:hlinkClick r:id="rId2"/>
              </a:rPr>
              <a:t>https://</a:t>
            </a:r>
            <a:r>
              <a:rPr lang="en-US" dirty="0" smtClean="0">
                <a:hlinkClick r:id="rId2"/>
              </a:rPr>
              <a:t>www.youtube.com/watch?v=ODftYTD3Rbs</a:t>
            </a:r>
            <a:endParaRPr lang="en-US" dirty="0" smtClean="0"/>
          </a:p>
          <a:p>
            <a:endParaRPr lang="en-US" dirty="0"/>
          </a:p>
        </p:txBody>
      </p:sp>
      <p:sp>
        <p:nvSpPr>
          <p:cNvPr id="5" name="AutoShape 2" descr="He's Got the Whole World in His Hands | His hands, Logo design inspiration  simple, Vbs them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2981489" y="2564904"/>
            <a:ext cx="3096344" cy="3096344"/>
          </a:xfrm>
          <a:prstGeom prst="rect">
            <a:avLst/>
          </a:prstGeom>
        </p:spPr>
      </p:pic>
    </p:spTree>
    <p:extLst>
      <p:ext uri="{BB962C8B-B14F-4D97-AF65-F5344CB8AC3E}">
        <p14:creationId xmlns:p14="http://schemas.microsoft.com/office/powerpoint/2010/main" val="244261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Harvest Samba</a:t>
            </a:r>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736810" y="6165304"/>
            <a:ext cx="5670376" cy="923330"/>
          </a:xfrm>
          <a:prstGeom prst="rect">
            <a:avLst/>
          </a:prstGeom>
        </p:spPr>
        <p:txBody>
          <a:bodyPr wrap="square">
            <a:spAutoFit/>
          </a:bodyPr>
          <a:lstStyle/>
          <a:p>
            <a:r>
              <a:rPr lang="en-US" dirty="0">
                <a:hlinkClick r:id="rId2"/>
              </a:rPr>
              <a:t>https://</a:t>
            </a:r>
            <a:r>
              <a:rPr lang="en-US" dirty="0" smtClean="0">
                <a:hlinkClick r:id="rId2"/>
              </a:rPr>
              <a:t>www.youtube.com/watch?v=NTdIrlTlXks</a:t>
            </a:r>
            <a:endParaRPr lang="en-US" dirty="0" smtClean="0"/>
          </a:p>
          <a:p>
            <a:endParaRPr lang="en-US" dirty="0"/>
          </a:p>
        </p:txBody>
      </p:sp>
      <p:pic>
        <p:nvPicPr>
          <p:cNvPr id="5" name="Picture 4"/>
          <p:cNvPicPr>
            <a:picLocks noChangeAspect="1"/>
          </p:cNvPicPr>
          <p:nvPr/>
        </p:nvPicPr>
        <p:blipFill>
          <a:blip r:embed="rId3"/>
          <a:stretch>
            <a:fillRect/>
          </a:stretch>
        </p:blipFill>
        <p:spPr>
          <a:xfrm>
            <a:off x="1213884" y="1906705"/>
            <a:ext cx="6716228" cy="3761088"/>
          </a:xfrm>
          <a:prstGeom prst="rect">
            <a:avLst/>
          </a:prstGeom>
        </p:spPr>
      </p:pic>
    </p:spTree>
    <p:extLst>
      <p:ext uri="{BB962C8B-B14F-4D97-AF65-F5344CB8AC3E}">
        <p14:creationId xmlns:p14="http://schemas.microsoft.com/office/powerpoint/2010/main" val="3736247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Heads Team</a:t>
            </a:r>
            <a:endParaRPr lang="en-GB" dirty="0"/>
          </a:p>
        </p:txBody>
      </p:sp>
      <p:sp>
        <p:nvSpPr>
          <p:cNvPr id="4" name="Rectangle 3"/>
          <p:cNvSpPr/>
          <p:nvPr/>
        </p:nvSpPr>
        <p:spPr>
          <a:xfrm>
            <a:off x="1009442" y="1617176"/>
            <a:ext cx="6984776" cy="3046988"/>
          </a:xfrm>
          <a:prstGeom prst="rect">
            <a:avLst/>
          </a:prstGeom>
        </p:spPr>
        <p:txBody>
          <a:bodyPr wrap="square">
            <a:spAutoFit/>
          </a:bodyPr>
          <a:lstStyle/>
          <a:p>
            <a:r>
              <a:rPr lang="en-GB" sz="3200" dirty="0">
                <a:latin typeface="Comic Sans MS" panose="030F0702030302020204" pitchFamily="66" charset="0"/>
              </a:rPr>
              <a:t>It’s that time of year again when summer is over and the weather starts to turn. It’s always great to celebrate this beautiful season of Autumn</a:t>
            </a:r>
            <a:r>
              <a:rPr lang="en-GB" sz="3200" dirty="0" smtClean="0">
                <a:latin typeface="Comic Sans MS" panose="030F0702030302020204" pitchFamily="66" charset="0"/>
              </a:rPr>
              <a:t>. Year 2 will now read a poem all about Autumn.</a:t>
            </a:r>
            <a:endParaRPr lang="en-GB" sz="3200" u="sng"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438" y="4975433"/>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518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4127"/>
            <a:ext cx="7125113" cy="924475"/>
          </a:xfrm>
        </p:spPr>
        <p:txBody>
          <a:bodyPr/>
          <a:lstStyle/>
          <a:p>
            <a:r>
              <a:rPr lang="en-GB" dirty="0" smtClean="0"/>
              <a:t>Year 2 – The Summer is Over</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975"/>
          <a:stretch/>
        </p:blipFill>
        <p:spPr bwMode="auto">
          <a:xfrm>
            <a:off x="6228184" y="4453241"/>
            <a:ext cx="2814362" cy="206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9552" y="1116420"/>
            <a:ext cx="5508104" cy="5632311"/>
          </a:xfrm>
          <a:prstGeom prst="rect">
            <a:avLst/>
          </a:prstGeom>
        </p:spPr>
        <p:txBody>
          <a:bodyPr wrap="square">
            <a:spAutoFit/>
          </a:bodyPr>
          <a:lstStyle/>
          <a:p>
            <a:r>
              <a:rPr lang="en-US" sz="2000" dirty="0">
                <a:latin typeface="Comic Sans MS" panose="030F0702030302020204" pitchFamily="66" charset="0"/>
              </a:rPr>
              <a:t>The summer is over,</a:t>
            </a:r>
          </a:p>
          <a:p>
            <a:r>
              <a:rPr lang="en-US" sz="2000" dirty="0">
                <a:latin typeface="Comic Sans MS" panose="030F0702030302020204" pitchFamily="66" charset="0"/>
              </a:rPr>
              <a:t>It’s that time of year,</a:t>
            </a:r>
          </a:p>
          <a:p>
            <a:r>
              <a:rPr lang="en-US" sz="2000" dirty="0">
                <a:latin typeface="Comic Sans MS" panose="030F0702030302020204" pitchFamily="66" charset="0"/>
              </a:rPr>
              <a:t>When swallows fly south to the sun.</a:t>
            </a:r>
          </a:p>
          <a:p>
            <a:r>
              <a:rPr lang="en-US" sz="2000" dirty="0">
                <a:latin typeface="Comic Sans MS" panose="030F0702030302020204" pitchFamily="66" charset="0"/>
              </a:rPr>
              <a:t>Now cold winds are blowing,</a:t>
            </a:r>
          </a:p>
          <a:p>
            <a:r>
              <a:rPr lang="en-US" sz="2000" dirty="0">
                <a:latin typeface="Comic Sans MS" panose="030F0702030302020204" pitchFamily="66" charset="0"/>
              </a:rPr>
              <a:t>And autumn is here;</a:t>
            </a:r>
          </a:p>
          <a:p>
            <a:r>
              <a:rPr lang="en-US" sz="2000" dirty="0">
                <a:latin typeface="Comic Sans MS" panose="030F0702030302020204" pitchFamily="66" charset="0"/>
              </a:rPr>
              <a:t>The warm days are over and done.</a:t>
            </a:r>
          </a:p>
          <a:p>
            <a:r>
              <a:rPr lang="en-US" sz="2000" dirty="0">
                <a:latin typeface="Comic Sans MS" panose="030F0702030302020204" pitchFamily="66" charset="0"/>
              </a:rPr>
              <a:t>Whirling and twirling,</a:t>
            </a:r>
          </a:p>
          <a:p>
            <a:r>
              <a:rPr lang="en-US" sz="2000" dirty="0">
                <a:latin typeface="Comic Sans MS" panose="030F0702030302020204" pitchFamily="66" charset="0"/>
              </a:rPr>
              <a:t>Aloft on the breeze,</a:t>
            </a:r>
          </a:p>
          <a:p>
            <a:r>
              <a:rPr lang="en-US" sz="2000" dirty="0">
                <a:latin typeface="Comic Sans MS" panose="030F0702030302020204" pitchFamily="66" charset="0"/>
              </a:rPr>
              <a:t>The bright autumn leaves flutter down.</a:t>
            </a:r>
          </a:p>
          <a:p>
            <a:r>
              <a:rPr lang="en-US" sz="2000" dirty="0">
                <a:latin typeface="Comic Sans MS" panose="030F0702030302020204" pitchFamily="66" charset="0"/>
              </a:rPr>
              <a:t>Gold, red and amber,</a:t>
            </a:r>
          </a:p>
          <a:p>
            <a:r>
              <a:rPr lang="en-US" sz="2000" dirty="0">
                <a:latin typeface="Comic Sans MS" panose="030F0702030302020204" pitchFamily="66" charset="0"/>
              </a:rPr>
              <a:t>They fall from the trees,</a:t>
            </a:r>
          </a:p>
          <a:p>
            <a:r>
              <a:rPr lang="en-US" sz="2000" dirty="0">
                <a:latin typeface="Comic Sans MS" panose="030F0702030302020204" pitchFamily="66" charset="0"/>
              </a:rPr>
              <a:t>To brighten the country and town.</a:t>
            </a:r>
          </a:p>
          <a:p>
            <a:r>
              <a:rPr lang="en-US" sz="2000" dirty="0">
                <a:latin typeface="Comic Sans MS" panose="030F0702030302020204" pitchFamily="66" charset="0"/>
              </a:rPr>
              <a:t>A bountiful harvest</a:t>
            </a:r>
          </a:p>
          <a:p>
            <a:r>
              <a:rPr lang="en-US" sz="2000" dirty="0">
                <a:latin typeface="Comic Sans MS" panose="030F0702030302020204" pitchFamily="66" charset="0"/>
              </a:rPr>
              <a:t>Of berries and grain,</a:t>
            </a:r>
          </a:p>
          <a:p>
            <a:r>
              <a:rPr lang="en-US" sz="2000" dirty="0">
                <a:latin typeface="Comic Sans MS" panose="030F0702030302020204" pitchFamily="66" charset="0"/>
              </a:rPr>
              <a:t>The gold autumn sunshine will bring.</a:t>
            </a:r>
          </a:p>
          <a:p>
            <a:r>
              <a:rPr lang="en-US" sz="2000" dirty="0">
                <a:latin typeface="Comic Sans MS" panose="030F0702030302020204" pitchFamily="66" charset="0"/>
              </a:rPr>
              <a:t>The hedgehog is tucked up,</a:t>
            </a:r>
          </a:p>
          <a:p>
            <a:r>
              <a:rPr lang="en-US" sz="2000" dirty="0">
                <a:latin typeface="Comic Sans MS" panose="030F0702030302020204" pitchFamily="66" charset="0"/>
              </a:rPr>
              <a:t>All safe from the rain,</a:t>
            </a:r>
          </a:p>
          <a:p>
            <a:r>
              <a:rPr lang="en-US" sz="2000" dirty="0" err="1">
                <a:latin typeface="Comic Sans MS" panose="030F0702030302020204" pitchFamily="66" charset="0"/>
              </a:rPr>
              <a:t>Cosy</a:t>
            </a:r>
            <a:r>
              <a:rPr lang="en-US" sz="2000" dirty="0">
                <a:latin typeface="Comic Sans MS" panose="030F0702030302020204" pitchFamily="66" charset="0"/>
              </a:rPr>
              <a:t> and warm till the spring…</a:t>
            </a:r>
          </a:p>
        </p:txBody>
      </p:sp>
    </p:spTree>
    <p:extLst>
      <p:ext uri="{BB962C8B-B14F-4D97-AF65-F5344CB8AC3E}">
        <p14:creationId xmlns:p14="http://schemas.microsoft.com/office/powerpoint/2010/main" val="2580390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Please can year 3 read their own poems about Harvest</a:t>
            </a:r>
            <a:r>
              <a:rPr lang="en-US" u="sng" dirty="0"/>
              <a:t/>
            </a:r>
            <a:br>
              <a:rPr lang="en-US" u="sng" dirty="0"/>
            </a:br>
            <a:endParaRPr lang="en-GB" dirty="0"/>
          </a:p>
        </p:txBody>
      </p:sp>
      <p:sp>
        <p:nvSpPr>
          <p:cNvPr id="3" name="Content Placeholder 2"/>
          <p:cNvSpPr>
            <a:spLocks noGrp="1"/>
          </p:cNvSpPr>
          <p:nvPr>
            <p:ph idx="1"/>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5055096" cy="32858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8148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616" y="4221088"/>
            <a:ext cx="7200799" cy="1200329"/>
          </a:xfrm>
          <a:prstGeom prst="rect">
            <a:avLst/>
          </a:prstGeom>
        </p:spPr>
        <p:txBody>
          <a:bodyPr wrap="square">
            <a:spAutoFit/>
          </a:bodyPr>
          <a:lstStyle/>
          <a:p>
            <a:r>
              <a:rPr lang="en-GB" u="sng" dirty="0">
                <a:latin typeface="Comic Sans MS" panose="030F0702030302020204" pitchFamily="66" charset="0"/>
                <a:ea typeface="Times New Roman" panose="02020603050405020304" pitchFamily="18" charset="0"/>
                <a:cs typeface="Times New Roman" panose="02020603050405020304" pitchFamily="18" charset="0"/>
              </a:rPr>
              <a:t>Heads Team/Year 6</a:t>
            </a:r>
            <a:r>
              <a:rPr lang="en-GB" dirty="0">
                <a:latin typeface="Comic Sans MS" panose="030F0702030302020204" pitchFamily="66" charset="0"/>
                <a:ea typeface="Times New Roman" panose="02020603050405020304" pitchFamily="18" charset="0"/>
                <a:cs typeface="Times New Roman" panose="02020603050405020304" pitchFamily="18" charset="0"/>
              </a:rPr>
              <a:t> – the farmers work so hard throughout the year to sow the seeds and grow their crops, sometimes they have the help of the trusty Scarecrow to help protect their crops from any bird who fancies a tasty snack in the fields. </a:t>
            </a:r>
            <a:endParaRPr lang="en-US" u="sng" dirty="0">
              <a:latin typeface="Sassoon Primary Infant Medium"/>
              <a:ea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4201" y="548680"/>
            <a:ext cx="3089952" cy="23174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8404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728" y="1052736"/>
            <a:ext cx="7830802" cy="1631216"/>
          </a:xfrm>
          <a:prstGeom prst="rect">
            <a:avLst/>
          </a:prstGeom>
        </p:spPr>
        <p:txBody>
          <a:bodyPr wrap="square">
            <a:spAutoFit/>
          </a:bodyPr>
          <a:lstStyle/>
          <a:p>
            <a:endParaRPr lang="en-GB" sz="2000" u="sng" dirty="0">
              <a:latin typeface="Comic Sans MS" panose="030F0702030302020204" pitchFamily="66" charset="0"/>
            </a:endParaRPr>
          </a:p>
          <a:p>
            <a:r>
              <a:rPr lang="en-GB" sz="2000" u="sng" dirty="0">
                <a:latin typeface="Comic Sans MS" panose="030F0702030302020204" pitchFamily="66" charset="0"/>
              </a:rPr>
              <a:t>Heads Team –</a:t>
            </a:r>
            <a:r>
              <a:rPr lang="en-GB" sz="2000" dirty="0" err="1">
                <a:latin typeface="Comic Sans MS" panose="030F0702030302020204" pitchFamily="66" charset="0"/>
              </a:rPr>
              <a:t>Longton</a:t>
            </a:r>
            <a:r>
              <a:rPr lang="en-GB" sz="2000" dirty="0">
                <a:latin typeface="Comic Sans MS" panose="030F0702030302020204" pitchFamily="66" charset="0"/>
              </a:rPr>
              <a:t> Scarecrows have come </a:t>
            </a:r>
            <a:r>
              <a:rPr lang="en-GB" sz="2000" dirty="0" smtClean="0">
                <a:latin typeface="Comic Sans MS" panose="030F0702030302020204" pitchFamily="66" charset="0"/>
              </a:rPr>
              <a:t>into school to </a:t>
            </a:r>
            <a:r>
              <a:rPr lang="en-GB" sz="2000" dirty="0">
                <a:latin typeface="Comic Sans MS" panose="030F0702030302020204" pitchFamily="66" charset="0"/>
              </a:rPr>
              <a:t>sing a </a:t>
            </a:r>
            <a:r>
              <a:rPr lang="en-GB" sz="2000" dirty="0" smtClean="0">
                <a:latin typeface="Comic Sans MS" panose="030F0702030302020204" pitchFamily="66" charset="0"/>
              </a:rPr>
              <a:t>song about Scarecrows</a:t>
            </a:r>
            <a:endParaRPr lang="en-GB" sz="2000" u="sng" dirty="0">
              <a:latin typeface="Comic Sans MS" panose="030F0702030302020204" pitchFamily="66" charset="0"/>
            </a:endParaRPr>
          </a:p>
          <a:p>
            <a:r>
              <a:rPr lang="en-GB" sz="2000" dirty="0">
                <a:latin typeface="Comic Sans MS" panose="030F0702030302020204" pitchFamily="66" charset="0"/>
              </a:rPr>
              <a:t> </a:t>
            </a:r>
            <a:endParaRPr lang="en-GB" sz="2000" u="sng" dirty="0">
              <a:latin typeface="Comic Sans MS" panose="030F0702030302020204" pitchFamily="66" charset="0"/>
            </a:endParaRPr>
          </a:p>
          <a:p>
            <a:r>
              <a:rPr lang="en-GB" sz="2000" b="1" dirty="0" smtClean="0">
                <a:latin typeface="Comic Sans MS" panose="030F0702030302020204" pitchFamily="66" charset="0"/>
              </a:rPr>
              <a:t>Reception and Year </a:t>
            </a:r>
            <a:r>
              <a:rPr lang="en-GB" sz="2000" b="1" dirty="0">
                <a:latin typeface="Comic Sans MS" panose="030F0702030302020204" pitchFamily="66" charset="0"/>
              </a:rPr>
              <a:t>1 </a:t>
            </a:r>
            <a:r>
              <a:rPr lang="en-GB" sz="2000" dirty="0">
                <a:latin typeface="Comic Sans MS" panose="030F0702030302020204" pitchFamily="66" charset="0"/>
              </a:rPr>
              <a:t>– </a:t>
            </a:r>
            <a:r>
              <a:rPr lang="en-GB" sz="2000" dirty="0" smtClean="0">
                <a:latin typeface="Comic Sans MS" panose="030F0702030302020204" pitchFamily="66" charset="0"/>
              </a:rPr>
              <a:t>Sing Dingle Dangle Scarecrow</a:t>
            </a:r>
            <a:endParaRPr lang="en-GB" sz="2000" u="sng" dirty="0">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068583"/>
            <a:ext cx="2967980" cy="296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48594" y="6145822"/>
            <a:ext cx="6246440" cy="646331"/>
          </a:xfrm>
          <a:prstGeom prst="rect">
            <a:avLst/>
          </a:prstGeom>
        </p:spPr>
        <p:txBody>
          <a:bodyPr wrap="square">
            <a:spAutoFit/>
          </a:bodyPr>
          <a:lstStyle/>
          <a:p>
            <a:r>
              <a:rPr lang="en-US" dirty="0">
                <a:hlinkClick r:id="rId3"/>
              </a:rPr>
              <a:t>https://</a:t>
            </a:r>
            <a:r>
              <a:rPr lang="en-US" dirty="0" smtClean="0">
                <a:hlinkClick r:id="rId3"/>
              </a:rPr>
              <a:t>www.youtube.com/watch?v=CtRgy-8Q0SE</a:t>
            </a:r>
            <a:endParaRPr lang="en-US" dirty="0" smtClean="0"/>
          </a:p>
          <a:p>
            <a:endParaRPr lang="en-US" dirty="0"/>
          </a:p>
        </p:txBody>
      </p:sp>
    </p:spTree>
    <p:extLst>
      <p:ext uri="{BB962C8B-B14F-4D97-AF65-F5344CB8AC3E}">
        <p14:creationId xmlns:p14="http://schemas.microsoft.com/office/powerpoint/2010/main" val="1728676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0"/>
            <a:ext cx="6624736" cy="646331"/>
          </a:xfrm>
          <a:prstGeom prst="rect">
            <a:avLst/>
          </a:prstGeom>
        </p:spPr>
        <p:txBody>
          <a:bodyPr wrap="square">
            <a:spAutoFit/>
          </a:bodyPr>
          <a:lstStyle/>
          <a:p>
            <a:r>
              <a:rPr lang="en-GB" u="sng" dirty="0">
                <a:latin typeface="Comic Sans MS" panose="030F0702030302020204" pitchFamily="66" charset="0"/>
                <a:ea typeface="Times New Roman" panose="02020603050405020304" pitchFamily="18" charset="0"/>
                <a:cs typeface="Times New Roman" panose="02020603050405020304" pitchFamily="18" charset="0"/>
              </a:rPr>
              <a:t>Heads Team</a:t>
            </a:r>
            <a:r>
              <a:rPr lang="en-GB" dirty="0">
                <a:latin typeface="Comic Sans MS" panose="030F0702030302020204" pitchFamily="66" charset="0"/>
                <a:ea typeface="Times New Roman" panose="02020603050405020304" pitchFamily="18" charset="0"/>
                <a:cs typeface="Times New Roman" panose="02020603050405020304" pitchFamily="18" charset="0"/>
              </a:rPr>
              <a:t> /Year 6 </a:t>
            </a:r>
            <a:r>
              <a:rPr lang="en-GB" dirty="0" smtClean="0">
                <a:latin typeface="Comic Sans MS" panose="030F0702030302020204" pitchFamily="66" charset="0"/>
                <a:ea typeface="Times New Roman" panose="02020603050405020304" pitchFamily="18" charset="0"/>
                <a:cs typeface="Times New Roman" panose="02020603050405020304" pitchFamily="18" charset="0"/>
              </a:rPr>
              <a:t>–   Thankyou </a:t>
            </a:r>
            <a:r>
              <a:rPr lang="en-GB" dirty="0">
                <a:latin typeface="Comic Sans MS" panose="030F0702030302020204" pitchFamily="66" charset="0"/>
                <a:ea typeface="Times New Roman" panose="02020603050405020304" pitchFamily="18" charset="0"/>
                <a:cs typeface="Times New Roman" panose="02020603050405020304" pitchFamily="18" charset="0"/>
              </a:rPr>
              <a:t>scarecrows can year 4 share </a:t>
            </a:r>
            <a:r>
              <a:rPr lang="en-GB" dirty="0" smtClean="0">
                <a:latin typeface="Comic Sans MS" panose="030F0702030302020204" pitchFamily="66" charset="0"/>
                <a:ea typeface="Times New Roman" panose="02020603050405020304" pitchFamily="18" charset="0"/>
                <a:cs typeface="Times New Roman" panose="02020603050405020304" pitchFamily="18" charset="0"/>
              </a:rPr>
              <a:t>their poem – Say hello to Autumn</a:t>
            </a:r>
            <a:endParaRPr lang="en-US" u="sng" dirty="0">
              <a:latin typeface="Sassoon Primary Infant Medium"/>
              <a:ea typeface="Times New Roman" panose="02020603050405020304" pitchFamily="18" charset="0"/>
              <a:cs typeface="Times New Roman" panose="02020603050405020304" pitchFamily="18" charset="0"/>
            </a:endParaRPr>
          </a:p>
        </p:txBody>
      </p:sp>
      <p:sp>
        <p:nvSpPr>
          <p:cNvPr id="3" name="Rectangle 2"/>
          <p:cNvSpPr/>
          <p:nvPr/>
        </p:nvSpPr>
        <p:spPr>
          <a:xfrm>
            <a:off x="2987824" y="845028"/>
            <a:ext cx="7416824" cy="6001643"/>
          </a:xfrm>
          <a:prstGeom prst="rect">
            <a:avLst/>
          </a:prstGeom>
        </p:spPr>
        <p:txBody>
          <a:bodyPr wrap="square">
            <a:spAutoFit/>
          </a:bodyPr>
          <a:lstStyle/>
          <a:p>
            <a:r>
              <a:rPr lang="en-US" sz="1600" dirty="0" err="1">
                <a:latin typeface="Comic Sans MS" panose="030F0702030302020204" pitchFamily="66" charset="0"/>
              </a:rPr>
              <a:t>Colours</a:t>
            </a:r>
            <a:r>
              <a:rPr lang="en-US" sz="1600" dirty="0">
                <a:latin typeface="Comic Sans MS" panose="030F0702030302020204" pitchFamily="66" charset="0"/>
              </a:rPr>
              <a:t> are swirling,</a:t>
            </a:r>
          </a:p>
          <a:p>
            <a:r>
              <a:rPr lang="en-US" sz="1600" dirty="0">
                <a:latin typeface="Comic Sans MS" panose="030F0702030302020204" pitchFamily="66" charset="0"/>
              </a:rPr>
              <a:t>Twisting and twirling,</a:t>
            </a:r>
          </a:p>
          <a:p>
            <a:r>
              <a:rPr lang="en-US" sz="1600" dirty="0">
                <a:latin typeface="Comic Sans MS" panose="030F0702030302020204" pitchFamily="66" charset="0"/>
              </a:rPr>
              <a:t>All blowing free,</a:t>
            </a:r>
          </a:p>
          <a:p>
            <a:r>
              <a:rPr lang="en-US" sz="1600" dirty="0">
                <a:latin typeface="Comic Sans MS" panose="030F0702030302020204" pitchFamily="66" charset="0"/>
              </a:rPr>
              <a:t>Dancing with glee.</a:t>
            </a:r>
          </a:p>
          <a:p>
            <a:r>
              <a:rPr lang="en-US" sz="1600" dirty="0">
                <a:latin typeface="Comic Sans MS" panose="030F0702030302020204" pitchFamily="66" charset="0"/>
              </a:rPr>
              <a:t>Thanks for the bounty</a:t>
            </a:r>
          </a:p>
          <a:p>
            <a:r>
              <a:rPr lang="en-US" sz="1600" dirty="0">
                <a:latin typeface="Comic Sans MS" panose="030F0702030302020204" pitchFamily="66" charset="0"/>
              </a:rPr>
              <a:t>In every county,</a:t>
            </a:r>
          </a:p>
          <a:p>
            <a:r>
              <a:rPr lang="en-US" sz="1600" dirty="0">
                <a:latin typeface="Comic Sans MS" panose="030F0702030302020204" pitchFamily="66" charset="0"/>
              </a:rPr>
              <a:t>Good things we see,</a:t>
            </a:r>
          </a:p>
          <a:p>
            <a:r>
              <a:rPr lang="en-US" sz="1600" dirty="0">
                <a:latin typeface="Comic Sans MS" panose="030F0702030302020204" pitchFamily="66" charset="0"/>
              </a:rPr>
              <a:t>For you and for me.</a:t>
            </a:r>
          </a:p>
          <a:p>
            <a:r>
              <a:rPr lang="en-US" sz="1600" dirty="0">
                <a:latin typeface="Comic Sans MS" panose="030F0702030302020204" pitchFamily="66" charset="0"/>
              </a:rPr>
              <a:t>Farmers are reaping,</a:t>
            </a:r>
          </a:p>
          <a:p>
            <a:r>
              <a:rPr lang="en-US" sz="1600" dirty="0">
                <a:latin typeface="Comic Sans MS" panose="030F0702030302020204" pitchFamily="66" charset="0"/>
              </a:rPr>
              <a:t>Hedgehogs are sleeping,</a:t>
            </a:r>
          </a:p>
          <a:p>
            <a:r>
              <a:rPr lang="en-US" sz="1600" dirty="0">
                <a:latin typeface="Comic Sans MS" panose="030F0702030302020204" pitchFamily="66" charset="0"/>
              </a:rPr>
              <a:t>Crops everywhere</a:t>
            </a:r>
          </a:p>
          <a:p>
            <a:r>
              <a:rPr lang="en-US" sz="1600" dirty="0">
                <a:latin typeface="Comic Sans MS" panose="030F0702030302020204" pitchFamily="66" charset="0"/>
              </a:rPr>
              <a:t>Are gathered with care.</a:t>
            </a:r>
          </a:p>
          <a:p>
            <a:r>
              <a:rPr lang="en-US" sz="1600" dirty="0">
                <a:latin typeface="Comic Sans MS" panose="030F0702030302020204" pitchFamily="66" charset="0"/>
              </a:rPr>
              <a:t>Berries are growing,</a:t>
            </a:r>
          </a:p>
          <a:p>
            <a:r>
              <a:rPr lang="en-US" sz="1600" dirty="0">
                <a:latin typeface="Comic Sans MS" panose="030F0702030302020204" pitchFamily="66" charset="0"/>
              </a:rPr>
              <a:t>Ripe fruits are glowing,</a:t>
            </a:r>
          </a:p>
          <a:p>
            <a:r>
              <a:rPr lang="en-US" sz="1600" dirty="0">
                <a:latin typeface="Comic Sans MS" panose="030F0702030302020204" pitchFamily="66" charset="0"/>
              </a:rPr>
              <a:t>Apple and pear -</a:t>
            </a:r>
          </a:p>
          <a:p>
            <a:r>
              <a:rPr lang="en-US" sz="1600" dirty="0">
                <a:latin typeface="Comic Sans MS" panose="030F0702030302020204" pitchFamily="66" charset="0"/>
              </a:rPr>
              <a:t>Good things to share.</a:t>
            </a:r>
          </a:p>
          <a:p>
            <a:r>
              <a:rPr lang="en-US" sz="1600" dirty="0">
                <a:latin typeface="Comic Sans MS" panose="030F0702030302020204" pitchFamily="66" charset="0"/>
              </a:rPr>
              <a:t>Chill winds are blowing,</a:t>
            </a:r>
          </a:p>
          <a:p>
            <a:r>
              <a:rPr lang="en-US" sz="1600" dirty="0">
                <a:latin typeface="Comic Sans MS" panose="030F0702030302020204" pitchFamily="66" charset="0"/>
              </a:rPr>
              <a:t>Summer is going,</a:t>
            </a:r>
          </a:p>
          <a:p>
            <a:r>
              <a:rPr lang="en-US" sz="1600" dirty="0">
                <a:latin typeface="Comic Sans MS" panose="030F0702030302020204" pitchFamily="66" charset="0"/>
              </a:rPr>
              <a:t>Birds fill the sky,</a:t>
            </a:r>
          </a:p>
          <a:p>
            <a:r>
              <a:rPr lang="en-US" sz="1600" dirty="0">
                <a:latin typeface="Comic Sans MS" panose="030F0702030302020204" pitchFamily="66" charset="0"/>
              </a:rPr>
              <a:t>Away they will fly.</a:t>
            </a:r>
          </a:p>
          <a:p>
            <a:r>
              <a:rPr lang="en-US" sz="1600" dirty="0">
                <a:latin typeface="Comic Sans MS" panose="030F0702030302020204" pitchFamily="66" charset="0"/>
              </a:rPr>
              <a:t>Golden leaves falling,</a:t>
            </a:r>
          </a:p>
          <a:p>
            <a:r>
              <a:rPr lang="en-US" sz="1600" dirty="0">
                <a:latin typeface="Comic Sans MS" panose="030F0702030302020204" pitchFamily="66" charset="0"/>
              </a:rPr>
              <a:t>Wild geese are calling,</a:t>
            </a:r>
          </a:p>
          <a:p>
            <a:r>
              <a:rPr lang="en-US" sz="1600" dirty="0">
                <a:latin typeface="Comic Sans MS" panose="030F0702030302020204" pitchFamily="66" charset="0"/>
              </a:rPr>
              <a:t>Hello to autumn,</a:t>
            </a:r>
          </a:p>
          <a:p>
            <a:r>
              <a:rPr lang="en-US" sz="1600" dirty="0">
                <a:latin typeface="Comic Sans MS" panose="030F0702030302020204" pitchFamily="66" charset="0"/>
              </a:rPr>
              <a:t>To summer, goodbye.</a:t>
            </a:r>
          </a:p>
        </p:txBody>
      </p:sp>
    </p:spTree>
    <p:extLst>
      <p:ext uri="{BB962C8B-B14F-4D97-AF65-F5344CB8AC3E}">
        <p14:creationId xmlns:p14="http://schemas.microsoft.com/office/powerpoint/2010/main" val="2173574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404664"/>
            <a:ext cx="4572000" cy="605294"/>
          </a:xfrm>
          <a:prstGeom prst="rect">
            <a:avLst/>
          </a:prstGeom>
        </p:spPr>
        <p:txBody>
          <a:bodyPr>
            <a:spAutoFit/>
          </a:bodyPr>
          <a:lstStyle/>
          <a:p>
            <a:pPr>
              <a:lnSpc>
                <a:spcPts val="1950"/>
              </a:lnSpc>
              <a:spcBef>
                <a:spcPts val="1200"/>
              </a:spcBef>
              <a:spcAft>
                <a:spcPts val="1200"/>
              </a:spcAft>
            </a:pPr>
            <a:r>
              <a:rPr lang="en-GB" u="sng" dirty="0">
                <a:latin typeface="Comic Sans MS" panose="030F0702030302020204" pitchFamily="66" charset="0"/>
                <a:ea typeface="Times New Roman" panose="02020603050405020304" pitchFamily="18" charset="0"/>
              </a:rPr>
              <a:t>Heads Team</a:t>
            </a:r>
            <a:r>
              <a:rPr lang="en-GB" dirty="0">
                <a:latin typeface="Comic Sans MS" panose="030F0702030302020204" pitchFamily="66" charset="0"/>
                <a:ea typeface="Times New Roman" panose="02020603050405020304" pitchFamily="18" charset="0"/>
              </a:rPr>
              <a:t> – Year 5 will tell us about their thoughts of Autumn</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28353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113</TotalTime>
  <Words>529</Words>
  <Application>Microsoft Office PowerPoint</Application>
  <PresentationFormat>On-screen Show (4:3)</PresentationFormat>
  <Paragraphs>77</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Comic Sans MS</vt:lpstr>
      <vt:lpstr>Courier New</vt:lpstr>
      <vt:lpstr>Sassoon Primary Infant Medium</vt:lpstr>
      <vt:lpstr>Times New Roman</vt:lpstr>
      <vt:lpstr>Trebuchet MS</vt:lpstr>
      <vt:lpstr>Verdana</vt:lpstr>
      <vt:lpstr>Wingdings 2</vt:lpstr>
      <vt:lpstr>Autumn</vt:lpstr>
      <vt:lpstr>Harvest Assembly 2020</vt:lpstr>
      <vt:lpstr>Harvest Samba</vt:lpstr>
      <vt:lpstr>Heads Team</vt:lpstr>
      <vt:lpstr>Year 2 – The Summer is Over</vt:lpstr>
      <vt:lpstr>Please can year 3 read their own poems about Harvest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Harvest Assembly 2017</dc:title>
  <dc:creator>Sue Hothersall</dc:creator>
  <cp:lastModifiedBy>Sue Hothersall</cp:lastModifiedBy>
  <cp:revision>14</cp:revision>
  <dcterms:created xsi:type="dcterms:W3CDTF">2017-09-17T08:44:28Z</dcterms:created>
  <dcterms:modified xsi:type="dcterms:W3CDTF">2020-09-23T17:49:19Z</dcterms:modified>
</cp:coreProperties>
</file>