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1" r:id="rId2"/>
    <p:sldId id="258" r:id="rId3"/>
    <p:sldId id="263" r:id="rId4"/>
    <p:sldId id="456" r:id="rId5"/>
    <p:sldId id="468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8" r:id="rId15"/>
    <p:sldId id="479" r:id="rId16"/>
    <p:sldId id="480" r:id="rId17"/>
    <p:sldId id="481" r:id="rId18"/>
    <p:sldId id="482" r:id="rId19"/>
    <p:sldId id="483" r:id="rId20"/>
    <p:sldId id="484" r:id="rId21"/>
    <p:sldId id="485" r:id="rId22"/>
    <p:sldId id="486" r:id="rId23"/>
    <p:sldId id="487" r:id="rId24"/>
    <p:sldId id="488" r:id="rId25"/>
    <p:sldId id="489" r:id="rId26"/>
    <p:sldId id="491" r:id="rId27"/>
    <p:sldId id="490" r:id="rId28"/>
    <p:sldId id="492" r:id="rId29"/>
    <p:sldId id="493" r:id="rId30"/>
    <p:sldId id="350" r:id="rId31"/>
  </p:sldIdLst>
  <p:sldSz cx="9144000" cy="6858000" type="screen4x3"/>
  <p:notesSz cx="6858000" cy="9144000"/>
  <p:embeddedFontLst>
    <p:embeddedFont>
      <p:font typeface="BPreplay" panose="020005030000000200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assoon Infant Md" panose="02000603050000020003" charset="0"/>
      <p:regular r:id="rId42"/>
    </p:embeddedFont>
    <p:embeddedFont>
      <p:font typeface="Sassoon Infant Rg" panose="02000503030000020003" charset="0"/>
      <p:regular r:id="rId43"/>
      <p:bold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44B"/>
    <a:srgbClr val="FC6F4E"/>
    <a:srgbClr val="FFD550"/>
    <a:srgbClr val="F8A9A9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9" y="58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5A7289-22C5-4EFD-8ED9-0391A35821EE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F15C6-A3E9-4C1C-8414-C42D637D5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72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A2B882-A28D-434A-AF1F-E1D216C60636}" type="datetimeFigureOut">
              <a:rPr lang="en-GB"/>
              <a:pPr>
                <a:defRPr/>
              </a:pPr>
              <a:t>23/04/2020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7B9F78-D9FF-45C5-882B-436D403E01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018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9D01B9-9AE6-4B4D-A099-F2C9D035BD8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0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64815E-4D49-4BD7-BE5D-1A05EB00F2C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025510-82DC-4691-8A4E-B99135D3685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925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83780D-BACE-4C9E-B7E5-106AE981AC4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5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0A4F62-9F35-4E2C-AEA9-6598B01378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96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2ED1FE-59E9-408D-9758-07469830AF3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8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E6F5A6-0944-44F3-A9AD-46AED52F6E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28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FA5DEE-65D2-41A7-8FC6-F75A3B6AFB4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3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BBB0E-4680-4885-B1BC-2B16CB82A50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66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12D329C-8511-40F1-B4A2-D299D994589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92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790163-8990-4877-836B-6B48C98424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07BB73-6195-43A6-8BE2-06F6F59AB7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77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BB3647-A3F5-4A52-9B80-4D7420B9107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71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D72D80-3BB3-4D26-A5F3-6581D7548F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17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58583F-0088-405E-BF76-CFA7980C97D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30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F3CF2-6DB7-48D2-B6BF-5578543D66A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51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191B73-F0F4-4449-AFD1-D337C4FEA52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16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E422FB-D6BF-4365-B619-C136F5E835D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9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E3BFE1-55EF-43C4-A521-9A9BA9D9D52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8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16DC3-DF06-45C5-888C-B1BF68B9CEF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8D4AA-C917-4893-9679-C1C51E937EC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4CF75A-039C-4701-BD22-B0CE1C738EB5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4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4C299-DB0C-4072-A071-F297EC5E8E4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1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3729F-D1AB-4D4B-803C-C4A466B7CCC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4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7A68EF-B31E-43D1-81F0-03609AD7AD00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02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06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9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301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2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52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1" r:id="rId4"/>
    <p:sldLayoutId id="2147483842" r:id="rId5"/>
    <p:sldLayoutId id="21474838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1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anose="02000503000000020004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2281238" y="6464300"/>
            <a:ext cx="45735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Science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 | Year 4 | Living Things and Their Habitats | Grouping Living Things | Lesson 1</a:t>
            </a:r>
          </a:p>
        </p:txBody>
      </p:sp>
      <p:sp>
        <p:nvSpPr>
          <p:cNvPr id="8199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/>
              <a:t>Living Things and Their Habitats</a:t>
            </a:r>
          </a:p>
        </p:txBody>
      </p:sp>
      <p:sp>
        <p:nvSpPr>
          <p:cNvPr id="8200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/>
              <a:t>Science</a:t>
            </a:r>
          </a:p>
        </p:txBody>
      </p:sp>
      <p:pic>
        <p:nvPicPr>
          <p:cNvPr id="82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5542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grow.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4206875"/>
            <a:ext cx="3794125" cy="19573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616075"/>
            <a:ext cx="1603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This ocean </a:t>
            </a:r>
            <a:r>
              <a:rPr lang="en-GB" sz="1600" dirty="0" err="1">
                <a:latin typeface="+mn-lt"/>
              </a:rPr>
              <a:t>mola</a:t>
            </a:r>
            <a:r>
              <a:rPr lang="en-GB" sz="1600" dirty="0">
                <a:latin typeface="+mn-lt"/>
              </a:rPr>
              <a:t> started life as an egg not much bigger than a full stop. It will grow to weigh about 1000 kg - this is the same size as a large bull!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614863"/>
            <a:ext cx="13970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Bamboo can grow up to 3cm every hour. </a:t>
            </a: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804988" y="6545263"/>
            <a:ext cx="55784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00">
                <a:solidFill>
                  <a:srgbClr val="000000"/>
                </a:solidFill>
                <a:latin typeface="BPreplay" panose="02000503000000020004" pitchFamily="50" charset="0"/>
              </a:rPr>
              <a:t>Photo courtesy of sandipb (@flickr.com) - granted under creative commons licence - attribution</a:t>
            </a:r>
            <a:endParaRPr lang="en-GB" altLang="en-US" sz="700">
              <a:solidFill>
                <a:schemeClr val="tx1"/>
              </a:solidFill>
              <a:latin typeface="BPreplay" panose="02000503000000020004" pitchFamily="50" charset="0"/>
            </a:endParaRPr>
          </a:p>
        </p:txBody>
      </p:sp>
      <p:pic>
        <p:nvPicPr>
          <p:cNvPr id="2253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441575"/>
            <a:ext cx="32527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19"/>
          <p:cNvSpPr>
            <a:spLocks noChangeArrowheads="1"/>
          </p:cNvSpPr>
          <p:nvPr/>
        </p:nvSpPr>
        <p:spPr bwMode="auto">
          <a:xfrm>
            <a:off x="2552700" y="2897188"/>
            <a:ext cx="1597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grow from babies to adults.</a:t>
            </a:r>
          </a:p>
        </p:txBody>
      </p:sp>
      <p:sp>
        <p:nvSpPr>
          <p:cNvPr id="22541" name="Rectangle 20"/>
          <p:cNvSpPr>
            <a:spLocks noChangeArrowheads="1"/>
          </p:cNvSpPr>
          <p:nvPr/>
        </p:nvSpPr>
        <p:spPr bwMode="auto">
          <a:xfrm>
            <a:off x="1077913" y="4030663"/>
            <a:ext cx="133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Seeds grow into plants.</a:t>
            </a:r>
          </a:p>
        </p:txBody>
      </p:sp>
      <p:pic>
        <p:nvPicPr>
          <p:cNvPr id="2254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4052888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b="29541"/>
          <a:stretch>
            <a:fillRect/>
          </a:stretch>
        </p:blipFill>
        <p:spPr bwMode="auto">
          <a:xfrm>
            <a:off x="4886325" y="4208463"/>
            <a:ext cx="182403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r="27315"/>
          <a:stretch>
            <a:fillRect/>
          </a:stretch>
        </p:blipFill>
        <p:spPr bwMode="auto">
          <a:xfrm>
            <a:off x="4810125" y="1803400"/>
            <a:ext cx="187483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1389063" y="3225800"/>
            <a:ext cx="15986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have young.</a:t>
            </a:r>
          </a:p>
        </p:txBody>
      </p:sp>
      <p:sp>
        <p:nvSpPr>
          <p:cNvPr id="24584" name="Rectangle 12"/>
          <p:cNvSpPr>
            <a:spLocks noChangeArrowheads="1"/>
          </p:cNvSpPr>
          <p:nvPr/>
        </p:nvSpPr>
        <p:spPr bwMode="auto">
          <a:xfrm>
            <a:off x="2987675" y="3887788"/>
            <a:ext cx="1490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produce seeds from which more plants grow.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reproduce.</a:t>
            </a:r>
          </a:p>
        </p:txBody>
      </p:sp>
      <p:pic>
        <p:nvPicPr>
          <p:cNvPr id="24586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lay eggs or give birth to live young. </a:t>
            </a:r>
          </a:p>
        </p:txBody>
      </p:sp>
      <p:sp>
        <p:nvSpPr>
          <p:cNvPr id="24589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Most plants reproduce by forming seeds. </a:t>
            </a:r>
          </a:p>
        </p:txBody>
      </p:sp>
      <p:pic>
        <p:nvPicPr>
          <p:cNvPr id="2459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4303713"/>
            <a:ext cx="1801812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3513"/>
            <a:ext cx="8874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038350"/>
            <a:ext cx="11525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excrete.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excrete waste through urine and faeces. </a:t>
            </a:r>
          </a:p>
        </p:txBody>
      </p:sp>
      <p:sp>
        <p:nvSpPr>
          <p:cNvPr id="26633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Leftover gases and water leave plants from their leaves. </a:t>
            </a:r>
          </a:p>
        </p:txBody>
      </p:sp>
      <p:pic>
        <p:nvPicPr>
          <p:cNvPr id="2663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Waste products are removed from the body.</a:t>
            </a:r>
          </a:p>
        </p:txBody>
      </p:sp>
      <p:sp>
        <p:nvSpPr>
          <p:cNvPr id="26636" name="Rectangle 20"/>
          <p:cNvSpPr>
            <a:spLocks noChangeArrowheads="1"/>
          </p:cNvSpPr>
          <p:nvPr/>
        </p:nvSpPr>
        <p:spPr bwMode="auto">
          <a:xfrm>
            <a:off x="1104900" y="3789363"/>
            <a:ext cx="1409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Both plants and animals have to get rid of excess gas and water.</a:t>
            </a:r>
          </a:p>
        </p:txBody>
      </p:sp>
      <p:pic>
        <p:nvPicPr>
          <p:cNvPr id="2663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7353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16125"/>
            <a:ext cx="128111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251325"/>
            <a:ext cx="19923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need nutrition.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078038"/>
            <a:ext cx="16033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may be carnivores, herbivores or omnivores. </a:t>
            </a:r>
          </a:p>
        </p:txBody>
      </p:sp>
      <p:sp>
        <p:nvSpPr>
          <p:cNvPr id="28681" name="Rectangle 19"/>
          <p:cNvSpPr>
            <a:spLocks noChangeArrowheads="1"/>
          </p:cNvSpPr>
          <p:nvPr/>
        </p:nvSpPr>
        <p:spPr bwMode="auto">
          <a:xfrm>
            <a:off x="6778625" y="4351338"/>
            <a:ext cx="1495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the energy from the sun. </a:t>
            </a:r>
          </a:p>
        </p:txBody>
      </p:sp>
      <p:pic>
        <p:nvPicPr>
          <p:cNvPr id="28682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562225"/>
            <a:ext cx="3251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2597150" y="3017838"/>
            <a:ext cx="1598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Food is eaten to provide energy to live.</a:t>
            </a:r>
          </a:p>
        </p:txBody>
      </p:sp>
      <p:sp>
        <p:nvSpPr>
          <p:cNvPr id="28684" name="Rectangle 20"/>
          <p:cNvSpPr>
            <a:spLocks noChangeArrowheads="1"/>
          </p:cNvSpPr>
          <p:nvPr/>
        </p:nvSpPr>
        <p:spPr bwMode="auto">
          <a:xfrm>
            <a:off x="1052513" y="3938588"/>
            <a:ext cx="1498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Green plants make their own food using sunlight.</a:t>
            </a:r>
          </a:p>
        </p:txBody>
      </p:sp>
      <p:pic>
        <p:nvPicPr>
          <p:cNvPr id="2868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29088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224338"/>
            <a:ext cx="15922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444750"/>
            <a:ext cx="1165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60667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755775"/>
            <a:ext cx="2365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973138" y="1870075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All living organisms share these characteristics. This is how we know they are alive!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Living things have lots of other similarities, and many differences too. We can use these similarities and differences to sort the living things into groups. </a:t>
            </a:r>
          </a:p>
        </p:txBody>
      </p:sp>
      <p:pic>
        <p:nvPicPr>
          <p:cNvPr id="307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533775"/>
            <a:ext cx="79851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4710113"/>
            <a:ext cx="13144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10826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2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873375"/>
            <a:ext cx="14224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902075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5006975" y="2971800"/>
            <a:ext cx="3005138" cy="3006725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160713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446588"/>
            <a:ext cx="18669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41788"/>
            <a:ext cx="1714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685800" y="1512888"/>
            <a:ext cx="7816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With a partner, think of a way we could sort these organisms into two groups. 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Talking Partner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973138" y="1735138"/>
            <a:ext cx="71913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 the organisms have been sorted into two groups. We have used a diagram to represent these groups.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Can an organism be in both groups at the same time?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4823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483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1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3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4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4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4829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6868" name="Rectangle 1"/>
          <p:cNvSpPr>
            <a:spLocks noChangeArrowheads="1"/>
          </p:cNvSpPr>
          <p:nvPr/>
        </p:nvSpPr>
        <p:spPr bwMode="auto">
          <a:xfrm>
            <a:off x="973138" y="1963738"/>
            <a:ext cx="71913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Here, an organism cannot be both an animal and a plant, so it can not be in both groups at the same time. </a:t>
            </a:r>
          </a:p>
        </p:txBody>
      </p:sp>
      <p:sp>
        <p:nvSpPr>
          <p:cNvPr id="13" name="Oval 12"/>
          <p:cNvSpPr/>
          <p:nvPr/>
        </p:nvSpPr>
        <p:spPr>
          <a:xfrm>
            <a:off x="10826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006975" y="2798763"/>
            <a:ext cx="3005138" cy="3005137"/>
          </a:xfrm>
          <a:prstGeom prst="ellipse">
            <a:avLst/>
          </a:prstGeom>
          <a:noFill/>
          <a:ln w="57150">
            <a:solidFill>
              <a:srgbClr val="FC6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871" name="Group 1"/>
          <p:cNvGrpSpPr>
            <a:grpSpLocks/>
          </p:cNvGrpSpPr>
          <p:nvPr/>
        </p:nvGrpSpPr>
        <p:grpSpPr bwMode="auto">
          <a:xfrm>
            <a:off x="4656138" y="3094038"/>
            <a:ext cx="3355975" cy="2559050"/>
            <a:chOff x="4224211" y="2955204"/>
            <a:chExt cx="4067531" cy="3099788"/>
          </a:xfrm>
        </p:grpSpPr>
        <p:pic>
          <p:nvPicPr>
            <p:cNvPr id="3687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309" y="4235187"/>
              <a:ext cx="667737" cy="181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62" y="4644253"/>
              <a:ext cx="1314095" cy="847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0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22" y="3977373"/>
              <a:ext cx="1085131" cy="860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78590">
              <a:off x="5806603" y="5067461"/>
              <a:ext cx="1373760" cy="70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2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660" y="2955204"/>
              <a:ext cx="2575286" cy="899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857" y="3216093"/>
              <a:ext cx="1622885" cy="1321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4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211" y="3218920"/>
              <a:ext cx="1713710" cy="1314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2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144838"/>
            <a:ext cx="1316037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2144713" y="2868613"/>
            <a:ext cx="9953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3962400"/>
            <a:ext cx="90805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Rectangle 1"/>
          <p:cNvSpPr>
            <a:spLocks noChangeArrowheads="1"/>
          </p:cNvSpPr>
          <p:nvPr/>
        </p:nvSpPr>
        <p:spPr bwMode="auto">
          <a:xfrm>
            <a:off x="5976938" y="5857875"/>
            <a:ext cx="8461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animals</a:t>
            </a:r>
          </a:p>
        </p:txBody>
      </p:sp>
      <p:sp>
        <p:nvSpPr>
          <p:cNvPr id="36877" name="Rectangle 1"/>
          <p:cNvSpPr>
            <a:spLocks noChangeArrowheads="1"/>
          </p:cNvSpPr>
          <p:nvPr/>
        </p:nvSpPr>
        <p:spPr bwMode="auto">
          <a:xfrm>
            <a:off x="2168525" y="585787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38916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called a Venn Diagram. Where does a cactus go in this diagram? How about a polar bear?   </a:t>
            </a:r>
          </a:p>
        </p:txBody>
      </p:sp>
      <p:sp>
        <p:nvSpPr>
          <p:cNvPr id="13" name="Oval 12"/>
          <p:cNvSpPr/>
          <p:nvPr/>
        </p:nvSpPr>
        <p:spPr>
          <a:xfrm>
            <a:off x="1624013" y="2279650"/>
            <a:ext cx="3338512" cy="333692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141788" y="2278063"/>
            <a:ext cx="3338512" cy="333851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91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2959100"/>
            <a:ext cx="11318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3857625"/>
            <a:ext cx="10048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Rectangle 1"/>
          <p:cNvSpPr>
            <a:spLocks noChangeArrowheads="1"/>
          </p:cNvSpPr>
          <p:nvPr/>
        </p:nvSpPr>
        <p:spPr bwMode="auto">
          <a:xfrm>
            <a:off x="5303838" y="2362200"/>
            <a:ext cx="101282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lives in the desert</a:t>
            </a:r>
          </a:p>
        </p:txBody>
      </p:sp>
      <p:sp>
        <p:nvSpPr>
          <p:cNvPr id="38923" name="Rectangle 1"/>
          <p:cNvSpPr>
            <a:spLocks noChangeArrowheads="1"/>
          </p:cNvSpPr>
          <p:nvPr/>
        </p:nvSpPr>
        <p:spPr bwMode="auto">
          <a:xfrm>
            <a:off x="2870200" y="2447925"/>
            <a:ext cx="846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plants</a:t>
            </a:r>
          </a:p>
        </p:txBody>
      </p:sp>
      <p:pic>
        <p:nvPicPr>
          <p:cNvPr id="3892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4108450"/>
            <a:ext cx="1611313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113088"/>
            <a:ext cx="89376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674">
            <a:off x="2952750" y="2879725"/>
            <a:ext cx="1290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95"/>
          <a:stretch>
            <a:fillRect/>
          </a:stretch>
        </p:blipFill>
        <p:spPr bwMode="auto">
          <a:xfrm>
            <a:off x="1966913" y="2603500"/>
            <a:ext cx="10398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60775"/>
            <a:ext cx="1035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5065713"/>
            <a:ext cx="9731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0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How is this diagram different to the previous diagram?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557338"/>
            <a:ext cx="7867650" cy="46577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Living Things</a:t>
            </a:r>
            <a:endParaRPr lang="en-GB" altLang="en-US" dirty="0"/>
          </a:p>
        </p:txBody>
      </p:sp>
      <p:sp>
        <p:nvSpPr>
          <p:cNvPr id="40964" name="Rectangle 1"/>
          <p:cNvSpPr>
            <a:spLocks noChangeArrowheads="1"/>
          </p:cNvSpPr>
          <p:nvPr/>
        </p:nvSpPr>
        <p:spPr bwMode="auto">
          <a:xfrm>
            <a:off x="973138" y="1814513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This is a Carroll Diagram. Can you name an animal to go in each section of this diagram?  </a:t>
            </a:r>
          </a:p>
        </p:txBody>
      </p:sp>
      <p:pic>
        <p:nvPicPr>
          <p:cNvPr id="40965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1"/>
          <p:cNvSpPr>
            <a:spLocks noChangeArrowheads="1"/>
          </p:cNvSpPr>
          <p:nvPr/>
        </p:nvSpPr>
        <p:spPr bwMode="auto">
          <a:xfrm>
            <a:off x="973138" y="5810250"/>
            <a:ext cx="719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Could you put a plant in this diagram? What about a dandelion? Or seaweed? </a:t>
            </a:r>
          </a:p>
        </p:txBody>
      </p:sp>
      <p:sp>
        <p:nvSpPr>
          <p:cNvPr id="2" name="Rectangle 1"/>
          <p:cNvSpPr/>
          <p:nvPr/>
        </p:nvSpPr>
        <p:spPr>
          <a:xfrm>
            <a:off x="973138" y="2311400"/>
            <a:ext cx="7129462" cy="3268663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969963" y="2776538"/>
            <a:ext cx="7129462" cy="2811462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969963" y="4046538"/>
            <a:ext cx="7129462" cy="15335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976313" y="2319338"/>
            <a:ext cx="971550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947863" y="2319338"/>
            <a:ext cx="3063875" cy="3260725"/>
          </a:xfrm>
          <a:prstGeom prst="rect">
            <a:avLst/>
          </a:prstGeom>
          <a:noFill/>
          <a:ln w="38100">
            <a:solidFill>
              <a:srgbClr val="FFD5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0972" name="Rectangle 1"/>
          <p:cNvSpPr>
            <a:spLocks noChangeArrowheads="1"/>
          </p:cNvSpPr>
          <p:nvPr/>
        </p:nvSpPr>
        <p:spPr bwMode="auto">
          <a:xfrm>
            <a:off x="2747963" y="2425700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in water</a:t>
            </a:r>
          </a:p>
        </p:txBody>
      </p:sp>
      <p:sp>
        <p:nvSpPr>
          <p:cNvPr id="40973" name="Rectangle 1"/>
          <p:cNvSpPr>
            <a:spLocks noChangeArrowheads="1"/>
          </p:cNvSpPr>
          <p:nvPr/>
        </p:nvSpPr>
        <p:spPr bwMode="auto">
          <a:xfrm>
            <a:off x="5822950" y="2425700"/>
            <a:ext cx="14652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Lives on land</a:t>
            </a:r>
          </a:p>
        </p:txBody>
      </p:sp>
      <p:sp>
        <p:nvSpPr>
          <p:cNvPr id="40974" name="Rectangle 1"/>
          <p:cNvSpPr>
            <a:spLocks noChangeArrowheads="1"/>
          </p:cNvSpPr>
          <p:nvPr/>
        </p:nvSpPr>
        <p:spPr bwMode="auto">
          <a:xfrm>
            <a:off x="730250" y="2905125"/>
            <a:ext cx="1463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Has legs</a:t>
            </a:r>
          </a:p>
        </p:txBody>
      </p:sp>
      <p:sp>
        <p:nvSpPr>
          <p:cNvPr id="40975" name="Rectangle 1"/>
          <p:cNvSpPr>
            <a:spLocks noChangeArrowheads="1"/>
          </p:cNvSpPr>
          <p:nvPr/>
        </p:nvSpPr>
        <p:spPr bwMode="auto">
          <a:xfrm>
            <a:off x="979488" y="4183063"/>
            <a:ext cx="9652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/>
              <a:t>Does not have legs</a:t>
            </a:r>
          </a:p>
        </p:txBody>
      </p:sp>
      <p:sp>
        <p:nvSpPr>
          <p:cNvPr id="40976" name="Rectangle 1"/>
          <p:cNvSpPr>
            <a:spLocks noChangeArrowheads="1"/>
          </p:cNvSpPr>
          <p:nvPr/>
        </p:nvSpPr>
        <p:spPr bwMode="auto">
          <a:xfrm>
            <a:off x="2138363" y="2905125"/>
            <a:ext cx="14652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Crab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Sea otter</a:t>
            </a:r>
          </a:p>
        </p:txBody>
      </p:sp>
      <p:sp>
        <p:nvSpPr>
          <p:cNvPr id="40977" name="Rectangle 1"/>
          <p:cNvSpPr>
            <a:spLocks noChangeArrowheads="1"/>
          </p:cNvSpPr>
          <p:nvPr/>
        </p:nvSpPr>
        <p:spPr bwMode="auto">
          <a:xfrm>
            <a:off x="2138363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Whale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Fish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8" name="Rectangle 1"/>
          <p:cNvSpPr>
            <a:spLocks noChangeArrowheads="1"/>
          </p:cNvSpPr>
          <p:nvPr/>
        </p:nvSpPr>
        <p:spPr bwMode="auto">
          <a:xfrm>
            <a:off x="5253038" y="2905125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Horse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Spider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  <p:sp>
        <p:nvSpPr>
          <p:cNvPr id="40979" name="Rectangle 1"/>
          <p:cNvSpPr>
            <a:spLocks noChangeArrowheads="1"/>
          </p:cNvSpPr>
          <p:nvPr/>
        </p:nvSpPr>
        <p:spPr bwMode="auto">
          <a:xfrm>
            <a:off x="5253038" y="4205288"/>
            <a:ext cx="14652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Snake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400"/>
              <a:t>Worm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sp>
        <p:nvSpPr>
          <p:cNvPr id="43012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have asked some questions to sort our living things into groups so far.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We sometimes call these criteria, which means a rule that we use to decide something. 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Plant or animal.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in the desert or does not live in the desert.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Has legs or does not have legs.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Lives on the land or lives in the water.</a:t>
            </a:r>
          </a:p>
          <a:p>
            <a:pPr>
              <a:buFont typeface="Arial" panose="020B0604020202020204" pitchFamily="34" charset="0"/>
              <a:buNone/>
            </a:pPr>
            <a:endParaRPr lang="en-GB" altLang="en-US" sz="1600"/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Today, you are going to be sorting animals.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With a partner, think of different groups that you could sort animals into.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/>
              <a:t>Think of as many different groups as you can. </a:t>
            </a:r>
          </a:p>
        </p:txBody>
      </p:sp>
      <p:pic>
        <p:nvPicPr>
          <p:cNvPr id="4301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541463"/>
            <a:ext cx="25987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676400"/>
            <a:ext cx="7867650" cy="44862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Criteria</a:t>
            </a:r>
            <a:endParaRPr lang="en-GB" altLang="en-US" dirty="0"/>
          </a:p>
        </p:txBody>
      </p:sp>
      <p:pic>
        <p:nvPicPr>
          <p:cNvPr id="45060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4940300" y="2487613"/>
            <a:ext cx="16748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What criteria did you think of?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</a:t>
            </a:r>
            <a:endParaRPr lang="en-GB" altLang="en-US" dirty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"/>
          <p:cNvSpPr>
            <a:spLocks noChangeArrowheads="1"/>
          </p:cNvSpPr>
          <p:nvPr/>
        </p:nvSpPr>
        <p:spPr bwMode="auto">
          <a:xfrm>
            <a:off x="973138" y="1900238"/>
            <a:ext cx="71913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You are going to group animals in a variety of ways, using some criteria that have been chosen for you, and some that you choose yourself.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179763"/>
            <a:ext cx="3562350" cy="2519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25" y="2752725"/>
            <a:ext cx="3562350" cy="2519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219450" y="1628775"/>
            <a:ext cx="5229225" cy="45354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628775"/>
            <a:ext cx="2386013" cy="453548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sp>
        <p:nvSpPr>
          <p:cNvPr id="49157" name="Rectangle 1"/>
          <p:cNvSpPr>
            <a:spLocks noChangeArrowheads="1"/>
          </p:cNvSpPr>
          <p:nvPr/>
        </p:nvSpPr>
        <p:spPr bwMode="auto">
          <a:xfrm>
            <a:off x="909638" y="2613025"/>
            <a:ext cx="1971675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Venn diagrams can be used to sort lots of groups of animals.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turtle go on this diagram?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GB" altLang="en-US" sz="1600"/>
              <a:t>Where would a cat go? </a:t>
            </a:r>
          </a:p>
          <a:p>
            <a:pPr algn="ctr">
              <a:buFont typeface="Arial" panose="020B0604020202020204" pitchFamily="34" charset="0"/>
              <a:buNone/>
            </a:pPr>
            <a:endParaRPr lang="en-GB" altLang="en-US" sz="1600"/>
          </a:p>
        </p:txBody>
      </p:sp>
      <p:grpSp>
        <p:nvGrpSpPr>
          <p:cNvPr id="49158" name="Group 3"/>
          <p:cNvGrpSpPr>
            <a:grpSpLocks/>
          </p:cNvGrpSpPr>
          <p:nvPr/>
        </p:nvGrpSpPr>
        <p:grpSpPr bwMode="auto">
          <a:xfrm>
            <a:off x="3462338" y="1844675"/>
            <a:ext cx="4743450" cy="4168775"/>
            <a:chOff x="973666" y="1814637"/>
            <a:chExt cx="4777751" cy="4198221"/>
          </a:xfrm>
        </p:grpSpPr>
        <p:sp>
          <p:nvSpPr>
            <p:cNvPr id="9" name="Oval 8"/>
            <p:cNvSpPr/>
            <p:nvPr/>
          </p:nvSpPr>
          <p:spPr>
            <a:xfrm>
              <a:off x="1965033" y="1814637"/>
              <a:ext cx="2796615" cy="279615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953203" y="3213512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973666" y="3215110"/>
              <a:ext cx="2798214" cy="27977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876800" y="2111375"/>
            <a:ext cx="19732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Lays eggs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773488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Has two legs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876925" y="5402263"/>
            <a:ext cx="19716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b="1" dirty="0">
                <a:solidFill>
                  <a:schemeClr val="bg2">
                    <a:lumMod val="10000"/>
                  </a:schemeClr>
                </a:solidFill>
              </a:rPr>
              <a:t>Can fly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978400" y="2613025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snake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329113" y="358616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penguin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443288" y="4257675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kangaroo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35798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human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6323013" y="4764088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bat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978400" y="4202113"/>
            <a:ext cx="17113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parrot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978400" y="3937000"/>
            <a:ext cx="17113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duck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5678488" y="34877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dragonfly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5692775" y="3792538"/>
            <a:ext cx="171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1600" dirty="0">
                <a:solidFill>
                  <a:schemeClr val="bg2">
                    <a:lumMod val="10000"/>
                  </a:schemeClr>
                </a:solidFill>
              </a:rPr>
              <a:t>butterfly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1203" name="Talking Partne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into Three Groups</a:t>
            </a:r>
            <a:endParaRPr lang="en-GB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14598" y="1937544"/>
            <a:ext cx="5962842" cy="4019551"/>
            <a:chOff x="1614598" y="1937544"/>
            <a:chExt cx="5962842" cy="4019551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598" y="1937544"/>
              <a:ext cx="2842385" cy="40195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988" y="1937545"/>
              <a:ext cx="2842452" cy="401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3252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1907718"/>
            <a:ext cx="2892425" cy="409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52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0075" r="11818" b="51811"/>
          <a:stretch>
            <a:fillRect/>
          </a:stretch>
        </p:blipFill>
        <p:spPr bwMode="auto">
          <a:xfrm>
            <a:off x="1290638" y="1846263"/>
            <a:ext cx="6530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5301" name="Group Wor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876675"/>
            <a:ext cx="7708900" cy="2287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953000"/>
            <a:ext cx="7708900" cy="12112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7348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b="8618"/>
          <a:stretch/>
        </p:blipFill>
        <p:spPr>
          <a:xfrm>
            <a:off x="1290637" y="1782240"/>
            <a:ext cx="6530975" cy="38904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1675" y="2838450"/>
            <a:ext cx="7708900" cy="33258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01675" y="3465513"/>
            <a:ext cx="7708900" cy="269875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701675" y="4512734"/>
            <a:ext cx="7708900" cy="165153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Grouping Animals Quiz</a:t>
            </a:r>
            <a:endParaRPr lang="en-GB" altLang="en-US" dirty="0"/>
          </a:p>
        </p:txBody>
      </p:sp>
      <p:pic>
        <p:nvPicPr>
          <p:cNvPr id="59396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024063"/>
            <a:ext cx="23669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3590925"/>
            <a:ext cx="21526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40300" y="3078163"/>
            <a:ext cx="16748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2400" dirty="0">
                <a:solidFill>
                  <a:srgbClr val="FC6F4E"/>
                </a:solidFill>
                <a:latin typeface="+mj-lt"/>
              </a:rPr>
              <a:t>Well Done!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6144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6144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6144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  <p:pic>
        <p:nvPicPr>
          <p:cNvPr id="614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anose="02000603050000020003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group living things in a range of ways. </a:t>
            </a:r>
          </a:p>
          <a:p>
            <a:pPr eaLnBrk="1" hangingPunct="1"/>
            <a:r>
              <a:rPr lang="en-GB" altLang="en-US"/>
              <a:t>I can use a range of methods to sort living things.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r>
              <a:rPr lang="en-GB" altLang="en-US"/>
              <a:t>I can sort living things into groups. </a:t>
            </a:r>
          </a:p>
          <a:p>
            <a:r>
              <a:rPr lang="en-GB" altLang="en-US"/>
              <a:t>I can generate criteria to sort living things.</a:t>
            </a:r>
          </a:p>
          <a:p>
            <a:r>
              <a:rPr lang="en-GB" altLang="en-US"/>
              <a:t>I can sort living things into a Venn diagram.</a:t>
            </a:r>
          </a:p>
          <a:p>
            <a:r>
              <a:rPr lang="en-GB" altLang="en-US"/>
              <a:t>I can sort living things into a Carroll diagram.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1946275"/>
            <a:ext cx="7867650" cy="426878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What do all these things have in common? </a:t>
            </a: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508250"/>
            <a:ext cx="18542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3160713"/>
            <a:ext cx="1011237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4995863"/>
            <a:ext cx="13144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489200"/>
            <a:ext cx="3481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632075"/>
            <a:ext cx="142398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/>
          <a:stretch>
            <a:fillRect/>
          </a:stretch>
        </p:blipFill>
        <p:spPr bwMode="auto">
          <a:xfrm>
            <a:off x="3754438" y="3854450"/>
            <a:ext cx="96361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902075"/>
            <a:ext cx="1277937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2401888"/>
            <a:ext cx="18669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789363"/>
            <a:ext cx="1712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5081588"/>
            <a:ext cx="1373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20763" y="1855788"/>
            <a:ext cx="3573462" cy="4246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All of these images are of living things. Sometimes we call them </a:t>
            </a:r>
            <a:r>
              <a:rPr lang="en-GB" b="1" dirty="0">
                <a:latin typeface="+mn-lt"/>
              </a:rPr>
              <a:t>‘organisms’.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Even though they might be very different from each other, all of these organisms share certain characteristics. All living things do certain things to stay alive. These are called </a:t>
            </a:r>
            <a:r>
              <a:rPr lang="en-GB" b="1" dirty="0">
                <a:latin typeface="+mn-lt"/>
              </a:rPr>
              <a:t>life processes.</a:t>
            </a:r>
          </a:p>
          <a:p>
            <a:pPr algn="ctr">
              <a:defRPr/>
            </a:pPr>
            <a:endParaRPr lang="en-GB" b="1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All animals, including humans, do these things. Plants do too, although they do them in different ways.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397500" y="18557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can remember life processes by thinking about Mrs Gren.</a:t>
            </a:r>
          </a:p>
        </p:txBody>
      </p:sp>
      <p:pic>
        <p:nvPicPr>
          <p:cNvPr id="1229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95863" y="1498600"/>
            <a:ext cx="3444875" cy="4665663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41322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12825" y="1703388"/>
            <a:ext cx="35734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  <a:p>
            <a:pPr>
              <a:defRPr/>
            </a:pPr>
            <a:endParaRPr lang="en-GB" sz="3400" dirty="0">
              <a:latin typeface="+mn-lt"/>
            </a:endParaRP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G</a:t>
            </a:r>
            <a:r>
              <a:rPr lang="en-GB" sz="3400" dirty="0">
                <a:latin typeface="+mn-lt"/>
              </a:rPr>
              <a:t>rowth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eproduction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E</a:t>
            </a:r>
            <a:r>
              <a:rPr lang="en-GB" sz="3400" dirty="0">
                <a:latin typeface="+mn-lt"/>
              </a:rPr>
              <a:t>xcretion</a:t>
            </a:r>
          </a:p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N</a:t>
            </a:r>
            <a:r>
              <a:rPr lang="en-GB" sz="3400" dirty="0">
                <a:latin typeface="+mn-lt"/>
              </a:rPr>
              <a:t>utrition</a:t>
            </a:r>
          </a:p>
        </p:txBody>
      </p:sp>
      <p:pic>
        <p:nvPicPr>
          <p:cNvPr id="14342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135313"/>
            <a:ext cx="25685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68875" y="2009775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rgbClr val="FC6F4E"/>
                </a:solidFill>
                <a:latin typeface="+mn-lt"/>
              </a:rPr>
              <a:t>MRS GREN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M</a:t>
            </a:r>
            <a:r>
              <a:rPr lang="en-GB" sz="3400" dirty="0">
                <a:latin typeface="+mn-lt"/>
              </a:rPr>
              <a:t>ovement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647950"/>
            <a:ext cx="32527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1"/>
          <p:cNvSpPr>
            <a:spLocks noChangeArrowheads="1"/>
          </p:cNvSpPr>
          <p:nvPr/>
        </p:nvSpPr>
        <p:spPr bwMode="auto">
          <a:xfrm>
            <a:off x="1362075" y="2851150"/>
            <a:ext cx="1597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Animals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move around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to get from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 to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place.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2987675" y="4052888"/>
            <a:ext cx="14906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Plants grow and turn towards the light.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move.</a:t>
            </a:r>
          </a:p>
        </p:txBody>
      </p:sp>
      <p:pic>
        <p:nvPicPr>
          <p:cNvPr id="1639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724650" y="2211388"/>
            <a:ext cx="16033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 hare runs to escape from danger. </a:t>
            </a:r>
          </a:p>
        </p:txBody>
      </p:sp>
      <p:sp>
        <p:nvSpPr>
          <p:cNvPr id="16397" name="Rectangle 19"/>
          <p:cNvSpPr>
            <a:spLocks noChangeArrowheads="1"/>
          </p:cNvSpPr>
          <p:nvPr/>
        </p:nvSpPr>
        <p:spPr bwMode="auto">
          <a:xfrm>
            <a:off x="6778625" y="4557713"/>
            <a:ext cx="1495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sunflower moves to turn its face towards the sun. </a:t>
            </a:r>
          </a:p>
        </p:txBody>
      </p:sp>
      <p:pic>
        <p:nvPicPr>
          <p:cNvPr id="16398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 bwMode="auto">
          <a:xfrm>
            <a:off x="4703763" y="3819525"/>
            <a:ext cx="201453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1552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4" y="1498600"/>
            <a:ext cx="3792712" cy="2209334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R</a:t>
            </a:r>
            <a:r>
              <a:rPr lang="en-GB" sz="3400" dirty="0">
                <a:latin typeface="+mn-lt"/>
              </a:rPr>
              <a:t>espiration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respire.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5921333" y="1588075"/>
            <a:ext cx="256326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dirty="0"/>
              <a:t>Land animals breathe oxygen through their mouths or noses. Sea creatures breathe oxygen dissolved in the water through their gills. Both types of creature then use this oxygen in their </a:t>
            </a:r>
          </a:p>
          <a:p>
            <a:pPr algn="ctr">
              <a:defRPr/>
            </a:pPr>
            <a:r>
              <a:rPr lang="en-GB" sz="1600" dirty="0"/>
              <a:t>body for </a:t>
            </a:r>
            <a:r>
              <a:rPr lang="en-GB" sz="1600" b="1" dirty="0"/>
              <a:t>respiration</a:t>
            </a:r>
            <a:r>
              <a:rPr lang="en-GB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4225" y="4067175"/>
            <a:ext cx="2544763" cy="206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both respire and photosynthesise. While photosynthesis happens when the plant is in light, plants respire by taking in oxygen and giving out carbon dioxide during darkness.</a:t>
            </a:r>
          </a:p>
        </p:txBody>
      </p:sp>
      <p:pic>
        <p:nvPicPr>
          <p:cNvPr id="1844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30" y="2480026"/>
            <a:ext cx="2214678" cy="258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213225"/>
            <a:ext cx="17256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4" y="2854976"/>
            <a:ext cx="1443629" cy="76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2" y="1407318"/>
            <a:ext cx="139421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859">
            <a:off x="6932613" y="4143375"/>
            <a:ext cx="148113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2445542" y="2904105"/>
            <a:ext cx="15890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1"/>
                </a:solidFill>
              </a:rPr>
              <a:t>Plants and animals both use oxygen gas from the air to turn their food into energy. This is called </a:t>
            </a:r>
            <a:r>
              <a:rPr lang="en-GB" altLang="en-US" sz="1400" b="1" dirty="0">
                <a:solidFill>
                  <a:schemeClr val="tx1"/>
                </a:solidFill>
              </a:rPr>
              <a:t>respiration</a:t>
            </a:r>
            <a:r>
              <a:rPr lang="en-GB" altLang="en-US" sz="1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646613" y="1498600"/>
            <a:ext cx="3794125" cy="2235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3776663" cy="4665663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Life Processes</a:t>
            </a:r>
            <a:endParaRPr lang="en-GB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06463" y="1625600"/>
            <a:ext cx="3571875" cy="615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3400" b="1" dirty="0">
                <a:solidFill>
                  <a:srgbClr val="FFD550"/>
                </a:solidFill>
                <a:latin typeface="+mn-lt"/>
              </a:rPr>
              <a:t>S</a:t>
            </a:r>
            <a:r>
              <a:rPr lang="en-GB" sz="3400" dirty="0">
                <a:latin typeface="+mn-lt"/>
              </a:rPr>
              <a:t>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7900" y="2173288"/>
            <a:ext cx="331311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</a:rPr>
              <a:t>All living things are sensitive.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46613" y="3887788"/>
            <a:ext cx="3794125" cy="22764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6724650" y="1831975"/>
            <a:ext cx="1603375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Animals use their senses to see, hear, taste, touch and smell the world around them.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7838" y="4024313"/>
            <a:ext cx="13970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</a:rPr>
              <a:t>Plants can also detect changes in the environment. This mimosa plant curls up when you touch it!</a:t>
            </a:r>
          </a:p>
        </p:txBody>
      </p:sp>
      <p:pic>
        <p:nvPicPr>
          <p:cNvPr id="204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0025"/>
            <a:ext cx="1701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41400" y="3076575"/>
            <a:ext cx="15986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Every living thing can detect changes in their surroundings.</a:t>
            </a:r>
          </a:p>
        </p:txBody>
      </p:sp>
      <p:pic>
        <p:nvPicPr>
          <p:cNvPr id="20492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213225"/>
            <a:ext cx="1727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930400"/>
            <a:ext cx="15478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284663"/>
            <a:ext cx="2049462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4878</TotalTime>
  <Words>1147</Words>
  <Application>Microsoft Office PowerPoint</Application>
  <PresentationFormat>On-screen Show (4:3)</PresentationFormat>
  <Paragraphs>196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Sassoon Infant Rg</vt:lpstr>
      <vt:lpstr>Sassoon Infant Md</vt:lpstr>
      <vt:lpstr>BPreplay</vt:lpstr>
      <vt:lpstr>Calibri</vt:lpstr>
      <vt:lpstr>Arial</vt:lpstr>
      <vt:lpstr>Office Theme</vt:lpstr>
      <vt:lpstr>Science</vt:lpstr>
      <vt:lpstr>PowerPoint Presentation</vt:lpstr>
      <vt:lpstr>PowerPoint Presentation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Life Processes</vt:lpstr>
      <vt:lpstr>Grouping Living Things</vt:lpstr>
      <vt:lpstr>Grouping Living Things</vt:lpstr>
      <vt:lpstr>Grouping Living Things</vt:lpstr>
      <vt:lpstr>Grouping Living Things</vt:lpstr>
      <vt:lpstr>Grouping Living Things</vt:lpstr>
      <vt:lpstr>Criteria</vt:lpstr>
      <vt:lpstr>Criteria</vt:lpstr>
      <vt:lpstr>Grouping Animals</vt:lpstr>
      <vt:lpstr>Sorting into Three Groups</vt:lpstr>
      <vt:lpstr>Sorting into Three Groups</vt:lpstr>
      <vt:lpstr>Grouping Animals Quiz</vt:lpstr>
      <vt:lpstr>Grouping Animals Quiz</vt:lpstr>
      <vt:lpstr>Grouping Animals Quiz</vt:lpstr>
      <vt:lpstr>Grouping Animals Quiz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Pearson, Iain</cp:lastModifiedBy>
  <cp:revision>376</cp:revision>
  <dcterms:created xsi:type="dcterms:W3CDTF">2014-10-01T16:09:27Z</dcterms:created>
  <dcterms:modified xsi:type="dcterms:W3CDTF">2020-04-23T13:36:37Z</dcterms:modified>
</cp:coreProperties>
</file>