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69" r:id="rId2"/>
    <p:sldId id="719" r:id="rId3"/>
    <p:sldId id="720" r:id="rId4"/>
    <p:sldId id="721" r:id="rId5"/>
    <p:sldId id="722" r:id="rId6"/>
    <p:sldId id="723" r:id="rId7"/>
    <p:sldId id="724" r:id="rId8"/>
    <p:sldId id="725" r:id="rId9"/>
    <p:sldId id="734" r:id="rId10"/>
    <p:sldId id="726" r:id="rId11"/>
    <p:sldId id="735" r:id="rId12"/>
    <p:sldId id="727" r:id="rId13"/>
    <p:sldId id="728" r:id="rId14"/>
    <p:sldId id="731" r:id="rId15"/>
    <p:sldId id="729" r:id="rId16"/>
    <p:sldId id="732" r:id="rId17"/>
    <p:sldId id="730" r:id="rId18"/>
    <p:sldId id="733" r:id="rId19"/>
    <p:sldId id="736" r:id="rId20"/>
    <p:sldId id="737" r:id="rId21"/>
    <p:sldId id="740" r:id="rId22"/>
    <p:sldId id="741" r:id="rId23"/>
    <p:sldId id="742" r:id="rId24"/>
    <p:sldId id="739" r:id="rId25"/>
    <p:sldId id="738" r:id="rId26"/>
    <p:sldId id="743" r:id="rId27"/>
    <p:sldId id="744" r:id="rId28"/>
    <p:sldId id="745" r:id="rId29"/>
    <p:sldId id="746" r:id="rId30"/>
    <p:sldId id="747" r:id="rId31"/>
    <p:sldId id="748" r:id="rId32"/>
    <p:sldId id="749" r:id="rId33"/>
    <p:sldId id="750" r:id="rId34"/>
    <p:sldId id="751" r:id="rId35"/>
    <p:sldId id="752" r:id="rId36"/>
    <p:sldId id="753" r:id="rId37"/>
    <p:sldId id="754" r:id="rId38"/>
    <p:sldId id="760" r:id="rId39"/>
    <p:sldId id="755" r:id="rId40"/>
    <p:sldId id="761" r:id="rId41"/>
    <p:sldId id="756" r:id="rId42"/>
    <p:sldId id="762" r:id="rId43"/>
    <p:sldId id="757" r:id="rId44"/>
    <p:sldId id="763" r:id="rId45"/>
    <p:sldId id="758" r:id="rId46"/>
    <p:sldId id="764" r:id="rId47"/>
    <p:sldId id="759" r:id="rId48"/>
    <p:sldId id="765" r:id="rId49"/>
    <p:sldId id="771" r:id="rId50"/>
    <p:sldId id="772" r:id="rId51"/>
    <p:sldId id="767" r:id="rId52"/>
    <p:sldId id="768" r:id="rId53"/>
    <p:sldId id="769" r:id="rId54"/>
    <p:sldId id="77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E41"/>
    <a:srgbClr val="388CDA"/>
    <a:srgbClr val="FADF47"/>
    <a:srgbClr val="C73A43"/>
    <a:srgbClr val="13BD8A"/>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7" autoAdjust="0"/>
    <p:restoredTop sz="94660"/>
  </p:normalViewPr>
  <p:slideViewPr>
    <p:cSldViewPr snapToGrid="0">
      <p:cViewPr varScale="1">
        <p:scale>
          <a:sx n="86" d="100"/>
          <a:sy n="86" d="100"/>
        </p:scale>
        <p:origin x="95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12/02/2020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december_2018&amp;utm_content=21_12_18_wr_ppt_year3_multiplication+division_sp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2020 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r>
              <a:rPr lang="en-GB" sz="1200" b="1" dirty="0">
                <a:latin typeface="Arial" panose="020B0604020202020204" pitchFamily="34" charset="0"/>
                <a:cs typeface="Arial" panose="020B0604020202020204" pitchFamily="34" charset="0"/>
              </a:rPr>
              <a:t>13/01/2020</a:t>
            </a:r>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2020 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r>
              <a:rPr lang="en-GB" sz="1200" b="1" dirty="0">
                <a:latin typeface="Arial" panose="020B0604020202020204" pitchFamily="34" charset="0"/>
                <a:cs typeface="Arial" panose="020B0604020202020204" pitchFamily="34" charset="0"/>
              </a:rPr>
              <a:t>13/01/2020</a:t>
            </a:r>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12/02/2020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12/02/2020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12/02/2020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12/02/2020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12/02/2020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matr.org/" TargetMode="External"/><Relationship Id="rId2" Type="http://schemas.openxmlformats.org/officeDocument/2006/relationships/hyperlink" Target="https://matr.org/resource-year-6-sats-practice-pack-1/"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5141" y="2451312"/>
            <a:ext cx="8298474" cy="1955376"/>
          </a:xfrm>
        </p:spPr>
        <p:txBody>
          <a:bodyPr>
            <a:normAutofit lnSpcReduction="10000"/>
          </a:bodyPr>
          <a:lstStyle/>
          <a:p>
            <a:r>
              <a:rPr lang="en-GB" sz="4800" dirty="0">
                <a:latin typeface="Arial" panose="020B0604020202020204" pitchFamily="34" charset="0"/>
                <a:cs typeface="Arial" panose="020B0604020202020204" pitchFamily="34" charset="0"/>
              </a:rPr>
              <a:t>Year 6 SATs 2020 Presentation for Parents, Carers &amp; Guardians</a:t>
            </a:r>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20 minutes, which takes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2"/>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F501E6F6-B843-4339-8DDB-23B6BD79BBAE}"/>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05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20 minutes, which takes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5DA2086-7D60-4873-A76F-2E123F3FF23A}"/>
              </a:ext>
            </a:extLst>
          </p:cNvPr>
          <p:cNvPicPr>
            <a:picLocks noChangeAspect="1"/>
          </p:cNvPicPr>
          <p:nvPr/>
        </p:nvPicPr>
        <p:blipFill>
          <a:blip r:embed="rId2"/>
          <a:stretch>
            <a:fillRect/>
          </a:stretch>
        </p:blipFill>
        <p:spPr>
          <a:xfrm>
            <a:off x="2414664" y="4339856"/>
            <a:ext cx="4314671" cy="1952625"/>
          </a:xfrm>
          <a:prstGeom prst="rect">
            <a:avLst/>
          </a:prstGeom>
          <a:effectLst>
            <a:outerShdw blurRad="50800" dist="38100" dir="2700000" algn="tl" rotWithShape="0">
              <a:srgbClr val="C73A43">
                <a:alpha val="40000"/>
              </a:srgbClr>
            </a:outerShdw>
          </a:effectLst>
        </p:spPr>
      </p:pic>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3"/>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C7724A66-22E8-452D-AF63-B9FD68B582B5}"/>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66308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Year 6 Reading SATs paper will be sat on </a:t>
            </a:r>
            <a:r>
              <a:rPr lang="en-GB" b="1" dirty="0">
                <a:latin typeface="Arial" panose="020B0604020202020204" pitchFamily="34" charset="0"/>
                <a:cs typeface="Arial" panose="020B0604020202020204" pitchFamily="34" charset="0"/>
              </a:rPr>
              <a:t>Tuesday 12</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assessment has been designed to measure whether children’s comprehension of age-appropriate reading material meets the national standard. </a:t>
            </a:r>
          </a:p>
          <a:p>
            <a:r>
              <a:rPr lang="en-GB" dirty="0">
                <a:latin typeface="Arial" panose="020B0604020202020204" pitchFamily="34" charset="0"/>
                <a:cs typeface="Arial" panose="020B0604020202020204" pitchFamily="34" charset="0"/>
              </a:rPr>
              <a:t>It a standard timing of </a:t>
            </a:r>
            <a:r>
              <a:rPr lang="en-GB" b="1" dirty="0">
                <a:latin typeface="Arial" panose="020B0604020202020204" pitchFamily="34" charset="0"/>
                <a:cs typeface="Arial" panose="020B0604020202020204" pitchFamily="34" charset="0"/>
              </a:rPr>
              <a:t>60 minutes</a:t>
            </a:r>
            <a:r>
              <a:rPr lang="en-GB" dirty="0">
                <a:latin typeface="Arial" panose="020B0604020202020204" pitchFamily="34" charset="0"/>
                <a:cs typeface="Arial" panose="020B0604020202020204" pitchFamily="34" charset="0"/>
              </a:rPr>
              <a:t>, including reading the texts and answering questions. There are three different set texts for the children to read, which could be any combination of </a:t>
            </a:r>
            <a:r>
              <a:rPr lang="en-GB" b="1" dirty="0">
                <a:latin typeface="Arial" panose="020B0604020202020204" pitchFamily="34" charset="0"/>
                <a:cs typeface="Arial" panose="020B0604020202020204" pitchFamily="34" charset="0"/>
              </a:rPr>
              <a:t>non-fiction, fiction and/or poetry</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Reading paper </a:t>
            </a:r>
            <a:r>
              <a:rPr lang="en-US" dirty="0">
                <a:latin typeface="Arial" panose="020B0604020202020204" pitchFamily="34" charset="0"/>
                <a:cs typeface="Arial" panose="020B0604020202020204" pitchFamily="34" charset="0"/>
              </a:rPr>
              <a:t>focuses on the following areas known as Content Domains: </a:t>
            </a:r>
            <a:br>
              <a:rPr lang="en-US" dirty="0">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2a) give/explain the meaning of words in context;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2b) retrieve and record information/identify key details from fiction and non-fiction;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2c) </a:t>
            </a:r>
            <a:r>
              <a:rPr lang="en-US" sz="1600" i="1" dirty="0" err="1">
                <a:solidFill>
                  <a:srgbClr val="388CDA"/>
                </a:solidFill>
                <a:latin typeface="Arial" panose="020B0604020202020204" pitchFamily="34" charset="0"/>
                <a:cs typeface="Arial" panose="020B0604020202020204" pitchFamily="34" charset="0"/>
              </a:rPr>
              <a:t>summarise</a:t>
            </a:r>
            <a:r>
              <a:rPr lang="en-US" sz="1600" i="1" dirty="0">
                <a:solidFill>
                  <a:srgbClr val="388CDA"/>
                </a:solidFill>
                <a:latin typeface="Arial" panose="020B0604020202020204" pitchFamily="34" charset="0"/>
                <a:cs typeface="Arial" panose="020B0604020202020204" pitchFamily="34" charset="0"/>
              </a:rPr>
              <a:t> main ideas from more than one paragraph;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2d) make inferences from the text/explain and justify inferences with evidence from the text;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2e) predict what might happen from details stated and implied;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2f) identify/explain how information/content is related and contributes to meaning as a whole;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2g) identify/explain how meaning is enhanced through choice of words and phrases;</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2h) make comparisons within the text. </a:t>
            </a:r>
            <a:endParaRPr lang="en-US" i="1" dirty="0">
              <a:solidFill>
                <a:srgbClr val="388CDA"/>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Year 6 Reading SATs paper requires a range of answering styles, including responding to </a:t>
            </a:r>
            <a:r>
              <a:rPr lang="en-US" b="1" dirty="0">
                <a:latin typeface="Arial" panose="020B0604020202020204" pitchFamily="34" charset="0"/>
                <a:cs typeface="Arial" panose="020B0604020202020204" pitchFamily="34" charset="0"/>
              </a:rPr>
              <a:t>multiple choice questions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one-word answers</a:t>
            </a:r>
            <a:r>
              <a:rPr lang="en-US" dirty="0">
                <a:latin typeface="Arial" panose="020B0604020202020204" pitchFamily="34" charset="0"/>
                <a:cs typeface="Arial" panose="020B0604020202020204" pitchFamily="34" charset="0"/>
              </a:rPr>
              <a:t>, and multiple mark questions which require </a:t>
            </a:r>
            <a:r>
              <a:rPr lang="en-US" b="1" dirty="0">
                <a:latin typeface="Arial" panose="020B0604020202020204" pitchFamily="34" charset="0"/>
                <a:cs typeface="Arial" panose="020B0604020202020204" pitchFamily="34" charset="0"/>
              </a:rPr>
              <a:t>more formal paragraph-length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32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424601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pic>
        <p:nvPicPr>
          <p:cNvPr id="5" name="Picture 4">
            <a:extLst>
              <a:ext uri="{FF2B5EF4-FFF2-40B4-BE49-F238E27FC236}">
                <a16:creationId xmlns:a16="http://schemas.microsoft.com/office/drawing/2014/main" id="{EBA6871B-1051-423C-AD15-6E1D1C492609}"/>
              </a:ext>
            </a:extLst>
          </p:cNvPr>
          <p:cNvPicPr>
            <a:picLocks noChangeAspect="1"/>
          </p:cNvPicPr>
          <p:nvPr/>
        </p:nvPicPr>
        <p:blipFill>
          <a:blip r:embed="rId4"/>
          <a:stretch>
            <a:fillRect/>
          </a:stretch>
        </p:blipFill>
        <p:spPr>
          <a:xfrm>
            <a:off x="1819162" y="4332327"/>
            <a:ext cx="6030502" cy="252644"/>
          </a:xfrm>
          <a:prstGeom prst="rect">
            <a:avLst/>
          </a:prstGeom>
          <a:effectLst>
            <a:outerShdw blurRad="50800" dist="38100" dir="2700000" algn="tl" rotWithShape="0">
              <a:srgbClr val="C73A43">
                <a:alpha val="40000"/>
              </a:srgbClr>
            </a:outerShdw>
          </a:effectLst>
        </p:spPr>
      </p:pic>
    </p:spTree>
    <p:extLst>
      <p:ext uri="{BB962C8B-B14F-4D97-AF65-F5344CB8AC3E}">
        <p14:creationId xmlns:p14="http://schemas.microsoft.com/office/powerpoint/2010/main" val="421625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Text 2 – </a:t>
            </a:r>
            <a:r>
              <a:rPr lang="en-GB" i="1" dirty="0">
                <a:latin typeface="Arial" panose="020B0604020202020204" pitchFamily="34" charset="0"/>
                <a:cs typeface="Arial" panose="020B0604020202020204" pitchFamily="34" charset="0"/>
              </a:rPr>
              <a:t>Giants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9C82AE3-F0CF-45C9-AF8D-204F1A1BC924}"/>
              </a:ext>
            </a:extLst>
          </p:cNvPr>
          <p:cNvPicPr>
            <a:picLocks noChangeAspect="1"/>
          </p:cNvPicPr>
          <p:nvPr/>
        </p:nvPicPr>
        <p:blipFill>
          <a:blip r:embed="rId2"/>
          <a:stretch>
            <a:fillRect/>
          </a:stretch>
        </p:blipFill>
        <p:spPr>
          <a:xfrm>
            <a:off x="255181" y="1811365"/>
            <a:ext cx="6848475" cy="371475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2A07AA5-0BC5-4D06-938F-455A6BA0FDAE}"/>
              </a:ext>
            </a:extLst>
          </p:cNvPr>
          <p:cNvPicPr>
            <a:picLocks noChangeAspect="1"/>
          </p:cNvPicPr>
          <p:nvPr/>
        </p:nvPicPr>
        <p:blipFill>
          <a:blip r:embed="rId3"/>
          <a:stretch>
            <a:fillRect/>
          </a:stretch>
        </p:blipFill>
        <p:spPr>
          <a:xfrm>
            <a:off x="4811800" y="597201"/>
            <a:ext cx="3987747" cy="2188526"/>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C5BA7B3-D952-4F5D-B3F6-51B94CC66561}"/>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209393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Text 2 – </a:t>
            </a:r>
            <a:r>
              <a:rPr lang="en-GB" i="1" dirty="0">
                <a:latin typeface="Arial" panose="020B0604020202020204" pitchFamily="34" charset="0"/>
                <a:cs typeface="Arial" panose="020B0604020202020204" pitchFamily="34" charset="0"/>
              </a:rPr>
              <a:t>Giants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5BA7B3-D952-4F5D-B3F6-51B94CC66561}"/>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
        <p:nvSpPr>
          <p:cNvPr id="2" name="Oval 1">
            <a:extLst>
              <a:ext uri="{FF2B5EF4-FFF2-40B4-BE49-F238E27FC236}">
                <a16:creationId xmlns:a16="http://schemas.microsoft.com/office/drawing/2014/main" id="{ADDE1C5F-4475-4A65-800F-1D5F4B3B171A}"/>
              </a:ext>
            </a:extLst>
          </p:cNvPr>
          <p:cNvSpPr/>
          <p:nvPr/>
        </p:nvSpPr>
        <p:spPr>
          <a:xfrm rot="19978722">
            <a:off x="4003035" y="3025870"/>
            <a:ext cx="1306368" cy="1420703"/>
          </a:xfrm>
          <a:prstGeom prst="ellipse">
            <a:avLst/>
          </a:prstGeom>
          <a:noFill/>
          <a:ln w="28575">
            <a:solidFill>
              <a:srgbClr val="C7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53CF922-3146-497A-BD4D-14E2FB51E79B}"/>
              </a:ext>
            </a:extLst>
          </p:cNvPr>
          <p:cNvPicPr>
            <a:picLocks noChangeAspect="1"/>
          </p:cNvPicPr>
          <p:nvPr/>
        </p:nvPicPr>
        <p:blipFill>
          <a:blip r:embed="rId2"/>
          <a:stretch>
            <a:fillRect/>
          </a:stretch>
        </p:blipFill>
        <p:spPr>
          <a:xfrm>
            <a:off x="96932" y="1691464"/>
            <a:ext cx="7141574" cy="3960099"/>
          </a:xfrm>
          <a:prstGeom prst="rect">
            <a:avLst/>
          </a:prstGeom>
        </p:spPr>
      </p:pic>
      <p:pic>
        <p:nvPicPr>
          <p:cNvPr id="12" name="Picture 11">
            <a:extLst>
              <a:ext uri="{FF2B5EF4-FFF2-40B4-BE49-F238E27FC236}">
                <a16:creationId xmlns:a16="http://schemas.microsoft.com/office/drawing/2014/main" id="{C59C6767-7C21-46E1-B3F9-2BAC64D4400F}"/>
              </a:ext>
            </a:extLst>
          </p:cNvPr>
          <p:cNvPicPr>
            <a:picLocks noChangeAspect="1"/>
          </p:cNvPicPr>
          <p:nvPr/>
        </p:nvPicPr>
        <p:blipFill>
          <a:blip r:embed="rId3"/>
          <a:stretch>
            <a:fillRect/>
          </a:stretch>
        </p:blipFill>
        <p:spPr>
          <a:xfrm>
            <a:off x="4811800" y="597201"/>
            <a:ext cx="3987747" cy="2188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553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DABF820-4CF2-4609-914A-60CE001DEB9F}"/>
              </a:ext>
            </a:extLst>
          </p:cNvPr>
          <p:cNvPicPr>
            <a:picLocks noChangeAspect="1"/>
          </p:cNvPicPr>
          <p:nvPr/>
        </p:nvPicPr>
        <p:blipFill>
          <a:blip r:embed="rId3"/>
          <a:stretch>
            <a:fillRect/>
          </a:stretch>
        </p:blipFill>
        <p:spPr>
          <a:xfrm>
            <a:off x="477024" y="1582372"/>
            <a:ext cx="7957959" cy="178815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353785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2" name="Picture 1">
            <a:extLst>
              <a:ext uri="{FF2B5EF4-FFF2-40B4-BE49-F238E27FC236}">
                <a16:creationId xmlns:a16="http://schemas.microsoft.com/office/drawing/2014/main" id="{C4D0C7C5-337F-4EED-A173-BEC9007FC1EF}"/>
              </a:ext>
            </a:extLst>
          </p:cNvPr>
          <p:cNvPicPr>
            <a:picLocks noChangeAspect="1"/>
          </p:cNvPicPr>
          <p:nvPr/>
        </p:nvPicPr>
        <p:blipFill>
          <a:blip r:embed="rId3"/>
          <a:stretch>
            <a:fillRect/>
          </a:stretch>
        </p:blipFill>
        <p:spPr>
          <a:xfrm>
            <a:off x="477025" y="1516800"/>
            <a:ext cx="8269502" cy="2049944"/>
          </a:xfrm>
          <a:prstGeom prst="rect">
            <a:avLst/>
          </a:prstGeom>
          <a:effectLst>
            <a:outerShdw blurRad="50800" dist="38100" dir="2700000" algn="tl" rotWithShape="0">
              <a:srgbClr val="C73A43">
                <a:alpha val="40000"/>
              </a:srgbClr>
            </a:outerShdw>
          </a:effectLst>
        </p:spPr>
      </p:pic>
    </p:spTree>
    <p:extLst>
      <p:ext uri="{BB962C8B-B14F-4D97-AF65-F5344CB8AC3E}">
        <p14:creationId xmlns:p14="http://schemas.microsoft.com/office/powerpoint/2010/main" val="94468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Since the current testing format for the Year 6 SATs began in 2016, there has been a tendency for the number of marks to go in favour towards three particular types of content domain / questions.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example, in 2017:</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20% of marks </a:t>
            </a:r>
            <a:r>
              <a:rPr lang="en-GB" dirty="0">
                <a:solidFill>
                  <a:srgbClr val="388CDA"/>
                </a:solidFill>
                <a:latin typeface="Arial" panose="020B0604020202020204" pitchFamily="34" charset="0"/>
                <a:cs typeface="Arial" panose="020B0604020202020204" pitchFamily="34" charset="0"/>
              </a:rPr>
              <a:t>could be gained by answering questions where children had to </a:t>
            </a:r>
            <a:r>
              <a:rPr lang="en-GB" b="1" dirty="0">
                <a:solidFill>
                  <a:srgbClr val="388CDA"/>
                </a:solidFill>
                <a:latin typeface="Arial" panose="020B0604020202020204" pitchFamily="34" charset="0"/>
                <a:cs typeface="Arial" panose="020B0604020202020204" pitchFamily="34" charset="0"/>
              </a:rPr>
              <a:t>give/explain the meaning of words in context </a:t>
            </a:r>
            <a:r>
              <a:rPr lang="en-GB" dirty="0">
                <a:solidFill>
                  <a:srgbClr val="388CDA"/>
                </a:solidFill>
                <a:latin typeface="Arial" panose="020B0604020202020204" pitchFamily="34" charset="0"/>
                <a:cs typeface="Arial" panose="020B0604020202020204" pitchFamily="34" charset="0"/>
              </a:rPr>
              <a:t>(Content Domain 2a);</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Over a quarter of marks </a:t>
            </a:r>
            <a:r>
              <a:rPr lang="en-GB" dirty="0">
                <a:solidFill>
                  <a:srgbClr val="388CDA"/>
                </a:solidFill>
                <a:latin typeface="Arial" panose="020B0604020202020204" pitchFamily="34" charset="0"/>
                <a:cs typeface="Arial" panose="020B0604020202020204" pitchFamily="34" charset="0"/>
              </a:rPr>
              <a:t>could be gained by answering questions where children had to </a:t>
            </a:r>
            <a:r>
              <a:rPr lang="en-GB" b="1" dirty="0">
                <a:solidFill>
                  <a:srgbClr val="388CDA"/>
                </a:solidFill>
                <a:latin typeface="Arial" panose="020B0604020202020204" pitchFamily="34" charset="0"/>
                <a:cs typeface="Arial" panose="020B0604020202020204" pitchFamily="34" charset="0"/>
              </a:rPr>
              <a:t>retrieve/record information or details from the texts </a:t>
            </a:r>
            <a:r>
              <a:rPr lang="en-GB" dirty="0">
                <a:solidFill>
                  <a:srgbClr val="388CDA"/>
                </a:solidFill>
                <a:latin typeface="Arial" panose="020B0604020202020204" pitchFamily="34" charset="0"/>
                <a:cs typeface="Arial" panose="020B0604020202020204" pitchFamily="34" charset="0"/>
              </a:rPr>
              <a:t>(2b);</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Almost half of the marks </a:t>
            </a:r>
            <a:r>
              <a:rPr lang="en-GB" dirty="0">
                <a:solidFill>
                  <a:srgbClr val="388CDA"/>
                </a:solidFill>
                <a:latin typeface="Arial" panose="020B0604020202020204" pitchFamily="34" charset="0"/>
                <a:cs typeface="Arial" panose="020B0604020202020204" pitchFamily="34" charset="0"/>
              </a:rPr>
              <a:t>were allotted to questions requiring children to </a:t>
            </a:r>
            <a:r>
              <a:rPr lang="en-GB" b="1" dirty="0">
                <a:solidFill>
                  <a:srgbClr val="388CDA"/>
                </a:solidFill>
                <a:latin typeface="Arial" panose="020B0604020202020204" pitchFamily="34" charset="0"/>
                <a:cs typeface="Arial" panose="020B0604020202020204" pitchFamily="34" charset="0"/>
              </a:rPr>
              <a:t>make inferences from a text, justifying inferences with text evidence </a:t>
            </a:r>
            <a:r>
              <a:rPr lang="en-GB" dirty="0">
                <a:solidFill>
                  <a:srgbClr val="388CDA"/>
                </a:solidFill>
                <a:latin typeface="Arial" panose="020B0604020202020204" pitchFamily="34" charset="0"/>
                <a:cs typeface="Arial" panose="020B0604020202020204" pitchFamily="34" charset="0"/>
              </a:rPr>
              <a:t>(2d).</a:t>
            </a:r>
          </a:p>
          <a:p>
            <a:pPr marL="285750" indent="-285750">
              <a:buFontTx/>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 </a:t>
            </a:r>
            <a:r>
              <a:rPr lang="en-GB" b="1" dirty="0">
                <a:latin typeface="Arial" panose="020B0604020202020204" pitchFamily="34" charset="0"/>
                <a:cs typeface="Arial" panose="020B0604020202020204" pitchFamily="34" charset="0"/>
              </a:rPr>
              <a:t>when reading with your child at home</a:t>
            </a:r>
            <a:r>
              <a:rPr lang="en-GB" dirty="0">
                <a:latin typeface="Arial" panose="020B0604020202020204" pitchFamily="34" charset="0"/>
                <a:cs typeface="Arial" panose="020B0604020202020204" pitchFamily="34" charset="0"/>
              </a:rPr>
              <a:t>, try asking questions like: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Find a word in this paragraph that is closest in meaning to ‘provide word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e.g. annoyed’ (2a);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what year did ‘provide fact – e.g. the French authorities make it illegal for people to swim from France to England’? (2b);</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the last paragraph, X does not want to 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Give two reasons why X does not want Y. (2d)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03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554507"/>
            <a:ext cx="233051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are the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977004"/>
            <a:ext cx="8544366" cy="5447645"/>
          </a:xfrm>
          <a:prstGeom prst="rect">
            <a:avLst/>
          </a:prstGeom>
          <a:noFill/>
        </p:spPr>
        <p:txBody>
          <a:bodyPr wrap="square" rtlCol="0">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It lasts for four days beginning on </a:t>
            </a:r>
            <a:r>
              <a:rPr lang="en-GB" b="1" dirty="0">
                <a:solidFill>
                  <a:srgbClr val="388CDA"/>
                </a:solidFill>
                <a:latin typeface="Arial" charset="0"/>
                <a:ea typeface="Arial" charset="0"/>
                <a:cs typeface="Arial" charset="0"/>
              </a:rPr>
              <a:t>Monday 11</a:t>
            </a:r>
            <a:r>
              <a:rPr lang="en-GB" b="1" baseline="30000" dirty="0">
                <a:solidFill>
                  <a:srgbClr val="388CDA"/>
                </a:solidFill>
                <a:latin typeface="Arial" charset="0"/>
                <a:ea typeface="Arial" charset="0"/>
                <a:cs typeface="Arial" charset="0"/>
              </a:rPr>
              <a:t>th</a:t>
            </a:r>
            <a:r>
              <a:rPr lang="en-GB" b="1" dirty="0">
                <a:solidFill>
                  <a:srgbClr val="388CDA"/>
                </a:solidFill>
                <a:latin typeface="Arial" charset="0"/>
                <a:ea typeface="Arial" charset="0"/>
                <a:cs typeface="Arial" charset="0"/>
              </a:rPr>
              <a:t> May 2020 </a:t>
            </a:r>
            <a:r>
              <a:rPr lang="en-GB" dirty="0">
                <a:latin typeface="Arial" charset="0"/>
                <a:ea typeface="Arial" charset="0"/>
                <a:cs typeface="Arial" charset="0"/>
              </a:rPr>
              <a:t>and ending on </a:t>
            </a:r>
            <a:r>
              <a:rPr lang="en-GB" b="1" dirty="0">
                <a:solidFill>
                  <a:srgbClr val="388CDA"/>
                </a:solidFill>
                <a:latin typeface="Arial" charset="0"/>
                <a:ea typeface="Arial" charset="0"/>
                <a:cs typeface="Arial" charset="0"/>
              </a:rPr>
              <a:t>Thursday 14</a:t>
            </a:r>
            <a:r>
              <a:rPr lang="en-GB" b="1" baseline="30000" dirty="0">
                <a:solidFill>
                  <a:srgbClr val="388CDA"/>
                </a:solidFill>
                <a:latin typeface="Arial" charset="0"/>
                <a:ea typeface="Arial" charset="0"/>
                <a:cs typeface="Arial" charset="0"/>
              </a:rPr>
              <a:t>th</a:t>
            </a:r>
            <a:r>
              <a:rPr lang="en-GB" b="1" dirty="0">
                <a:solidFill>
                  <a:srgbClr val="388CDA"/>
                </a:solidFill>
                <a:latin typeface="Arial" charset="0"/>
                <a:ea typeface="Arial" charset="0"/>
                <a:cs typeface="Arial" charset="0"/>
              </a:rPr>
              <a:t> May 2020</a:t>
            </a:r>
            <a:r>
              <a:rPr lang="en-GB" dirty="0">
                <a:latin typeface="Arial" charset="0"/>
                <a:ea typeface="Arial" charset="0"/>
                <a:cs typeface="Arial" charset="0"/>
              </a:rPr>
              <a:t>;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br>
              <a:rPr lang="en-GB" dirty="0">
                <a:solidFill>
                  <a:srgbClr val="002060"/>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1) – Monday 11</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2) – Monday 11</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Reading – Tuesday 12</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1 (Arithmetic) – Wednesday 13</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2 (Reasoning) – Wednesday 13</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3 (Reasoning) – Thursday 14</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p>
          <a:p>
            <a:r>
              <a:rPr lang="en-GB" dirty="0">
                <a:solidFill>
                  <a:srgbClr val="388CDA"/>
                </a:solidFill>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your child’s teacher throughout Year 6, so </a:t>
            </a:r>
            <a:r>
              <a:rPr lang="en-GB" b="1" dirty="0">
                <a:latin typeface="Arial" charset="0"/>
                <a:ea typeface="Arial" charset="0"/>
                <a:cs typeface="Arial" charset="0"/>
              </a:rPr>
              <a:t>there is no Year 6 SATs writing test</a:t>
            </a:r>
            <a:r>
              <a:rPr lang="en-GB" dirty="0">
                <a:latin typeface="Arial" charset="0"/>
                <a:ea typeface="Arial" charset="0"/>
                <a:cs typeface="Arial" charset="0"/>
              </a:rPr>
              <a:t>. </a:t>
            </a:r>
          </a:p>
          <a:p>
            <a:pPr marL="342900" indent="-342900">
              <a:buFont typeface="Arial" charset="0"/>
              <a:buChar char="•"/>
            </a:pPr>
            <a:r>
              <a:rPr lang="en-GB" dirty="0">
                <a:solidFill>
                  <a:srgbClr val="388CDA"/>
                </a:solidFill>
                <a:latin typeface="Arial" charset="0"/>
                <a:ea typeface="Arial" charset="0"/>
                <a:cs typeface="Arial" charset="0"/>
              </a:rPr>
              <a:t>There will be no Science sampling for Year 6 this year. </a:t>
            </a:r>
            <a:br>
              <a:rPr lang="en-GB" b="1"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Therefore, </a:t>
            </a:r>
            <a:r>
              <a:rPr lang="en-GB" b="1" dirty="0">
                <a:solidFill>
                  <a:srgbClr val="388CDA"/>
                </a:solidFill>
                <a:latin typeface="Arial" charset="0"/>
                <a:ea typeface="Arial" charset="0"/>
                <a:cs typeface="Arial" charset="0"/>
              </a:rPr>
              <a:t>no Year 6 Science SATs Paper in 2020</a:t>
            </a:r>
            <a:r>
              <a:rPr lang="en-GB" dirty="0">
                <a:solidFill>
                  <a:srgbClr val="388CDA"/>
                </a:solidFill>
                <a:latin typeface="Arial" charset="0"/>
                <a:ea typeface="Arial" charset="0"/>
                <a:cs typeface="Arial" charset="0"/>
              </a:rPr>
              <a:t>.</a:t>
            </a:r>
            <a:r>
              <a:rPr lang="en-GB" b="1" dirty="0">
                <a:solidFill>
                  <a:srgbClr val="388CDA"/>
                </a:solidFill>
                <a:latin typeface="Arial" charset="0"/>
                <a:ea typeface="Arial" charset="0"/>
                <a:cs typeface="Arial" charset="0"/>
              </a:rPr>
              <a:t> </a:t>
            </a:r>
          </a:p>
          <a:p>
            <a:br>
              <a:rPr lang="en-US" sz="1400" i="1" dirty="0">
                <a:latin typeface="Arial "/>
              </a:rPr>
            </a:br>
            <a:r>
              <a:rPr lang="en-US" sz="1400" i="1" dirty="0">
                <a:latin typeface="Arial "/>
              </a:rPr>
              <a:t>*The key stage 2 tests will be taken on set dates unless your child is absent, in which case they may be able to take them up to 5 school days afterwards. </a:t>
            </a:r>
            <a:endParaRPr lang="en-GB" sz="1400" b="1" i="1" dirty="0">
              <a:solidFill>
                <a:srgbClr val="388CDA"/>
              </a:solidFill>
              <a:latin typeface="Arial "/>
              <a:ea typeface="Arial" charset="0"/>
              <a:cs typeface="Arial" charset="0"/>
            </a:endParaRPr>
          </a:p>
        </p:txBody>
      </p:sp>
    </p:spTree>
    <p:extLst>
      <p:ext uri="{BB962C8B-B14F-4D97-AF65-F5344CB8AC3E}">
        <p14:creationId xmlns:p14="http://schemas.microsoft.com/office/powerpoint/2010/main" val="115364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8B1BA6A-885B-443C-9304-6EE8DEBA7451}"/>
              </a:ext>
            </a:extLst>
          </p:cNvPr>
          <p:cNvPicPr>
            <a:picLocks noChangeAspect="1"/>
          </p:cNvPicPr>
          <p:nvPr/>
        </p:nvPicPr>
        <p:blipFill>
          <a:blip r:embed="rId2"/>
          <a:stretch>
            <a:fillRect/>
          </a:stretch>
        </p:blipFill>
        <p:spPr>
          <a:xfrm>
            <a:off x="344454" y="3946584"/>
            <a:ext cx="5093674" cy="235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644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6C1E5E-CA45-4492-92F8-1B9755D5E5E6}"/>
              </a:ext>
            </a:extLst>
          </p:cNvPr>
          <p:cNvSpPr txBox="1"/>
          <p:nvPr/>
        </p:nvSpPr>
        <p:spPr>
          <a:xfrm>
            <a:off x="5932967" y="3440715"/>
            <a:ext cx="1031051" cy="2862322"/>
          </a:xfrm>
          <a:prstGeom prst="rect">
            <a:avLst/>
          </a:prstGeom>
          <a:noFill/>
        </p:spPr>
        <p:txBody>
          <a:bodyPr wrap="none" rtlCol="0">
            <a:spAutoFit/>
          </a:bodyPr>
          <a:lstStyle/>
          <a:p>
            <a:r>
              <a:rPr lang="en-GB" dirty="0">
                <a:solidFill>
                  <a:srgbClr val="DA2E41"/>
                </a:solidFill>
                <a:latin typeface="Arial "/>
              </a:rPr>
              <a:t>1 – 13</a:t>
            </a:r>
          </a:p>
          <a:p>
            <a:r>
              <a:rPr lang="en-GB" dirty="0">
                <a:solidFill>
                  <a:srgbClr val="DA2E41"/>
                </a:solidFill>
                <a:latin typeface="Arial "/>
              </a:rPr>
              <a:t>2 – 26</a:t>
            </a:r>
          </a:p>
          <a:p>
            <a:r>
              <a:rPr lang="en-GB" dirty="0">
                <a:solidFill>
                  <a:srgbClr val="DA2E41"/>
                </a:solidFill>
                <a:latin typeface="Arial "/>
              </a:rPr>
              <a:t>3 – 39</a:t>
            </a:r>
          </a:p>
          <a:p>
            <a:r>
              <a:rPr lang="en-GB" dirty="0">
                <a:solidFill>
                  <a:srgbClr val="DA2E41"/>
                </a:solidFill>
                <a:latin typeface="Arial "/>
              </a:rPr>
              <a:t>4 – 52</a:t>
            </a:r>
          </a:p>
          <a:p>
            <a:r>
              <a:rPr lang="en-GB" dirty="0">
                <a:solidFill>
                  <a:srgbClr val="DA2E41"/>
                </a:solidFill>
                <a:latin typeface="Arial "/>
              </a:rPr>
              <a:t>5 – 65</a:t>
            </a:r>
          </a:p>
          <a:p>
            <a:r>
              <a:rPr lang="en-GB" dirty="0">
                <a:solidFill>
                  <a:srgbClr val="DA2E41"/>
                </a:solidFill>
                <a:latin typeface="Arial "/>
              </a:rPr>
              <a:t>6 – 78</a:t>
            </a:r>
          </a:p>
          <a:p>
            <a:r>
              <a:rPr lang="en-GB" dirty="0">
                <a:solidFill>
                  <a:srgbClr val="DA2E41"/>
                </a:solidFill>
                <a:latin typeface="Arial "/>
              </a:rPr>
              <a:t>7 – 91</a:t>
            </a:r>
          </a:p>
          <a:p>
            <a:r>
              <a:rPr lang="en-GB" dirty="0">
                <a:solidFill>
                  <a:srgbClr val="DA2E41"/>
                </a:solidFill>
                <a:latin typeface="Arial "/>
              </a:rPr>
              <a:t>8 – 104</a:t>
            </a:r>
          </a:p>
          <a:p>
            <a:r>
              <a:rPr lang="en-GB" dirty="0">
                <a:solidFill>
                  <a:srgbClr val="DA2E41"/>
                </a:solidFill>
                <a:latin typeface="Arial "/>
              </a:rPr>
              <a:t>9 -  117</a:t>
            </a:r>
          </a:p>
          <a:p>
            <a:r>
              <a:rPr lang="en-GB" dirty="0">
                <a:solidFill>
                  <a:srgbClr val="DA2E41"/>
                </a:solidFill>
                <a:latin typeface="Arial "/>
              </a:rPr>
              <a:t>10 - 130</a:t>
            </a:r>
          </a:p>
        </p:txBody>
      </p:sp>
      <p:pic>
        <p:nvPicPr>
          <p:cNvPr id="24" name="Picture 23">
            <a:extLst>
              <a:ext uri="{FF2B5EF4-FFF2-40B4-BE49-F238E27FC236}">
                <a16:creationId xmlns:a16="http://schemas.microsoft.com/office/drawing/2014/main" id="{1DC1B158-FED1-4E03-9431-1E5B967258B3}"/>
              </a:ext>
            </a:extLst>
          </p:cNvPr>
          <p:cNvPicPr>
            <a:picLocks noChangeAspect="1"/>
          </p:cNvPicPr>
          <p:nvPr/>
        </p:nvPicPr>
        <p:blipFill>
          <a:blip r:embed="rId2"/>
          <a:stretch>
            <a:fillRect/>
          </a:stretch>
        </p:blipFill>
        <p:spPr>
          <a:xfrm>
            <a:off x="344452" y="3935216"/>
            <a:ext cx="5093675" cy="2386659"/>
          </a:xfrm>
          <a:prstGeom prst="rect">
            <a:avLst/>
          </a:prstGeom>
        </p:spPr>
      </p:pic>
    </p:spTree>
    <p:extLst>
      <p:ext uri="{BB962C8B-B14F-4D97-AF65-F5344CB8AC3E}">
        <p14:creationId xmlns:p14="http://schemas.microsoft.com/office/powerpoint/2010/main" val="192533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D3B2480-A6DF-4747-9246-1E03BA38A88B}"/>
              </a:ext>
            </a:extLst>
          </p:cNvPr>
          <p:cNvPicPr>
            <a:picLocks noChangeAspect="1"/>
          </p:cNvPicPr>
          <p:nvPr/>
        </p:nvPicPr>
        <p:blipFill>
          <a:blip r:embed="rId2"/>
          <a:stretch>
            <a:fillRect/>
          </a:stretch>
        </p:blipFill>
        <p:spPr>
          <a:xfrm>
            <a:off x="344452" y="3946584"/>
            <a:ext cx="5102045" cy="235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57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B6BDCBE-4081-4EB7-BC0F-B74D6AA8E00F}"/>
              </a:ext>
            </a:extLst>
          </p:cNvPr>
          <p:cNvPicPr>
            <a:picLocks noChangeAspect="1"/>
          </p:cNvPicPr>
          <p:nvPr/>
        </p:nvPicPr>
        <p:blipFill>
          <a:blip r:embed="rId2"/>
          <a:stretch>
            <a:fillRect/>
          </a:stretch>
        </p:blipFill>
        <p:spPr>
          <a:xfrm>
            <a:off x="212651" y="3845951"/>
            <a:ext cx="5371085" cy="2554849"/>
          </a:xfrm>
          <a:prstGeom prst="rect">
            <a:avLst/>
          </a:prstGeom>
        </p:spPr>
      </p:pic>
    </p:spTree>
    <p:extLst>
      <p:ext uri="{BB962C8B-B14F-4D97-AF65-F5344CB8AC3E}">
        <p14:creationId xmlns:p14="http://schemas.microsoft.com/office/powerpoint/2010/main" val="298620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t>
            </a:r>
            <a:r>
              <a:rPr lang="en-US" dirty="0">
                <a:solidFill>
                  <a:srgbClr val="388CDA"/>
                </a:solidFill>
                <a:latin typeface="Arial" panose="020B0604020202020204" pitchFamily="34" charset="0"/>
                <a:cs typeface="Arial" panose="020B0604020202020204" pitchFamily="34" charset="0"/>
              </a:rPr>
              <a:t>addition</a:t>
            </a:r>
            <a:r>
              <a:rPr lang="en-US" dirty="0">
                <a:latin typeface="Arial" panose="020B0604020202020204" pitchFamily="34" charset="0"/>
                <a:cs typeface="Arial" panose="020B0604020202020204" pitchFamily="34" charset="0"/>
              </a:rPr>
              <a:t>,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D87627-AE86-4DF2-8F52-CC87C4703A35}"/>
              </a:ext>
            </a:extLst>
          </p:cNvPr>
          <p:cNvPicPr>
            <a:picLocks noChangeAspect="1"/>
          </p:cNvPicPr>
          <p:nvPr/>
        </p:nvPicPr>
        <p:blipFill>
          <a:blip r:embed="rId2"/>
          <a:stretch>
            <a:fillRect/>
          </a:stretch>
        </p:blipFill>
        <p:spPr>
          <a:xfrm>
            <a:off x="344453" y="3931463"/>
            <a:ext cx="5093674" cy="2166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639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t>
            </a:r>
            <a:r>
              <a:rPr lang="en-US" dirty="0">
                <a:solidFill>
                  <a:srgbClr val="388CDA"/>
                </a:solidFill>
                <a:latin typeface="Arial" panose="020B0604020202020204" pitchFamily="34" charset="0"/>
                <a:cs typeface="Arial" panose="020B0604020202020204" pitchFamily="34" charset="0"/>
              </a:rPr>
              <a:t>addition</a:t>
            </a:r>
            <a:r>
              <a:rPr lang="en-US" dirty="0">
                <a:latin typeface="Arial" panose="020B0604020202020204" pitchFamily="34" charset="0"/>
                <a:cs typeface="Arial" panose="020B0604020202020204" pitchFamily="34" charset="0"/>
              </a:rPr>
              <a:t>,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D87627-AE86-4DF2-8F52-CC87C4703A35}"/>
              </a:ext>
            </a:extLst>
          </p:cNvPr>
          <p:cNvPicPr>
            <a:picLocks noChangeAspect="1"/>
          </p:cNvPicPr>
          <p:nvPr/>
        </p:nvPicPr>
        <p:blipFill>
          <a:blip r:embed="rId2"/>
          <a:stretch>
            <a:fillRect/>
          </a:stretch>
        </p:blipFill>
        <p:spPr>
          <a:xfrm>
            <a:off x="344453" y="3931463"/>
            <a:ext cx="5093674" cy="216660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46C99E2-5F55-4C82-845C-F5CC9D6F3AEC}"/>
              </a:ext>
            </a:extLst>
          </p:cNvPr>
          <p:cNvSpPr/>
          <p:nvPr/>
        </p:nvSpPr>
        <p:spPr>
          <a:xfrm>
            <a:off x="3747914" y="5513120"/>
            <a:ext cx="761747" cy="369332"/>
          </a:xfrm>
          <a:prstGeom prst="rect">
            <a:avLst/>
          </a:prstGeom>
        </p:spPr>
        <p:txBody>
          <a:bodyPr wrap="none">
            <a:spAutoFit/>
          </a:bodyPr>
          <a:lstStyle/>
          <a:p>
            <a:r>
              <a:rPr lang="en-GB" b="1" dirty="0">
                <a:solidFill>
                  <a:srgbClr val="DA2E41"/>
                </a:solidFill>
                <a:latin typeface="Arial "/>
              </a:rPr>
              <a:t>1,079</a:t>
            </a:r>
            <a:endParaRPr lang="en-GB" b="1" dirty="0"/>
          </a:p>
        </p:txBody>
      </p:sp>
    </p:spTree>
    <p:extLst>
      <p:ext uri="{BB962C8B-B14F-4D97-AF65-F5344CB8AC3E}">
        <p14:creationId xmlns:p14="http://schemas.microsoft.com/office/powerpoint/2010/main" val="181989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a:t>
            </a:r>
            <a:r>
              <a:rPr lang="en-US" dirty="0">
                <a:solidFill>
                  <a:srgbClr val="388CDA"/>
                </a:solidFill>
                <a:latin typeface="Arial" panose="020B0604020202020204" pitchFamily="34" charset="0"/>
                <a:cs typeface="Arial" panose="020B0604020202020204" pitchFamily="34" charset="0"/>
              </a:rPr>
              <a:t>subtraction</a:t>
            </a:r>
            <a:r>
              <a:rPr lang="en-US" dirty="0">
                <a:latin typeface="Arial" panose="020B0604020202020204" pitchFamily="34" charset="0"/>
                <a:cs typeface="Arial" panose="020B0604020202020204" pitchFamily="34" charset="0"/>
              </a:rPr>
              <a:t>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CC84DE-A825-4861-AD1F-7E7E50AF230A}"/>
              </a:ext>
            </a:extLst>
          </p:cNvPr>
          <p:cNvPicPr>
            <a:picLocks noChangeAspect="1"/>
          </p:cNvPicPr>
          <p:nvPr/>
        </p:nvPicPr>
        <p:blipFill>
          <a:blip r:embed="rId2"/>
          <a:stretch>
            <a:fillRect/>
          </a:stretch>
        </p:blipFill>
        <p:spPr>
          <a:xfrm>
            <a:off x="344453" y="3931463"/>
            <a:ext cx="5123043" cy="2166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2234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a:t>
            </a:r>
            <a:r>
              <a:rPr lang="en-US" dirty="0">
                <a:solidFill>
                  <a:srgbClr val="388CDA"/>
                </a:solidFill>
                <a:latin typeface="Arial" panose="020B0604020202020204" pitchFamily="34" charset="0"/>
                <a:cs typeface="Arial" panose="020B0604020202020204" pitchFamily="34" charset="0"/>
              </a:rPr>
              <a:t>subtraction</a:t>
            </a:r>
            <a:r>
              <a:rPr lang="en-US" dirty="0">
                <a:latin typeface="Arial" panose="020B0604020202020204" pitchFamily="34" charset="0"/>
                <a:cs typeface="Arial" panose="020B0604020202020204" pitchFamily="34" charset="0"/>
              </a:rPr>
              <a:t>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CC84DE-A825-4861-AD1F-7E7E50AF230A}"/>
              </a:ext>
            </a:extLst>
          </p:cNvPr>
          <p:cNvPicPr>
            <a:picLocks noChangeAspect="1"/>
          </p:cNvPicPr>
          <p:nvPr/>
        </p:nvPicPr>
        <p:blipFill>
          <a:blip r:embed="rId2"/>
          <a:stretch>
            <a:fillRect/>
          </a:stretch>
        </p:blipFill>
        <p:spPr>
          <a:xfrm>
            <a:off x="344453" y="3861977"/>
            <a:ext cx="5123043" cy="216660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2B32409-0B2B-4EDC-9212-F3BC1AAFF65D}"/>
              </a:ext>
            </a:extLst>
          </p:cNvPr>
          <p:cNvSpPr/>
          <p:nvPr/>
        </p:nvSpPr>
        <p:spPr>
          <a:xfrm>
            <a:off x="3949936" y="5415967"/>
            <a:ext cx="569387" cy="369332"/>
          </a:xfrm>
          <a:prstGeom prst="rect">
            <a:avLst/>
          </a:prstGeom>
        </p:spPr>
        <p:txBody>
          <a:bodyPr wrap="none">
            <a:spAutoFit/>
          </a:bodyPr>
          <a:lstStyle/>
          <a:p>
            <a:r>
              <a:rPr lang="en-GB" b="1" dirty="0">
                <a:solidFill>
                  <a:srgbClr val="DA2E41"/>
                </a:solidFill>
                <a:latin typeface="Arial "/>
              </a:rPr>
              <a:t>463</a:t>
            </a:r>
            <a:endParaRPr lang="en-GB" b="1" dirty="0"/>
          </a:p>
        </p:txBody>
      </p:sp>
    </p:spTree>
    <p:extLst>
      <p:ext uri="{BB962C8B-B14F-4D97-AF65-F5344CB8AC3E}">
        <p14:creationId xmlns:p14="http://schemas.microsoft.com/office/powerpoint/2010/main" val="380673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solidFill>
                  <a:srgbClr val="388CDA"/>
                </a:solidFill>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E717EC-C681-4E37-BABA-9D9BFBD10A90}"/>
              </a:ext>
            </a:extLst>
          </p:cNvPr>
          <p:cNvPicPr>
            <a:picLocks noChangeAspect="1"/>
          </p:cNvPicPr>
          <p:nvPr/>
        </p:nvPicPr>
        <p:blipFill>
          <a:blip r:embed="rId2"/>
          <a:stretch>
            <a:fillRect/>
          </a:stretch>
        </p:blipFill>
        <p:spPr>
          <a:xfrm>
            <a:off x="344453" y="3931463"/>
            <a:ext cx="5123043" cy="21604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062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solidFill>
                  <a:srgbClr val="388CDA"/>
                </a:solidFill>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FD32866-7C24-4A10-A98B-CB7D090B4564}"/>
              </a:ext>
            </a:extLst>
          </p:cNvPr>
          <p:cNvPicPr>
            <a:picLocks noChangeAspect="1"/>
          </p:cNvPicPr>
          <p:nvPr/>
        </p:nvPicPr>
        <p:blipFill>
          <a:blip r:embed="rId2"/>
          <a:stretch>
            <a:fillRect/>
          </a:stretch>
        </p:blipFill>
        <p:spPr>
          <a:xfrm>
            <a:off x="344453" y="3931464"/>
            <a:ext cx="5123043" cy="2199120"/>
          </a:xfrm>
          <a:prstGeom prst="rect">
            <a:avLst/>
          </a:prstGeom>
        </p:spPr>
      </p:pic>
    </p:spTree>
    <p:extLst>
      <p:ext uri="{BB962C8B-B14F-4D97-AF65-F5344CB8AC3E}">
        <p14:creationId xmlns:p14="http://schemas.microsoft.com/office/powerpoint/2010/main" val="25035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65165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When and how are the SATs carried out?</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pPr marL="342900" indent="-342900">
              <a:buFont typeface="Arial" charset="0"/>
              <a:buChar char="•"/>
            </a:pPr>
            <a:r>
              <a:rPr lang="en-US" dirty="0">
                <a:latin typeface="Arial" charset="0"/>
                <a:ea typeface="Arial" charset="0"/>
                <a:cs typeface="Arial" charset="0"/>
              </a:rPr>
              <a:t>The tests will take place during normal school hours, under exam conditions;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Children are not allowed to talk to each other from the moment the assessments are handed out until they are collected after the test has ended;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Afterwards, the completed papers are sent away to be marked externally;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children’s results are sent back to school at some point in July;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standard timings of tests differ but last no more than 60 minutes:</a:t>
            </a:r>
            <a:br>
              <a:rPr lang="en-US" dirty="0">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1) – 45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2) – 15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Reading – 60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1 (Arithmetic) – 30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2 (Reasoning) – 40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3 (Reasoning) – 40 minutes.</a:t>
            </a:r>
          </a:p>
          <a:p>
            <a:pPr marL="342900" indent="-342900">
              <a:buFont typeface="Arial"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1490199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C631D1A-80D8-4AA9-845A-971FC37A98B7}"/>
              </a:ext>
            </a:extLst>
          </p:cNvPr>
          <p:cNvPicPr>
            <a:picLocks noChangeAspect="1"/>
          </p:cNvPicPr>
          <p:nvPr/>
        </p:nvPicPr>
        <p:blipFill>
          <a:blip r:embed="rId2"/>
          <a:stretch>
            <a:fillRect/>
          </a:stretch>
        </p:blipFill>
        <p:spPr>
          <a:xfrm>
            <a:off x="344453" y="3931463"/>
            <a:ext cx="5123043" cy="2167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892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9759A9-2978-4730-8F07-05008FE28D64}"/>
              </a:ext>
            </a:extLst>
          </p:cNvPr>
          <p:cNvPicPr>
            <a:picLocks noChangeAspect="1"/>
          </p:cNvPicPr>
          <p:nvPr/>
        </p:nvPicPr>
        <p:blipFill>
          <a:blip r:embed="rId2"/>
          <a:stretch>
            <a:fillRect/>
          </a:stretch>
        </p:blipFill>
        <p:spPr>
          <a:xfrm>
            <a:off x="344453" y="3905357"/>
            <a:ext cx="5123043" cy="2210911"/>
          </a:xfrm>
          <a:prstGeom prst="rect">
            <a:avLst/>
          </a:prstGeom>
        </p:spPr>
      </p:pic>
    </p:spTree>
    <p:extLst>
      <p:ext uri="{BB962C8B-B14F-4D97-AF65-F5344CB8AC3E}">
        <p14:creationId xmlns:p14="http://schemas.microsoft.com/office/powerpoint/2010/main" val="3360011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solidFill>
                  <a:srgbClr val="388CDA"/>
                </a:solidFill>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A6A462-9122-46F4-AE14-1EEDF42D078C}"/>
              </a:ext>
            </a:extLst>
          </p:cNvPr>
          <p:cNvPicPr>
            <a:picLocks noChangeAspect="1"/>
          </p:cNvPicPr>
          <p:nvPr/>
        </p:nvPicPr>
        <p:blipFill>
          <a:blip r:embed="rId2"/>
          <a:stretch>
            <a:fillRect/>
          </a:stretch>
        </p:blipFill>
        <p:spPr>
          <a:xfrm>
            <a:off x="344453" y="3947412"/>
            <a:ext cx="5123043" cy="2163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4158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solidFill>
                  <a:srgbClr val="388CDA"/>
                </a:solidFill>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A6A462-9122-46F4-AE14-1EEDF42D078C}"/>
              </a:ext>
            </a:extLst>
          </p:cNvPr>
          <p:cNvPicPr>
            <a:picLocks noChangeAspect="1"/>
          </p:cNvPicPr>
          <p:nvPr/>
        </p:nvPicPr>
        <p:blipFill>
          <a:blip r:embed="rId2"/>
          <a:stretch>
            <a:fillRect/>
          </a:stretch>
        </p:blipFill>
        <p:spPr>
          <a:xfrm>
            <a:off x="344453" y="3947412"/>
            <a:ext cx="5123043" cy="216354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8C1D4597-0276-4DB0-A319-D3EE432C3953}"/>
              </a:ext>
            </a:extLst>
          </p:cNvPr>
          <p:cNvSpPr/>
          <p:nvPr/>
        </p:nvSpPr>
        <p:spPr>
          <a:xfrm>
            <a:off x="3957971" y="5498436"/>
            <a:ext cx="633507" cy="369332"/>
          </a:xfrm>
          <a:prstGeom prst="rect">
            <a:avLst/>
          </a:prstGeom>
        </p:spPr>
        <p:txBody>
          <a:bodyPr wrap="none">
            <a:spAutoFit/>
          </a:bodyPr>
          <a:lstStyle/>
          <a:p>
            <a:r>
              <a:rPr lang="en-GB" b="1" dirty="0">
                <a:solidFill>
                  <a:srgbClr val="DA2E41"/>
                </a:solidFill>
                <a:latin typeface="Arial" panose="020B0604020202020204" pitchFamily="34" charset="0"/>
                <a:cs typeface="Arial" panose="020B0604020202020204" pitchFamily="34" charset="0"/>
              </a:rPr>
              <a:t>6.52</a:t>
            </a:r>
            <a:endParaRPr lang="en-GB" dirty="0"/>
          </a:p>
        </p:txBody>
      </p:sp>
    </p:spTree>
    <p:extLst>
      <p:ext uri="{BB962C8B-B14F-4D97-AF65-F5344CB8AC3E}">
        <p14:creationId xmlns:p14="http://schemas.microsoft.com/office/powerpoint/2010/main" val="410824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solidFill>
                  <a:srgbClr val="388CDA"/>
                </a:solidFill>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B6D8A12-D0B6-44D7-A3C1-3B546AA4E6CE}"/>
              </a:ext>
            </a:extLst>
          </p:cNvPr>
          <p:cNvPicPr>
            <a:picLocks noChangeAspect="1"/>
          </p:cNvPicPr>
          <p:nvPr/>
        </p:nvPicPr>
        <p:blipFill>
          <a:blip r:embed="rId2"/>
          <a:stretch>
            <a:fillRect/>
          </a:stretch>
        </p:blipFill>
        <p:spPr>
          <a:xfrm>
            <a:off x="344453" y="3947412"/>
            <a:ext cx="5096191" cy="2163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796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solidFill>
                  <a:srgbClr val="388CDA"/>
                </a:solidFill>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2646348-A937-407D-994E-AB1E2D41EF82}"/>
              </a:ext>
            </a:extLst>
          </p:cNvPr>
          <p:cNvPicPr>
            <a:picLocks noChangeAspect="1"/>
          </p:cNvPicPr>
          <p:nvPr/>
        </p:nvPicPr>
        <p:blipFill>
          <a:blip r:embed="rId2"/>
          <a:stretch>
            <a:fillRect/>
          </a:stretch>
        </p:blipFill>
        <p:spPr>
          <a:xfrm>
            <a:off x="344453" y="3931671"/>
            <a:ext cx="5248676" cy="2276125"/>
          </a:xfrm>
          <a:prstGeom prst="rect">
            <a:avLst/>
          </a:prstGeom>
        </p:spPr>
      </p:pic>
    </p:spTree>
    <p:extLst>
      <p:ext uri="{BB962C8B-B14F-4D97-AF65-F5344CB8AC3E}">
        <p14:creationId xmlns:p14="http://schemas.microsoft.com/office/powerpoint/2010/main" val="2583138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69844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Papers 2 &amp;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Paper 2 requires children to demonstrate their mathematical knowledge and skills, as well as their ability to solve problems and their mathematical reasoning.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Questions focus on the following Mathematical topic areas: </a:t>
            </a:r>
            <a:br>
              <a:rPr lang="en-US" dirty="0">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Number and place value– including Roman Numerals;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Addition, subtraction, multiplication and division (calculations);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properties of shapes;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position and direction;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Statistics;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Measurement – including length, perimeter, mass (weight), volume, time and money;</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Algebra;</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Ratio and proportion;</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Fractions, decimals and percentages.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questions get harder throughout the paper. </a:t>
            </a:r>
          </a:p>
          <a:p>
            <a:r>
              <a:rPr lang="en-GB" dirty="0">
                <a:latin typeface="Arial" panose="020B0604020202020204" pitchFamily="34" charset="0"/>
                <a:cs typeface="Arial" panose="020B0604020202020204" pitchFamily="34" charset="0"/>
              </a:rPr>
              <a:t>It is not unusual for a child to be unable to complete the entire paper in time. </a:t>
            </a:r>
          </a:p>
        </p:txBody>
      </p:sp>
    </p:spTree>
    <p:extLst>
      <p:ext uri="{BB962C8B-B14F-4D97-AF65-F5344CB8AC3E}">
        <p14:creationId xmlns:p14="http://schemas.microsoft.com/office/powerpoint/2010/main" val="117285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8922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BD93A0B5-675A-48CF-B894-FBF8D5E8DC04}"/>
              </a:ext>
            </a:extLst>
          </p:cNvPr>
          <p:cNvSpPr/>
          <p:nvPr/>
        </p:nvSpPr>
        <p:spPr>
          <a:xfrm>
            <a:off x="5894442" y="5415967"/>
            <a:ext cx="633507" cy="369332"/>
          </a:xfrm>
          <a:prstGeom prst="rect">
            <a:avLst/>
          </a:prstGeom>
        </p:spPr>
        <p:txBody>
          <a:bodyPr wrap="none">
            <a:spAutoFit/>
          </a:bodyPr>
          <a:lstStyle/>
          <a:p>
            <a:r>
              <a:rPr lang="en-US" dirty="0">
                <a:solidFill>
                  <a:srgbClr val="DA2E41"/>
                </a:solidFill>
                <a:latin typeface="Arial "/>
              </a:rPr>
              <a:t>8:53</a:t>
            </a:r>
            <a:endParaRPr lang="en-GB" dirty="0">
              <a:solidFill>
                <a:srgbClr val="DA2E41"/>
              </a:solidFill>
              <a:latin typeface="Arial "/>
            </a:endParaRPr>
          </a:p>
        </p:txBody>
      </p:sp>
      <p:sp>
        <p:nvSpPr>
          <p:cNvPr id="5" name="Rectangle 4">
            <a:extLst>
              <a:ext uri="{FF2B5EF4-FFF2-40B4-BE49-F238E27FC236}">
                <a16:creationId xmlns:a16="http://schemas.microsoft.com/office/drawing/2014/main" id="{021126E0-704A-43CA-A1FA-8C67177A81D2}"/>
              </a:ext>
            </a:extLst>
          </p:cNvPr>
          <p:cNvSpPr/>
          <p:nvPr/>
        </p:nvSpPr>
        <p:spPr>
          <a:xfrm>
            <a:off x="5211611" y="5027431"/>
            <a:ext cx="2031325" cy="369332"/>
          </a:xfrm>
          <a:prstGeom prst="rect">
            <a:avLst/>
          </a:prstGeom>
        </p:spPr>
        <p:txBody>
          <a:bodyPr wrap="none">
            <a:spAutoFit/>
          </a:bodyPr>
          <a:lstStyle/>
          <a:p>
            <a:r>
              <a:rPr lang="en-US" dirty="0">
                <a:solidFill>
                  <a:srgbClr val="DA2E41"/>
                </a:solidFill>
                <a:latin typeface="Arial "/>
              </a:rPr>
              <a:t>7 minutes to 9 or  </a:t>
            </a:r>
            <a:endParaRPr lang="en-GB" dirty="0"/>
          </a:p>
        </p:txBody>
      </p:sp>
    </p:spTree>
    <p:extLst>
      <p:ext uri="{BB962C8B-B14F-4D97-AF65-F5344CB8AC3E}">
        <p14:creationId xmlns:p14="http://schemas.microsoft.com/office/powerpoint/2010/main" val="1754655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3BD9329C-2994-43B3-8883-866202B63D51}"/>
              </a:ext>
            </a:extLst>
          </p:cNvPr>
          <p:cNvPicPr>
            <a:picLocks noChangeAspect="1"/>
          </p:cNvPicPr>
          <p:nvPr/>
        </p:nvPicPr>
        <p:blipFill>
          <a:blip r:embed="rId2"/>
          <a:stretch>
            <a:fillRect/>
          </a:stretch>
        </p:blipFill>
        <p:spPr>
          <a:xfrm>
            <a:off x="1152525" y="3003999"/>
            <a:ext cx="6838950" cy="2781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060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715504"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Specific arrangements for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r>
              <a:rPr lang="en-US" dirty="0">
                <a:latin typeface="Arial" charset="0"/>
                <a:ea typeface="Arial" charset="0"/>
                <a:cs typeface="Arial" charset="0"/>
              </a:rPr>
              <a:t>Children with additional needs, who have similar provision in their day-to-day learning at school, may be allotted specific arrangements, including:</a:t>
            </a:r>
          </a:p>
          <a:p>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Additional (extra) time;</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Tests being opened early to be modified;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read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scribe (write)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Written or spoken translations of the mathematics reasoning papers;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use of prompts or rest breaks;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Arrangements for children who are ill or injured at the time of the tests.</a:t>
            </a:r>
            <a:endParaRPr lang="en-US" sz="1400" dirty="0">
              <a:latin typeface="Arial" charset="0"/>
              <a:ea typeface="Arial" charset="0"/>
              <a:cs typeface="Arial" charset="0"/>
            </a:endParaRPr>
          </a:p>
          <a:p>
            <a:endParaRPr lang="en-US" dirty="0">
              <a:latin typeface="Arial" charset="0"/>
              <a:ea typeface="Arial" charset="0"/>
              <a:cs typeface="Arial" charset="0"/>
            </a:endParaRPr>
          </a:p>
        </p:txBody>
      </p:sp>
      <p:sp>
        <p:nvSpPr>
          <p:cNvPr id="3" name="Rectangle 2">
            <a:extLst>
              <a:ext uri="{FF2B5EF4-FFF2-40B4-BE49-F238E27FC236}">
                <a16:creationId xmlns:a16="http://schemas.microsoft.com/office/drawing/2014/main" id="{155526EB-0A93-4161-8099-4C6644F68012}"/>
              </a:ext>
            </a:extLst>
          </p:cNvPr>
          <p:cNvSpPr/>
          <p:nvPr/>
        </p:nvSpPr>
        <p:spPr>
          <a:xfrm>
            <a:off x="344453" y="5651234"/>
            <a:ext cx="8544366" cy="738664"/>
          </a:xfrm>
          <a:prstGeom prst="rect">
            <a:avLst/>
          </a:prstGeom>
        </p:spPr>
        <p:txBody>
          <a:bodyPr wrap="square">
            <a:spAutoFit/>
          </a:bodyPr>
          <a:lstStyle/>
          <a:p>
            <a:pPr lvl="0" algn="just"/>
            <a:r>
              <a:rPr lang="en-US" sz="1400" i="1" dirty="0">
                <a:solidFill>
                  <a:prstClr val="black"/>
                </a:solidFill>
                <a:latin typeface="Arial "/>
              </a:rPr>
              <a:t>*Pupils with an EHC plan are automatically allowed up to 25% additional time (except for the spelling paper, which is not strictly timed). Pupils who use the modified large print or braille versions of the tests are automatically allowed up to 100% additional time</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1874417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3BD9329C-2994-43B3-8883-866202B63D51}"/>
              </a:ext>
            </a:extLst>
          </p:cNvPr>
          <p:cNvPicPr>
            <a:picLocks noChangeAspect="1"/>
          </p:cNvPicPr>
          <p:nvPr/>
        </p:nvPicPr>
        <p:blipFill>
          <a:blip r:embed="rId2"/>
          <a:stretch>
            <a:fillRect/>
          </a:stretch>
        </p:blipFill>
        <p:spPr>
          <a:xfrm>
            <a:off x="1152525" y="3003999"/>
            <a:ext cx="6838950" cy="2781300"/>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E436183-313A-45A3-B684-359E53E8C2EC}"/>
              </a:ext>
            </a:extLst>
          </p:cNvPr>
          <p:cNvSpPr/>
          <p:nvPr/>
        </p:nvSpPr>
        <p:spPr>
          <a:xfrm>
            <a:off x="5923989" y="4977441"/>
            <a:ext cx="552267" cy="369332"/>
          </a:xfrm>
          <a:prstGeom prst="rect">
            <a:avLst/>
          </a:prstGeom>
        </p:spPr>
        <p:txBody>
          <a:bodyPr wrap="none">
            <a:spAutoFit/>
          </a:bodyPr>
          <a:lstStyle/>
          <a:p>
            <a:r>
              <a:rPr lang="en-US" dirty="0">
                <a:solidFill>
                  <a:srgbClr val="DA2E41"/>
                </a:solidFill>
                <a:latin typeface="Arial "/>
              </a:rPr>
              <a:t>115</a:t>
            </a:r>
            <a:endParaRPr lang="en-GB" dirty="0"/>
          </a:p>
        </p:txBody>
      </p:sp>
    </p:spTree>
    <p:extLst>
      <p:ext uri="{BB962C8B-B14F-4D97-AF65-F5344CB8AC3E}">
        <p14:creationId xmlns:p14="http://schemas.microsoft.com/office/powerpoint/2010/main" val="4222125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6BD02187-875F-499F-84FB-F51E2C95D9D6}"/>
              </a:ext>
            </a:extLst>
          </p:cNvPr>
          <p:cNvPicPr>
            <a:picLocks noChangeAspect="1"/>
          </p:cNvPicPr>
          <p:nvPr/>
        </p:nvPicPr>
        <p:blipFill>
          <a:blip r:embed="rId2"/>
          <a:stretch>
            <a:fillRect/>
          </a:stretch>
        </p:blipFill>
        <p:spPr>
          <a:xfrm>
            <a:off x="2144833" y="2550029"/>
            <a:ext cx="4854333" cy="37984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694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9" name="Picture 8">
            <a:extLst>
              <a:ext uri="{FF2B5EF4-FFF2-40B4-BE49-F238E27FC236}">
                <a16:creationId xmlns:a16="http://schemas.microsoft.com/office/drawing/2014/main" id="{35714FAC-D083-4D06-AADD-DEDCD083C37A}"/>
              </a:ext>
            </a:extLst>
          </p:cNvPr>
          <p:cNvPicPr>
            <a:picLocks noChangeAspect="1"/>
          </p:cNvPicPr>
          <p:nvPr/>
        </p:nvPicPr>
        <p:blipFill>
          <a:blip r:embed="rId2"/>
          <a:stretch>
            <a:fillRect/>
          </a:stretch>
        </p:blipFill>
        <p:spPr>
          <a:xfrm>
            <a:off x="2144834" y="2550030"/>
            <a:ext cx="4896568" cy="3859160"/>
          </a:xfrm>
          <a:prstGeom prst="rect">
            <a:avLst/>
          </a:prstGeom>
        </p:spPr>
      </p:pic>
    </p:spTree>
    <p:extLst>
      <p:ext uri="{BB962C8B-B14F-4D97-AF65-F5344CB8AC3E}">
        <p14:creationId xmlns:p14="http://schemas.microsoft.com/office/powerpoint/2010/main" val="1570426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15th May 2019</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16th May 2019.</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6" name="Picture 5">
            <a:extLst>
              <a:ext uri="{FF2B5EF4-FFF2-40B4-BE49-F238E27FC236}">
                <a16:creationId xmlns:a16="http://schemas.microsoft.com/office/drawing/2014/main" id="{11374398-7639-4CA7-AA5F-DB33EFF1059A}"/>
              </a:ext>
            </a:extLst>
          </p:cNvPr>
          <p:cNvPicPr>
            <a:picLocks noChangeAspect="1"/>
          </p:cNvPicPr>
          <p:nvPr/>
        </p:nvPicPr>
        <p:blipFill>
          <a:blip r:embed="rId2"/>
          <a:stretch>
            <a:fillRect/>
          </a:stretch>
        </p:blipFill>
        <p:spPr>
          <a:xfrm>
            <a:off x="2159594" y="2550029"/>
            <a:ext cx="4824812" cy="3701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4440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6" name="Picture 5">
            <a:extLst>
              <a:ext uri="{FF2B5EF4-FFF2-40B4-BE49-F238E27FC236}">
                <a16:creationId xmlns:a16="http://schemas.microsoft.com/office/drawing/2014/main" id="{11374398-7639-4CA7-AA5F-DB33EFF1059A}"/>
              </a:ext>
            </a:extLst>
          </p:cNvPr>
          <p:cNvPicPr>
            <a:picLocks noChangeAspect="1"/>
          </p:cNvPicPr>
          <p:nvPr/>
        </p:nvPicPr>
        <p:blipFill>
          <a:blip r:embed="rId2"/>
          <a:stretch>
            <a:fillRect/>
          </a:stretch>
        </p:blipFill>
        <p:spPr>
          <a:xfrm>
            <a:off x="2159594" y="2550029"/>
            <a:ext cx="4824812" cy="3701320"/>
          </a:xfrm>
          <a:prstGeom prst="rect">
            <a:avLst/>
          </a:prstGeom>
          <a:effectLst>
            <a:outerShdw blurRad="50800" dist="38100" dir="2700000" algn="tl" rotWithShape="0">
              <a:prstClr val="black">
                <a:alpha val="40000"/>
              </a:prstClr>
            </a:outerShdw>
          </a:effectLst>
        </p:spPr>
      </p:pic>
      <p:sp>
        <p:nvSpPr>
          <p:cNvPr id="2" name="Arrow: Right 1">
            <a:extLst>
              <a:ext uri="{FF2B5EF4-FFF2-40B4-BE49-F238E27FC236}">
                <a16:creationId xmlns:a16="http://schemas.microsoft.com/office/drawing/2014/main" id="{673154FC-45A4-414C-B4D3-5A7EFE349BFF}"/>
              </a:ext>
            </a:extLst>
          </p:cNvPr>
          <p:cNvSpPr/>
          <p:nvPr/>
        </p:nvSpPr>
        <p:spPr>
          <a:xfrm rot="10800000">
            <a:off x="4572000" y="4130201"/>
            <a:ext cx="978408" cy="236932"/>
          </a:xfrm>
          <a:prstGeom prst="rightArrow">
            <a:avLst/>
          </a:prstGeom>
          <a:solidFill>
            <a:srgbClr val="FADF47"/>
          </a:solidFill>
          <a:ln>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007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6563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8285403-1877-4B21-BDC4-F33ABE5CC19C}"/>
              </a:ext>
            </a:extLst>
          </p:cNvPr>
          <p:cNvSpPr/>
          <p:nvPr/>
        </p:nvSpPr>
        <p:spPr>
          <a:xfrm>
            <a:off x="1828688" y="4339016"/>
            <a:ext cx="5431873" cy="369332"/>
          </a:xfrm>
          <a:prstGeom prst="rect">
            <a:avLst/>
          </a:prstGeom>
        </p:spPr>
        <p:txBody>
          <a:bodyPr wrap="square">
            <a:spAutoFit/>
          </a:bodyPr>
          <a:lstStyle/>
          <a:p>
            <a:r>
              <a:rPr lang="en-US" dirty="0">
                <a:solidFill>
                  <a:srgbClr val="DA2E41"/>
                </a:solidFill>
                <a:latin typeface="Arial" panose="020B0604020202020204" pitchFamily="34" charset="0"/>
                <a:cs typeface="Arial" panose="020B0604020202020204" pitchFamily="34" charset="0"/>
              </a:rPr>
              <a:t>Fifty-three thousand, one hundred and forty-eight</a:t>
            </a:r>
            <a:endParaRPr lang="en-GB" dirty="0">
              <a:solidFill>
                <a:srgbClr val="DA2E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2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BB434394-396D-4D0D-81A8-8ED8E3EDA1A3}"/>
              </a:ext>
            </a:extLst>
          </p:cNvPr>
          <p:cNvPicPr>
            <a:picLocks noChangeAspect="1"/>
          </p:cNvPicPr>
          <p:nvPr/>
        </p:nvPicPr>
        <p:blipFill>
          <a:blip r:embed="rId2"/>
          <a:stretch>
            <a:fillRect/>
          </a:stretch>
        </p:blipFill>
        <p:spPr>
          <a:xfrm>
            <a:off x="1851825" y="2571295"/>
            <a:ext cx="5440350" cy="3657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1580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10" name="Picture 9">
            <a:extLst>
              <a:ext uri="{FF2B5EF4-FFF2-40B4-BE49-F238E27FC236}">
                <a16:creationId xmlns:a16="http://schemas.microsoft.com/office/drawing/2014/main" id="{52A9597C-64B5-4D0A-BD58-A39A119AC3A3}"/>
              </a:ext>
            </a:extLst>
          </p:cNvPr>
          <p:cNvPicPr>
            <a:picLocks noChangeAspect="1"/>
          </p:cNvPicPr>
          <p:nvPr/>
        </p:nvPicPr>
        <p:blipFill>
          <a:blip r:embed="rId2"/>
          <a:stretch>
            <a:fillRect/>
          </a:stretch>
        </p:blipFill>
        <p:spPr>
          <a:xfrm>
            <a:off x="1851825" y="2550029"/>
            <a:ext cx="5482825" cy="3741714"/>
          </a:xfrm>
          <a:prstGeom prst="rect">
            <a:avLst/>
          </a:prstGeom>
        </p:spPr>
      </p:pic>
    </p:spTree>
    <p:extLst>
      <p:ext uri="{BB962C8B-B14F-4D97-AF65-F5344CB8AC3E}">
        <p14:creationId xmlns:p14="http://schemas.microsoft.com/office/powerpoint/2010/main" val="872548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26297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Firstly, a positive attitude goes a long way – so as much encouragement and support as possible (but we don’t need to tell you that)!</a:t>
            </a:r>
          </a:p>
          <a:p>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Some further tips:</a:t>
            </a:r>
          </a:p>
          <a:p>
            <a:pPr>
              <a:spcAft>
                <a:spcPts val="600"/>
              </a:spcAft>
            </a:pPr>
            <a:r>
              <a:rPr lang="en-US" sz="1600" dirty="0">
                <a:latin typeface="Arial" panose="020B0604020202020204" pitchFamily="34" charset="0"/>
                <a:cs typeface="Arial" panose="020B0604020202020204" pitchFamily="34" charset="0"/>
              </a:rPr>
              <a:t>• Attend any meetings the school holds about SATs; </a:t>
            </a:r>
          </a:p>
          <a:p>
            <a:pPr>
              <a:spcAft>
                <a:spcPts val="600"/>
              </a:spcAft>
            </a:pPr>
            <a:r>
              <a:rPr lang="en-US" sz="1600" dirty="0">
                <a:latin typeface="Arial" panose="020B0604020202020204" pitchFamily="34" charset="0"/>
                <a:cs typeface="Arial" panose="020B0604020202020204" pitchFamily="34" charset="0"/>
              </a:rPr>
              <a:t>• Direct any questions or concerns you have about SATs to your child’s teacher, rather than worry your child with them; </a:t>
            </a:r>
          </a:p>
          <a:p>
            <a:pPr>
              <a:spcAft>
                <a:spcPts val="600"/>
              </a:spcAft>
            </a:pPr>
            <a:r>
              <a:rPr lang="en-US" sz="1600" dirty="0">
                <a:latin typeface="Arial" panose="020B0604020202020204" pitchFamily="34" charset="0"/>
                <a:cs typeface="Arial" panose="020B0604020202020204" pitchFamily="34" charset="0"/>
              </a:rPr>
              <a:t>• Give your child opportunities to go outside and avoid overuse of screens - this can apply to leisure pursuits as well as how they study; </a:t>
            </a:r>
          </a:p>
          <a:p>
            <a:pPr>
              <a:spcAft>
                <a:spcPts val="600"/>
              </a:spcAft>
            </a:pPr>
            <a:r>
              <a:rPr lang="en-US" sz="1600" dirty="0">
                <a:latin typeface="Arial" panose="020B0604020202020204" pitchFamily="34" charset="0"/>
                <a:cs typeface="Arial" panose="020B0604020202020204" pitchFamily="34" charset="0"/>
              </a:rPr>
              <a:t>• Try to provide a quiet corner of the house for homework and study, that’s as free from distractions as possible;</a:t>
            </a:r>
          </a:p>
          <a:p>
            <a:pPr>
              <a:spcAft>
                <a:spcPts val="600"/>
              </a:spcAft>
            </a:pPr>
            <a:r>
              <a:rPr lang="en-US" sz="1600" dirty="0">
                <a:latin typeface="Arial" panose="020B0604020202020204" pitchFamily="34" charset="0"/>
                <a:cs typeface="Arial" panose="020B0604020202020204" pitchFamily="34" charset="0"/>
              </a:rPr>
              <a:t> • Encourage your child to talk to their teacher or another adult they trust if they express persisting anxieties about SATs. Remember that a small amount of anxiety is normal and not harmful; </a:t>
            </a:r>
          </a:p>
          <a:p>
            <a:pPr>
              <a:spcAft>
                <a:spcPts val="600"/>
              </a:spcAft>
            </a:pPr>
            <a:r>
              <a:rPr lang="en-US" sz="1600" dirty="0">
                <a:latin typeface="Arial" panose="020B0604020202020204" pitchFamily="34" charset="0"/>
                <a:cs typeface="Arial" panose="020B0604020202020204" pitchFamily="34" charset="0"/>
              </a:rPr>
              <a:t>• If your child is unwilling to talk to their teacher, talk to them yourself; </a:t>
            </a:r>
          </a:p>
          <a:p>
            <a:pPr>
              <a:spcAft>
                <a:spcPts val="600"/>
              </a:spcAft>
            </a:pPr>
            <a:r>
              <a:rPr lang="en-US" sz="1600" dirty="0">
                <a:latin typeface="Arial" panose="020B0604020202020204" pitchFamily="34" charset="0"/>
                <a:cs typeface="Arial" panose="020B0604020202020204" pitchFamily="34" charset="0"/>
              </a:rPr>
              <a:t>• Plan something nice and fun for the weekends before and after SATs – this will help your child start the week well and also give them something to look forward to; </a:t>
            </a:r>
          </a:p>
          <a:p>
            <a:pPr>
              <a:spcAft>
                <a:spcPts val="600"/>
              </a:spcAft>
            </a:pPr>
            <a:r>
              <a:rPr lang="en-US" sz="1600" dirty="0">
                <a:latin typeface="Arial" panose="020B0604020202020204" pitchFamily="34" charset="0"/>
                <a:cs typeface="Arial" panose="020B0604020202020204" pitchFamily="34" charset="0"/>
              </a:rPr>
              <a:t>• Ensure your child is eating and drinking well, and getting a suitable amount of sleep.</a:t>
            </a:r>
            <a:endParaRPr lang="en-GB"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E6AD01-527D-4EAE-9C3A-4E24D216E7CE}"/>
              </a:ext>
            </a:extLst>
          </p:cNvPr>
          <p:cNvSpPr txBox="1"/>
          <p:nvPr/>
        </p:nvSpPr>
        <p:spPr>
          <a:xfrm>
            <a:off x="2794326" y="1677798"/>
            <a:ext cx="5330113" cy="584775"/>
          </a:xfrm>
          <a:prstGeom prst="rect">
            <a:avLst/>
          </a:prstGeom>
          <a:noFill/>
          <a:ln w="38100">
            <a:solidFill>
              <a:srgbClr val="DA2E41"/>
            </a:solidFill>
          </a:ln>
        </p:spPr>
        <p:txBody>
          <a:bodyPr wrap="none" rtlCol="0">
            <a:spAutoFit/>
          </a:bodyPr>
          <a:lstStyle/>
          <a:p>
            <a:r>
              <a:rPr lang="en-GB" sz="1600" b="1" dirty="0">
                <a:solidFill>
                  <a:srgbClr val="DA2E41"/>
                </a:solidFill>
                <a:latin typeface="Arial" panose="020B0604020202020204" pitchFamily="34" charset="0"/>
                <a:cs typeface="Arial" panose="020B0604020202020204" pitchFamily="34" charset="0"/>
              </a:rPr>
              <a:t>DO NOT USE PAST PAPERS </a:t>
            </a:r>
            <a:r>
              <a:rPr lang="en-GB" sz="1600" dirty="0">
                <a:solidFill>
                  <a:srgbClr val="DA2E41"/>
                </a:solidFill>
                <a:latin typeface="Arial" panose="020B0604020202020204" pitchFamily="34" charset="0"/>
                <a:cs typeface="Arial" panose="020B0604020202020204" pitchFamily="34" charset="0"/>
              </a:rPr>
              <a:t>– if your child has a tutor, </a:t>
            </a:r>
          </a:p>
          <a:p>
            <a:r>
              <a:rPr lang="en-GB" sz="1600" dirty="0">
                <a:solidFill>
                  <a:srgbClr val="DA2E41"/>
                </a:solidFill>
                <a:latin typeface="Arial" panose="020B0604020202020204" pitchFamily="34" charset="0"/>
                <a:cs typeface="Arial" panose="020B0604020202020204" pitchFamily="34" charset="0"/>
              </a:rPr>
              <a:t>insist they </a:t>
            </a:r>
            <a:r>
              <a:rPr lang="en-GB" sz="1600" b="1" u="sng" dirty="0">
                <a:solidFill>
                  <a:srgbClr val="DA2E41"/>
                </a:solidFill>
                <a:latin typeface="Arial" panose="020B0604020202020204" pitchFamily="34" charset="0"/>
                <a:cs typeface="Arial" panose="020B0604020202020204" pitchFamily="34" charset="0"/>
              </a:rPr>
              <a:t>do not </a:t>
            </a:r>
            <a:r>
              <a:rPr lang="en-GB" sz="1600" dirty="0">
                <a:solidFill>
                  <a:srgbClr val="DA2E41"/>
                </a:solidFill>
                <a:latin typeface="Arial" panose="020B0604020202020204" pitchFamily="34" charset="0"/>
                <a:cs typeface="Arial" panose="020B0604020202020204" pitchFamily="34" charset="0"/>
              </a:rPr>
              <a:t>use them too! </a:t>
            </a:r>
          </a:p>
        </p:txBody>
      </p:sp>
    </p:spTree>
    <p:extLst>
      <p:ext uri="{BB962C8B-B14F-4D97-AF65-F5344CB8AC3E}">
        <p14:creationId xmlns:p14="http://schemas.microsoft.com/office/powerpoint/2010/main" val="174819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98057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sort of results are reported?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r>
              <a:rPr lang="en-US" dirty="0">
                <a:latin typeface="Arial" charset="0"/>
                <a:ea typeface="Arial" charset="0"/>
                <a:cs typeface="Arial" charset="0"/>
              </a:rPr>
              <a:t>Once marked, the tests will be given the following scores:</a:t>
            </a:r>
          </a:p>
          <a:p>
            <a:pPr marL="285750" indent="-285750">
              <a:buFont typeface="Courier New" panose="02070309020205020404" pitchFamily="49" charset="0"/>
              <a:buChar char="o"/>
            </a:pPr>
            <a:r>
              <a:rPr lang="en-US" dirty="0">
                <a:latin typeface="Arial" charset="0"/>
                <a:ea typeface="Arial" charset="0"/>
                <a:cs typeface="Arial" charset="0"/>
              </a:rPr>
              <a:t>A raw score (the total number of marks achieved for each paper);</a:t>
            </a:r>
          </a:p>
          <a:p>
            <a:pPr marL="285750" indent="-285750">
              <a:buFont typeface="Courier New" panose="02070309020205020404" pitchFamily="49" charset="0"/>
              <a:buChar char="o"/>
            </a:pPr>
            <a:r>
              <a:rPr lang="en-US" dirty="0">
                <a:latin typeface="Arial" charset="0"/>
                <a:ea typeface="Arial" charset="0"/>
                <a:cs typeface="Arial" charset="0"/>
              </a:rPr>
              <a:t>A scaled score (which is explained below);</a:t>
            </a:r>
          </a:p>
          <a:p>
            <a:pPr marL="285750" indent="-285750">
              <a:buFont typeface="Courier New" panose="02070309020205020404" pitchFamily="49" charset="0"/>
              <a:buChar char="o"/>
            </a:pPr>
            <a:r>
              <a:rPr lang="en-US" dirty="0">
                <a:latin typeface="Arial" charset="0"/>
                <a:ea typeface="Arial" charset="0"/>
                <a:cs typeface="Arial" charset="0"/>
              </a:rPr>
              <a:t>A judgement of whether the National Standard has been met. </a:t>
            </a:r>
          </a:p>
          <a:p>
            <a:endParaRPr lang="en-US" dirty="0">
              <a:latin typeface="Arial" charset="0"/>
              <a:ea typeface="Arial" charset="0"/>
              <a:cs typeface="Arial" charset="0"/>
            </a:endParaRPr>
          </a:p>
          <a:p>
            <a:r>
              <a:rPr lang="en-US" dirty="0">
                <a:latin typeface="Arial" charset="0"/>
                <a:ea typeface="Arial" charset="0"/>
                <a:cs typeface="Arial" charset="0"/>
              </a:rPr>
              <a:t>After marking each test, the external markers will convert each raw score into a scaled score to show whether each child is working below, at or above the national standard. </a:t>
            </a:r>
          </a:p>
          <a:p>
            <a:endParaRPr lang="en-US" dirty="0">
              <a:latin typeface="Arial" charset="0"/>
              <a:ea typeface="Arial" charset="0"/>
              <a:cs typeface="Arial" charset="0"/>
            </a:endParaRPr>
          </a:p>
          <a:p>
            <a:r>
              <a:rPr lang="en-US" dirty="0">
                <a:latin typeface="Arial" charset="0"/>
                <a:ea typeface="Arial" charset="0"/>
                <a:cs typeface="Arial" charset="0"/>
              </a:rPr>
              <a:t>When the scaled score is given, it is given in a range from 80 to 120. </a:t>
            </a:r>
          </a:p>
          <a:p>
            <a:r>
              <a:rPr lang="en-US" b="1" dirty="0">
                <a:latin typeface="Arial" charset="0"/>
                <a:ea typeface="Arial" charset="0"/>
                <a:cs typeface="Arial" charset="0"/>
              </a:rPr>
              <a:t>A scaled score of 100 or more is meeting the national standard</a:t>
            </a:r>
            <a:r>
              <a:rPr lang="en-US" dirty="0">
                <a:latin typeface="Arial" charset="0"/>
                <a:ea typeface="Arial" charset="0"/>
                <a:cs typeface="Arial" charset="0"/>
              </a:rPr>
              <a:t>. </a:t>
            </a:r>
          </a:p>
          <a:p>
            <a:endParaRPr lang="en-US" dirty="0">
              <a:latin typeface="Arial" charset="0"/>
              <a:ea typeface="Arial" charset="0"/>
              <a:cs typeface="Arial" charset="0"/>
            </a:endParaRPr>
          </a:p>
          <a:p>
            <a:r>
              <a:rPr lang="en-US" dirty="0">
                <a:latin typeface="Arial" charset="0"/>
                <a:ea typeface="Arial" charset="0"/>
                <a:cs typeface="Arial" charset="0"/>
              </a:rPr>
              <a:t>There are no separate tests for higher achieving pupils; however, </a:t>
            </a:r>
            <a:r>
              <a:rPr lang="en-US" b="1" dirty="0">
                <a:latin typeface="Arial" charset="0"/>
                <a:ea typeface="Arial" charset="0"/>
                <a:cs typeface="Arial" charset="0"/>
              </a:rPr>
              <a:t>a scaled score close to 120 would show that a child is working above the national standard</a:t>
            </a:r>
            <a:r>
              <a:rPr lang="en-US" dirty="0">
                <a:latin typeface="Arial" charset="0"/>
                <a:ea typeface="Arial" charset="0"/>
                <a:cs typeface="Arial" charset="0"/>
              </a:rPr>
              <a:t>.</a:t>
            </a: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585960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470898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Firstly, a positive attitude goes a long way – so as much encouragement and support as possible (but we don’t need to tell you that)!</a:t>
            </a:r>
          </a:p>
          <a:p>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Some further tips:</a:t>
            </a:r>
          </a:p>
          <a:p>
            <a:pPr>
              <a:spcAft>
                <a:spcPts val="600"/>
              </a:spcAft>
            </a:pPr>
            <a:r>
              <a:rPr lang="en-US" sz="1600" dirty="0">
                <a:latin typeface="Arial" panose="020B0604020202020204" pitchFamily="34" charset="0"/>
                <a:cs typeface="Arial" panose="020B0604020202020204" pitchFamily="34" charset="0"/>
              </a:rPr>
              <a:t>• Create a revision timetable that works for you and your child – for some children and families, a couple of 10 – 20 minute activities a day works best; for others, a longer study session on a Saturday or Sunday might be better. </a:t>
            </a:r>
            <a:endParaRPr lang="en-GB" sz="1200" dirty="0">
              <a:latin typeface="Arial" panose="020B0604020202020204" pitchFamily="34" charset="0"/>
              <a:cs typeface="Arial" panose="020B0604020202020204" pitchFamily="34" charset="0"/>
            </a:endParaRPr>
          </a:p>
          <a:p>
            <a:pPr>
              <a:spcAft>
                <a:spcPts val="600"/>
              </a:spcAft>
            </a:pPr>
            <a:r>
              <a:rPr lang="en-US" sz="1600" dirty="0">
                <a:latin typeface="Arial" panose="020B0604020202020204" pitchFamily="34" charset="0"/>
                <a:cs typeface="Arial" panose="020B0604020202020204" pitchFamily="34" charset="0"/>
              </a:rPr>
              <a:t>• Avoid using past papers – there are plenty of inexpensive or free SATs practice materials for parents available from </a:t>
            </a:r>
            <a:r>
              <a:rPr lang="en-US" sz="1600" dirty="0">
                <a:latin typeface="Arial" panose="020B0604020202020204" pitchFamily="34" charset="0"/>
                <a:cs typeface="Arial" panose="020B0604020202020204" pitchFamily="34" charset="0"/>
                <a:hlinkClick r:id="rId2"/>
              </a:rPr>
              <a:t>matr.org</a:t>
            </a:r>
            <a:r>
              <a:rPr lang="en-US" sz="1600" dirty="0">
                <a:latin typeface="Arial" panose="020B0604020202020204" pitchFamily="34" charset="0"/>
                <a:cs typeface="Arial" panose="020B0604020202020204" pitchFamily="34" charset="0"/>
              </a:rPr>
              <a:t> ('Third Space Learning for families') authored by the same people who write the real SATS papers. </a:t>
            </a:r>
            <a:endParaRPr lang="en-GB" sz="1200" dirty="0">
              <a:latin typeface="Arial" panose="020B0604020202020204" pitchFamily="34" charset="0"/>
              <a:cs typeface="Arial" panose="020B0604020202020204" pitchFamily="34" charset="0"/>
            </a:endParaRP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Keep it light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practise</a:t>
            </a:r>
            <a:r>
              <a:rPr lang="en-US" sz="1600" dirty="0">
                <a:latin typeface="Arial" panose="020B0604020202020204" pitchFamily="34" charset="0"/>
                <a:cs typeface="Arial" panose="020B0604020202020204" pitchFamily="34" charset="0"/>
              </a:rPr>
              <a:t> key skills like </a:t>
            </a:r>
            <a:r>
              <a:rPr lang="en-US" sz="1600" b="1" dirty="0">
                <a:latin typeface="Arial" panose="020B0604020202020204" pitchFamily="34" charset="0"/>
                <a:cs typeface="Arial" panose="020B0604020202020204" pitchFamily="34" charset="0"/>
              </a:rPr>
              <a:t>times tables </a:t>
            </a:r>
            <a:r>
              <a:rPr lang="en-US" sz="1600" dirty="0">
                <a:latin typeface="Arial" panose="020B0604020202020204" pitchFamily="34" charset="0"/>
                <a:cs typeface="Arial" panose="020B0604020202020204" pitchFamily="34" charset="0"/>
              </a:rPr>
              <a:t>and </a:t>
            </a:r>
            <a:r>
              <a:rPr lang="en-US" sz="1600" b="1" dirty="0" err="1">
                <a:latin typeface="Arial" panose="020B0604020202020204" pitchFamily="34" charset="0"/>
                <a:cs typeface="Arial" panose="020B0604020202020204" pitchFamily="34" charset="0"/>
              </a:rPr>
              <a:t>practise</a:t>
            </a:r>
            <a:r>
              <a:rPr lang="en-US" sz="1600" b="1" dirty="0">
                <a:latin typeface="Arial" panose="020B0604020202020204" pitchFamily="34" charset="0"/>
                <a:cs typeface="Arial" panose="020B0604020202020204" pitchFamily="34" charset="0"/>
              </a:rPr>
              <a:t> mental maths in real world scenarios</a:t>
            </a:r>
            <a:r>
              <a:rPr lang="en-US" sz="1600" dirty="0">
                <a:latin typeface="Arial" panose="020B0604020202020204" pitchFamily="34" charset="0"/>
                <a:cs typeface="Arial" panose="020B0604020202020204" pitchFamily="34" charset="0"/>
              </a:rPr>
              <a:t>, like adding up prices in the shops, working out discount deals, and asking questions like, </a:t>
            </a:r>
            <a:r>
              <a:rPr lang="en-US" sz="1600" i="1" dirty="0">
                <a:latin typeface="Arial" panose="020B0604020202020204" pitchFamily="34" charset="0"/>
                <a:cs typeface="Arial" panose="020B0604020202020204" pitchFamily="34" charset="0"/>
              </a:rPr>
              <a:t>“If there are 1,300 grams of flour in this pack, what is that in kilograms?” </a:t>
            </a:r>
            <a:endParaRPr lang="en-GB" sz="1200" i="1" dirty="0">
              <a:latin typeface="Arial" panose="020B0604020202020204" pitchFamily="34" charset="0"/>
              <a:cs typeface="Arial" panose="020B0604020202020204" pitchFamily="34" charset="0"/>
            </a:endParaRPr>
          </a:p>
          <a:p>
            <a:pPr>
              <a:spcAft>
                <a:spcPts val="600"/>
              </a:spcAft>
            </a:pPr>
            <a:r>
              <a:rPr lang="en-US" sz="1600" dirty="0">
                <a:latin typeface="Arial" panose="020B0604020202020204" pitchFamily="34" charset="0"/>
                <a:cs typeface="Arial" panose="020B0604020202020204" pitchFamily="34" charset="0"/>
              </a:rPr>
              <a:t>• If you want to hire a tutor to help your child prepare for SATs, look for a service that </a:t>
            </a:r>
            <a:r>
              <a:rPr lang="en-US" sz="1600" dirty="0" err="1">
                <a:latin typeface="Arial" panose="020B0604020202020204" pitchFamily="34" charset="0"/>
                <a:cs typeface="Arial" panose="020B0604020202020204" pitchFamily="34" charset="0"/>
              </a:rPr>
              <a:t>personalises</a:t>
            </a:r>
            <a:r>
              <a:rPr lang="en-US" sz="1600" dirty="0">
                <a:latin typeface="Arial" panose="020B0604020202020204" pitchFamily="34" charset="0"/>
                <a:cs typeface="Arial" panose="020B0604020202020204" pitchFamily="34" charset="0"/>
              </a:rPr>
              <a:t> teaching to their needs. </a:t>
            </a:r>
            <a:r>
              <a:rPr lang="en-US" sz="1600" dirty="0">
                <a:latin typeface="Arial" panose="020B0604020202020204" pitchFamily="34" charset="0"/>
                <a:cs typeface="Arial" panose="020B0604020202020204" pitchFamily="34" charset="0"/>
                <a:hlinkClick r:id="rId3"/>
              </a:rPr>
              <a:t>Matr.org</a:t>
            </a:r>
            <a:r>
              <a:rPr lang="en-US" sz="1600" dirty="0">
                <a:latin typeface="Arial" panose="020B0604020202020204" pitchFamily="34" charset="0"/>
                <a:cs typeface="Arial" panose="020B0604020202020204" pitchFamily="34" charset="0"/>
              </a:rPr>
              <a:t> uses a Maths Level Test to identify your child’s specific weaknesses and then designs a lesson plan that helps them plug those gaps, for example. </a:t>
            </a:r>
          </a:p>
        </p:txBody>
      </p:sp>
    </p:spTree>
    <p:extLst>
      <p:ext uri="{BB962C8B-B14F-4D97-AF65-F5344CB8AC3E}">
        <p14:creationId xmlns:p14="http://schemas.microsoft.com/office/powerpoint/2010/main" val="3426333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241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Remember this about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4524315"/>
          </a:xfrm>
          <a:prstGeom prst="rect">
            <a:avLst/>
          </a:prstGeom>
          <a:noFill/>
        </p:spPr>
        <p:txBody>
          <a:bodyPr wrap="square" rtlCol="0">
            <a:spAutoFit/>
          </a:bodyPr>
          <a:lstStyle/>
          <a:p>
            <a:r>
              <a:rPr lang="en-US" b="1" dirty="0">
                <a:solidFill>
                  <a:srgbClr val="388CDA"/>
                </a:solidFill>
                <a:latin typeface="Arial" panose="020B0604020202020204" pitchFamily="34" charset="0"/>
                <a:cs typeface="Arial" panose="020B0604020202020204" pitchFamily="34" charset="0"/>
              </a:rPr>
              <a:t>SATs focus on what they know about Maths and English </a:t>
            </a:r>
          </a:p>
          <a:p>
            <a:r>
              <a:rPr lang="en-US" dirty="0">
                <a:latin typeface="Arial" panose="020B0604020202020204" pitchFamily="34" charset="0"/>
                <a:cs typeface="Arial" panose="020B0604020202020204" pitchFamily="34" charset="0"/>
              </a:rPr>
              <a:t>They won’t reflect how talented they are at Science, Geography, Art or PE, and they certainly won’t highlight positive personal characteristics such as kindness and integrity. </a:t>
            </a:r>
          </a:p>
          <a:p>
            <a:endParaRPr lang="en-US" dirty="0">
              <a:latin typeface="Arial" panose="020B0604020202020204" pitchFamily="34" charset="0"/>
              <a:cs typeface="Arial" panose="020B0604020202020204" pitchFamily="34" charset="0"/>
            </a:endParaRPr>
          </a:p>
          <a:p>
            <a:r>
              <a:rPr lang="en-US" b="1" dirty="0">
                <a:solidFill>
                  <a:srgbClr val="388CDA"/>
                </a:solidFill>
                <a:latin typeface="Arial" panose="020B0604020202020204" pitchFamily="34" charset="0"/>
                <a:cs typeface="Arial" panose="020B0604020202020204" pitchFamily="34" charset="0"/>
              </a:rPr>
              <a:t>SATs results don’t always tell the whole story </a:t>
            </a:r>
          </a:p>
          <a:p>
            <a:r>
              <a:rPr lang="en-US" dirty="0">
                <a:latin typeface="Arial" panose="020B0604020202020204" pitchFamily="34" charset="0"/>
                <a:cs typeface="Arial" panose="020B0604020202020204" pitchFamily="34" charset="0"/>
              </a:rPr>
              <a:t>The results will say they DID or DIDN’T meet a certain standard, but not necessarily by what margin. Additionally, the thresholds tend to change each year according to overall national performance, so what was classed as ‘did meet the expected standard’ in 2016 may have been considered a ‘did not’ in 2015. Your school may be able to provide you with more detailed feedback, so don’t let your child see SATs as a simple case of ‘pass’ or ‘fail’. </a:t>
            </a:r>
          </a:p>
          <a:p>
            <a:endParaRPr lang="en-US" dirty="0">
              <a:latin typeface="Arial" panose="020B0604020202020204" pitchFamily="34" charset="0"/>
              <a:cs typeface="Arial" panose="020B0604020202020204" pitchFamily="34" charset="0"/>
            </a:endParaRPr>
          </a:p>
          <a:p>
            <a:r>
              <a:rPr lang="en-US" b="1" dirty="0">
                <a:solidFill>
                  <a:srgbClr val="388CDA"/>
                </a:solidFill>
                <a:latin typeface="Arial" panose="020B0604020202020204" pitchFamily="34" charset="0"/>
                <a:cs typeface="Arial" panose="020B0604020202020204" pitchFamily="34" charset="0"/>
              </a:rPr>
              <a:t>SATs last for one week </a:t>
            </a:r>
          </a:p>
          <a:p>
            <a:r>
              <a:rPr lang="en-US" dirty="0">
                <a:latin typeface="Arial" panose="020B0604020202020204" pitchFamily="34" charset="0"/>
                <a:cs typeface="Arial" panose="020B0604020202020204" pitchFamily="34" charset="0"/>
              </a:rPr>
              <a:t>In reality it’s just one or two papers lasting 30-60 minutes each day. You can’t </a:t>
            </a:r>
            <a:r>
              <a:rPr lang="en-US" dirty="0" err="1">
                <a:latin typeface="Arial" panose="020B0604020202020204" pitchFamily="34" charset="0"/>
                <a:cs typeface="Arial" panose="020B0604020202020204" pitchFamily="34" charset="0"/>
              </a:rPr>
              <a:t>emphasise</a:t>
            </a:r>
            <a:r>
              <a:rPr lang="en-US" dirty="0">
                <a:latin typeface="Arial" panose="020B0604020202020204" pitchFamily="34" charset="0"/>
                <a:cs typeface="Arial" panose="020B0604020202020204" pitchFamily="34" charset="0"/>
              </a:rPr>
              <a:t> enough the importance of keeping that in perspective.</a:t>
            </a:r>
            <a:endParaRPr lang="en-GB" sz="1600" dirty="0">
              <a:solidFill>
                <a:srgbClr val="388C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91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37839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should I do if I’m worried about my child?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It would be unnatural for SATs not to induce a certain degree of worry or anxiety but there is, of course, a tipping point.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SATs should not:</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affect a child’s appetite;</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affect a child’s ability to sleep;</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alter a child’s personality;</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induce panic, tears or disengagement from lessons;</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be a reason not to attend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any of the above are evident, then SATs may be causing an excessive degree of anxiety, and your child may benefit from additional support. This isn’t about removing the reality of SATs, but rather equipping your 10 or 11 year old child</a:t>
            </a:r>
          </a:p>
          <a:p>
            <a:r>
              <a:rPr lang="en-US" dirty="0">
                <a:latin typeface="Arial" panose="020B0604020202020204" pitchFamily="34" charset="0"/>
                <a:cs typeface="Arial" panose="020B0604020202020204" pitchFamily="34" charset="0"/>
              </a:rPr>
              <a:t>to cope with the situation and be stronger for it.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703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69927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should I do if I’m worried about my child? (continued)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24535"/>
          </a:xfrm>
          <a:prstGeom prst="rect">
            <a:avLst/>
          </a:prstGeom>
          <a:noFill/>
        </p:spPr>
        <p:txBody>
          <a:bodyPr wrap="square" rtlCol="0">
            <a:spAutoFit/>
          </a:bodyPr>
          <a:lstStyle/>
          <a:p>
            <a:pPr>
              <a:spcBef>
                <a:spcPts val="600"/>
              </a:spcBef>
            </a:pPr>
            <a:r>
              <a:rPr lang="en-US" b="1" dirty="0">
                <a:latin typeface="Arial" panose="020B0604020202020204" pitchFamily="34" charset="0"/>
                <a:cs typeface="Arial" panose="020B0604020202020204" pitchFamily="34" charset="0"/>
              </a:rPr>
              <a:t>Steps to take:</a:t>
            </a:r>
            <a:endParaRPr lang="en-US" sz="600" b="1" dirty="0">
              <a:latin typeface="Arial" panose="020B0604020202020204" pitchFamily="34" charset="0"/>
              <a:cs typeface="Arial" panose="020B0604020202020204" pitchFamily="34" charset="0"/>
            </a:endParaRPr>
          </a:p>
          <a:p>
            <a:pPr>
              <a:spcBef>
                <a:spcPts val="600"/>
              </a:spcBef>
              <a:spcAft>
                <a:spcPts val="600"/>
              </a:spcAft>
            </a:pPr>
            <a:r>
              <a:rPr lang="en-US" sz="1600" b="1" dirty="0">
                <a:solidFill>
                  <a:srgbClr val="388CDA"/>
                </a:solidFill>
                <a:latin typeface="Arial" panose="020B0604020202020204" pitchFamily="34" charset="0"/>
                <a:cs typeface="Arial" panose="020B0604020202020204" pitchFamily="34" charset="0"/>
              </a:rPr>
              <a:t>Talk to the school </a:t>
            </a:r>
          </a:p>
          <a:p>
            <a:pPr>
              <a:spcAft>
                <a:spcPts val="600"/>
              </a:spcAft>
            </a:pPr>
            <a:r>
              <a:rPr lang="en-US" sz="1600" dirty="0">
                <a:latin typeface="Arial" panose="020B0604020202020204" pitchFamily="34" charset="0"/>
                <a:cs typeface="Arial" panose="020B0604020202020204" pitchFamily="34" charset="0"/>
              </a:rPr>
              <a:t>Is your child showing the same symptoms at school as they are at home? Is there anything else going on at home which may be contributing to your child’s overall level of stress? Work with the school so everyone concerned can be offering the support that’s needed.</a:t>
            </a:r>
            <a:r>
              <a:rPr lang="en-US" sz="1600" b="1" dirty="0">
                <a:latin typeface="Arial" panose="020B0604020202020204" pitchFamily="34" charset="0"/>
                <a:cs typeface="Arial" panose="020B0604020202020204" pitchFamily="34" charset="0"/>
              </a:rPr>
              <a:t> </a:t>
            </a:r>
          </a:p>
          <a:p>
            <a:pPr>
              <a:spcAft>
                <a:spcPts val="600"/>
              </a:spcAft>
            </a:pPr>
            <a:r>
              <a:rPr lang="en-US" sz="1600" b="1" dirty="0">
                <a:solidFill>
                  <a:srgbClr val="388CDA"/>
                </a:solidFill>
                <a:latin typeface="Arial" panose="020B0604020202020204" pitchFamily="34" charset="0"/>
                <a:cs typeface="Arial" panose="020B0604020202020204" pitchFamily="34" charset="0"/>
              </a:rPr>
              <a:t>Spend time with your child</a:t>
            </a:r>
          </a:p>
          <a:p>
            <a:pPr>
              <a:spcAft>
                <a:spcPts val="600"/>
              </a:spcAft>
            </a:pPr>
            <a:r>
              <a:rPr lang="en-US" sz="1600" dirty="0">
                <a:latin typeface="Arial" panose="020B0604020202020204" pitchFamily="34" charset="0"/>
                <a:cs typeface="Arial" panose="020B0604020202020204" pitchFamily="34" charset="0"/>
              </a:rPr>
              <a:t>Try to understand what aspect of SATs concerns them most. Is it the worry of ‘failing’? Is it the worry of getting stuck on a paper? If your child can pinpoint what’s bothering them most, you can take specific steps to help reassure them. </a:t>
            </a:r>
          </a:p>
          <a:p>
            <a:pPr>
              <a:spcAft>
                <a:spcPts val="600"/>
              </a:spcAft>
            </a:pPr>
            <a:r>
              <a:rPr lang="en-US" sz="1600" b="1" dirty="0">
                <a:solidFill>
                  <a:srgbClr val="388CDA"/>
                </a:solidFill>
                <a:latin typeface="Arial" panose="020B0604020202020204" pitchFamily="34" charset="0"/>
                <a:cs typeface="Arial" panose="020B0604020202020204" pitchFamily="34" charset="0"/>
              </a:rPr>
              <a:t>Try not to project your own anxieties or views on the SATs</a:t>
            </a:r>
          </a:p>
          <a:p>
            <a:pPr>
              <a:spcAft>
                <a:spcPts val="600"/>
              </a:spcAft>
            </a:pPr>
            <a:r>
              <a:rPr lang="en-US" sz="1600" dirty="0">
                <a:latin typeface="Arial" panose="020B0604020202020204" pitchFamily="34" charset="0"/>
                <a:cs typeface="Arial" panose="020B0604020202020204" pitchFamily="34" charset="0"/>
              </a:rPr>
              <a:t>If you don’t believe in SATs, or do not think your child should be doing them, then neither will they. </a:t>
            </a:r>
          </a:p>
          <a:p>
            <a:pPr>
              <a:spcAft>
                <a:spcPts val="600"/>
              </a:spcAft>
            </a:pPr>
            <a:r>
              <a:rPr lang="en-US" sz="1600" b="1" dirty="0">
                <a:solidFill>
                  <a:srgbClr val="388CDA"/>
                </a:solidFill>
                <a:latin typeface="Arial" panose="020B0604020202020204" pitchFamily="34" charset="0"/>
                <a:cs typeface="Arial" panose="020B0604020202020204" pitchFamily="34" charset="0"/>
              </a:rPr>
              <a:t>Confront any media coverage</a:t>
            </a:r>
          </a:p>
          <a:p>
            <a:pPr>
              <a:spcAft>
                <a:spcPts val="600"/>
              </a:spcAft>
            </a:pPr>
            <a:r>
              <a:rPr lang="en-US" sz="1600" dirty="0">
                <a:latin typeface="Arial" panose="020B0604020202020204" pitchFamily="34" charset="0"/>
                <a:cs typeface="Arial" panose="020B0604020202020204" pitchFamily="34" charset="0"/>
              </a:rPr>
              <a:t>Show clippings if there’s been anything negative and ask them to talk about what they’re seen and how they feel. Reinforce the reality. </a:t>
            </a:r>
          </a:p>
          <a:p>
            <a:pPr>
              <a:spcAft>
                <a:spcPts val="600"/>
              </a:spcAft>
            </a:pPr>
            <a:r>
              <a:rPr lang="en-US" sz="1600" b="1" dirty="0">
                <a:solidFill>
                  <a:srgbClr val="388CDA"/>
                </a:solidFill>
                <a:latin typeface="Arial" panose="020B0604020202020204" pitchFamily="34" charset="0"/>
                <a:cs typeface="Arial" panose="020B0604020202020204" pitchFamily="34" charset="0"/>
              </a:rPr>
              <a:t>Encourage your child to talk to their teacher</a:t>
            </a:r>
          </a:p>
          <a:p>
            <a:pPr>
              <a:spcAft>
                <a:spcPts val="600"/>
              </a:spcAft>
            </a:pPr>
            <a:r>
              <a:rPr lang="en-US" sz="1600" dirty="0">
                <a:latin typeface="Arial" panose="020B0604020202020204" pitchFamily="34" charset="0"/>
                <a:cs typeface="Arial" panose="020B0604020202020204" pitchFamily="34" charset="0"/>
              </a:rPr>
              <a:t>SATs are obviously linked to school, so don’t be surprised if they </a:t>
            </a:r>
            <a:r>
              <a:rPr lang="en-US" sz="1600" dirty="0" err="1">
                <a:latin typeface="Arial" panose="020B0604020202020204" pitchFamily="34" charset="0"/>
                <a:cs typeface="Arial" panose="020B0604020202020204" pitchFamily="34" charset="0"/>
              </a:rPr>
              <a:t>favour</a:t>
            </a:r>
            <a:r>
              <a:rPr lang="en-US" sz="1600" dirty="0">
                <a:latin typeface="Arial" panose="020B0604020202020204" pitchFamily="34" charset="0"/>
                <a:cs typeface="Arial" panose="020B0604020202020204" pitchFamily="34" charset="0"/>
              </a:rPr>
              <a:t> the reassurance of teachers above family members.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993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091616"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Advice for Year 6 children!</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9700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Listen to what your teacher says;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Your teacher is cheering you on and wants you to do your best;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Make sure you get plenty of sleep and stay well fed – sleep and food help keep the brain moving;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Read the questions carefully. This can help to avoid any silly mistakes!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Don’t worry if there’s something you can’t answer. Take a deep breath! You can always move on and go back later but it’s better to write something rather than nothing;</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Keep in mind year 6 SATs are just one week of your entire life!</a:t>
            </a:r>
            <a:endParaRPr lang="en-GB"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CD33A39-4B9C-44D9-A558-B68613F3951D}"/>
              </a:ext>
            </a:extLst>
          </p:cNvPr>
          <p:cNvSpPr/>
          <p:nvPr/>
        </p:nvSpPr>
        <p:spPr>
          <a:xfrm>
            <a:off x="2351901" y="4861969"/>
            <a:ext cx="4572000" cy="923330"/>
          </a:xfrm>
          <a:prstGeom prst="rect">
            <a:avLst/>
          </a:prstGeom>
        </p:spPr>
        <p:txBody>
          <a:bodyPr>
            <a:spAutoFit/>
          </a:bodyPr>
          <a:lstStyle/>
          <a:p>
            <a:pPr algn="ctr"/>
            <a:r>
              <a:rPr lang="en-US" b="1" dirty="0">
                <a:solidFill>
                  <a:srgbClr val="388CDA"/>
                </a:solidFill>
                <a:latin typeface="Arial" panose="020B0604020202020204" pitchFamily="34" charset="0"/>
                <a:cs typeface="Arial" panose="020B0604020202020204" pitchFamily="34" charset="0"/>
              </a:rPr>
              <a:t>‘Stay focused in class so you don’t</a:t>
            </a:r>
          </a:p>
          <a:p>
            <a:pPr algn="ctr"/>
            <a:r>
              <a:rPr lang="en-US" b="1" dirty="0">
                <a:solidFill>
                  <a:srgbClr val="388CDA"/>
                </a:solidFill>
                <a:latin typeface="Arial" panose="020B0604020202020204" pitchFamily="34" charset="0"/>
                <a:cs typeface="Arial" panose="020B0604020202020204" pitchFamily="34" charset="0"/>
              </a:rPr>
              <a:t>have loads of extra study at home!’</a:t>
            </a:r>
          </a:p>
          <a:p>
            <a:pPr algn="ctr"/>
            <a:r>
              <a:rPr lang="en-US" b="1" dirty="0">
                <a:solidFill>
                  <a:srgbClr val="388CDA"/>
                </a:solidFill>
                <a:latin typeface="Arial" panose="020B0604020202020204" pitchFamily="34" charset="0"/>
                <a:cs typeface="Arial" panose="020B0604020202020204" pitchFamily="34" charset="0"/>
              </a:rPr>
              <a:t>- Year 7 pupil’s advice</a:t>
            </a:r>
            <a:endParaRPr lang="en-GB" b="1" dirty="0">
              <a:solidFill>
                <a:srgbClr val="388C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60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17293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is made up of two papers which will take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1 is the longer paper lasting 45 minutes, </a:t>
            </a:r>
            <a:r>
              <a:rPr lang="en-GB" b="1" dirty="0">
                <a:latin typeface="Arial" panose="020B0604020202020204" pitchFamily="34" charset="0"/>
                <a:cs typeface="Arial" panose="020B0604020202020204" pitchFamily="34" charset="0"/>
              </a:rPr>
              <a:t>children will be tested on grammar, punctuation and spelling generally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2 is a shorter paper lasting 15 minutes, where </a:t>
            </a:r>
            <a:r>
              <a:rPr lang="en-GB" b="1" dirty="0">
                <a:latin typeface="Arial" panose="020B0604020202020204" pitchFamily="34" charset="0"/>
                <a:cs typeface="Arial" panose="020B0604020202020204" pitchFamily="34" charset="0"/>
              </a:rPr>
              <a:t>children will be tested on spelling only</a:t>
            </a:r>
            <a:r>
              <a:rPr lang="en-GB" dirty="0">
                <a:latin typeface="Arial" panose="020B0604020202020204" pitchFamily="34" charset="0"/>
                <a:cs typeface="Arial" panose="020B0604020202020204" pitchFamily="34" charset="0"/>
              </a:rPr>
              <a:t> – they are asked to fill in a blank within a sentence, attempting to spell out the spelling word in context correctly. </a:t>
            </a:r>
          </a:p>
        </p:txBody>
      </p:sp>
    </p:spTree>
    <p:extLst>
      <p:ext uri="{BB962C8B-B14F-4D97-AF65-F5344CB8AC3E}">
        <p14:creationId xmlns:p14="http://schemas.microsoft.com/office/powerpoint/2010/main" val="314052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63231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1) is the longer paper lasting 45 minutes, which takes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children will be prepared by their class teacher so they are equipped with a good knowledge of the technical vocabulary needed to identify and describe various aspects of grammar and punctuation marks.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Grammar, Punctuation and Spelling (Paper 1) </a:t>
            </a:r>
            <a:r>
              <a:rPr lang="en-US" dirty="0">
                <a:latin typeface="Arial" panose="020B0604020202020204" pitchFamily="34" charset="0"/>
                <a:cs typeface="Arial" panose="020B0604020202020204" pitchFamily="34" charset="0"/>
              </a:rPr>
              <a:t>focuses on the following areas:  </a:t>
            </a:r>
            <a:br>
              <a:rPr lang="en-US" dirty="0">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Grammatical terms/word classes;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Functions of sentences;</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Combining words, phrases and clauses;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Verb forms, tenses and consistency;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Punctuation;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Vocabulary;</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Standard English and formality.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Grammar, Punctuation and Spelling (Paper 1) requires </a:t>
            </a:r>
            <a:r>
              <a:rPr lang="en-US" dirty="0">
                <a:latin typeface="Arial" panose="020B0604020202020204" pitchFamily="34" charset="0"/>
                <a:cs typeface="Arial" panose="020B0604020202020204" pitchFamily="34" charset="0"/>
              </a:rPr>
              <a:t>a range of answer types such as circling missing capital letters, multiple choice questions, one-word answers, but </a:t>
            </a:r>
            <a:r>
              <a:rPr lang="en-US" b="1" dirty="0">
                <a:latin typeface="Arial" panose="020B0604020202020204" pitchFamily="34" charset="0"/>
                <a:cs typeface="Arial" panose="020B0604020202020204" pitchFamily="34" charset="0"/>
              </a:rPr>
              <a:t>does not require longer formal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07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897D2A-9E2E-4A9D-9492-4A5A198E4F89}"/>
              </a:ext>
            </a:extLst>
          </p:cNvPr>
          <p:cNvPicPr>
            <a:picLocks noChangeAspect="1"/>
          </p:cNvPicPr>
          <p:nvPr/>
        </p:nvPicPr>
        <p:blipFill>
          <a:blip r:embed="rId2"/>
          <a:stretch>
            <a:fillRect/>
          </a:stretch>
        </p:blipFill>
        <p:spPr>
          <a:xfrm>
            <a:off x="255181" y="1424649"/>
            <a:ext cx="5336628" cy="227547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734D196-9712-42DD-8613-D6DA4EFF352E}"/>
              </a:ext>
            </a:extLst>
          </p:cNvPr>
          <p:cNvPicPr>
            <a:picLocks noChangeAspect="1"/>
          </p:cNvPicPr>
          <p:nvPr/>
        </p:nvPicPr>
        <p:blipFill>
          <a:blip r:embed="rId3"/>
          <a:stretch>
            <a:fillRect/>
          </a:stretch>
        </p:blipFill>
        <p:spPr>
          <a:xfrm>
            <a:off x="3741191" y="1856730"/>
            <a:ext cx="5286722" cy="138619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825DAEE-9550-49B4-BBD6-E73043E02B69}"/>
              </a:ext>
            </a:extLst>
          </p:cNvPr>
          <p:cNvPicPr>
            <a:picLocks noChangeAspect="1"/>
          </p:cNvPicPr>
          <p:nvPr/>
        </p:nvPicPr>
        <p:blipFill>
          <a:blip r:embed="rId4"/>
          <a:stretch>
            <a:fillRect/>
          </a:stretch>
        </p:blipFill>
        <p:spPr>
          <a:xfrm>
            <a:off x="2158409" y="3795294"/>
            <a:ext cx="5071732" cy="25036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851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FD9F339-B46B-4F66-8E5F-A2FD5B5EC465}"/>
              </a:ext>
            </a:extLst>
          </p:cNvPr>
          <p:cNvPicPr>
            <a:picLocks noChangeAspect="1"/>
          </p:cNvPicPr>
          <p:nvPr/>
        </p:nvPicPr>
        <p:blipFill>
          <a:blip r:embed="rId2"/>
          <a:stretch>
            <a:fillRect/>
          </a:stretch>
        </p:blipFill>
        <p:spPr>
          <a:xfrm>
            <a:off x="255181" y="1424649"/>
            <a:ext cx="8829825" cy="4955812"/>
          </a:xfrm>
          <a:prstGeom prst="rect">
            <a:avLst/>
          </a:prstGeom>
        </p:spPr>
      </p:pic>
      <p:sp>
        <p:nvSpPr>
          <p:cNvPr id="18" name="TextBox 17">
            <a:extLst>
              <a:ext uri="{FF2B5EF4-FFF2-40B4-BE49-F238E27FC236}">
                <a16:creationId xmlns:a16="http://schemas.microsoft.com/office/drawing/2014/main" id="{1A608C0C-4F19-4A87-8713-78A3463C8F76}"/>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687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15458</TotalTime>
  <Words>4243</Words>
  <Application>Microsoft Office PowerPoint</Application>
  <PresentationFormat>On-screen Show (4:3)</PresentationFormat>
  <Paragraphs>423</Paragraphs>
  <Slides>54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vt:lpstr>
      <vt:lpstr>Bryant Bold</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Sparky Teaching</dc:creator>
  <cp:keywords/>
  <dc:description/>
  <cp:lastModifiedBy>Fletcher, Sandra</cp:lastModifiedBy>
  <cp:revision>470</cp:revision>
  <dcterms:created xsi:type="dcterms:W3CDTF">2018-09-08T23:27:11Z</dcterms:created>
  <dcterms:modified xsi:type="dcterms:W3CDTF">2020-02-12T22:46:38Z</dcterms:modified>
  <cp:category/>
</cp:coreProperties>
</file>