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8" r:id="rId4"/>
    <p:sldId id="259" r:id="rId5"/>
    <p:sldId id="270" r:id="rId6"/>
    <p:sldId id="260" r:id="rId7"/>
    <p:sldId id="262" r:id="rId8"/>
    <p:sldId id="258" r:id="rId9"/>
    <p:sldId id="261" r:id="rId10"/>
    <p:sldId id="265" r:id="rId11"/>
    <p:sldId id="263" r:id="rId12"/>
    <p:sldId id="267" r:id="rId13"/>
    <p:sldId id="271"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10/17/2021</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dirty="0"/>
              <a:t>10/17/2021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10/17/2021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10/17/2021</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EEC01-2DAF-46C9-A4F3-13657181D549}"/>
              </a:ext>
            </a:extLst>
          </p:cNvPr>
          <p:cNvSpPr>
            <a:spLocks noGrp="1"/>
          </p:cNvSpPr>
          <p:nvPr>
            <p:ph type="ctrTitle"/>
          </p:nvPr>
        </p:nvSpPr>
        <p:spPr/>
        <p:txBody>
          <a:bodyPr/>
          <a:lstStyle/>
          <a:p>
            <a:r>
              <a:rPr lang="en-US" dirty="0">
                <a:latin typeface="CCW Cursive Writing 18" panose="03050602040000000000" pitchFamily="66" charset="0"/>
              </a:rPr>
              <a:t>Good Afternoon</a:t>
            </a:r>
            <a:endParaRPr lang="en-GB" dirty="0">
              <a:latin typeface="CCW Cursive Writing 18" panose="03050602040000000000" pitchFamily="66" charset="0"/>
            </a:endParaRPr>
          </a:p>
        </p:txBody>
      </p:sp>
      <p:sp>
        <p:nvSpPr>
          <p:cNvPr id="3" name="Subtitle 2">
            <a:extLst>
              <a:ext uri="{FF2B5EF4-FFF2-40B4-BE49-F238E27FC236}">
                <a16:creationId xmlns:a16="http://schemas.microsoft.com/office/drawing/2014/main" id="{827CCB4C-7DC6-4EF9-A38B-A84BF6DD80A6}"/>
              </a:ext>
            </a:extLst>
          </p:cNvPr>
          <p:cNvSpPr>
            <a:spLocks noGrp="1"/>
          </p:cNvSpPr>
          <p:nvPr>
            <p:ph type="subTitle" idx="1"/>
          </p:nvPr>
        </p:nvSpPr>
        <p:spPr/>
        <p:txBody>
          <a:bodyPr/>
          <a:lstStyle/>
          <a:p>
            <a:r>
              <a:rPr lang="en-US" dirty="0">
                <a:latin typeface="CCW Cursive Writing 18" panose="03050602040000000000" pitchFamily="66" charset="0"/>
              </a:rPr>
              <a:t>Our reading and phonics journey.</a:t>
            </a:r>
            <a:endParaRPr lang="en-GB" dirty="0">
              <a:latin typeface="CCW Cursive Writing 18" panose="03050602040000000000" pitchFamily="66" charset="0"/>
            </a:endParaRPr>
          </a:p>
        </p:txBody>
      </p:sp>
    </p:spTree>
    <p:extLst>
      <p:ext uri="{BB962C8B-B14F-4D97-AF65-F5344CB8AC3E}">
        <p14:creationId xmlns:p14="http://schemas.microsoft.com/office/powerpoint/2010/main" val="962718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C0609-EE23-4222-860A-30216A3CF364}"/>
              </a:ext>
            </a:extLst>
          </p:cNvPr>
          <p:cNvSpPr>
            <a:spLocks noGrp="1"/>
          </p:cNvSpPr>
          <p:nvPr>
            <p:ph type="title"/>
          </p:nvPr>
        </p:nvSpPr>
        <p:spPr/>
        <p:txBody>
          <a:bodyPr/>
          <a:lstStyle/>
          <a:p>
            <a:r>
              <a:rPr lang="en-US" dirty="0">
                <a:latin typeface="CCW Cursive Writing 18" panose="03050602040000000000" pitchFamily="66" charset="0"/>
              </a:rPr>
              <a:t>Things to talk about</a:t>
            </a:r>
            <a:endParaRPr lang="en-GB" dirty="0">
              <a:latin typeface="CCW Cursive Writing 18" panose="03050602040000000000" pitchFamily="66" charset="0"/>
            </a:endParaRPr>
          </a:p>
        </p:txBody>
      </p:sp>
      <p:sp>
        <p:nvSpPr>
          <p:cNvPr id="3" name="Content Placeholder 2">
            <a:extLst>
              <a:ext uri="{FF2B5EF4-FFF2-40B4-BE49-F238E27FC236}">
                <a16:creationId xmlns:a16="http://schemas.microsoft.com/office/drawing/2014/main" id="{E67F26B9-6D3D-4E22-ACC6-022195C20C79}"/>
              </a:ext>
            </a:extLst>
          </p:cNvPr>
          <p:cNvSpPr>
            <a:spLocks noGrp="1"/>
          </p:cNvSpPr>
          <p:nvPr>
            <p:ph idx="1"/>
          </p:nvPr>
        </p:nvSpPr>
        <p:spPr>
          <a:xfrm>
            <a:off x="1295401" y="2556931"/>
            <a:ext cx="9601196" cy="3645905"/>
          </a:xfrm>
        </p:spPr>
        <p:txBody>
          <a:bodyPr>
            <a:normAutofit fontScale="92500"/>
          </a:bodyPr>
          <a:lstStyle/>
          <a:p>
            <a:r>
              <a:rPr lang="en-US" dirty="0">
                <a:latin typeface="CCW Cursive Writing 18" panose="03050602040000000000" pitchFamily="66" charset="0"/>
              </a:rPr>
              <a:t>Discuss characters – </a:t>
            </a:r>
            <a:r>
              <a:rPr lang="en-US" dirty="0" err="1">
                <a:latin typeface="CCW Cursive Writing 18" panose="03050602040000000000" pitchFamily="66" charset="0"/>
              </a:rPr>
              <a:t>favourite</a:t>
            </a:r>
            <a:r>
              <a:rPr lang="en-US" dirty="0">
                <a:latin typeface="CCW Cursive Writing 18" panose="03050602040000000000" pitchFamily="66" charset="0"/>
              </a:rPr>
              <a:t> / least </a:t>
            </a:r>
            <a:r>
              <a:rPr lang="en-US" dirty="0" err="1">
                <a:latin typeface="CCW Cursive Writing 18" panose="03050602040000000000" pitchFamily="66" charset="0"/>
              </a:rPr>
              <a:t>favourite</a:t>
            </a:r>
            <a:r>
              <a:rPr lang="en-US" dirty="0">
                <a:latin typeface="CCW Cursive Writing 18" panose="03050602040000000000" pitchFamily="66" charset="0"/>
              </a:rPr>
              <a:t>!</a:t>
            </a:r>
          </a:p>
          <a:p>
            <a:r>
              <a:rPr lang="en-US" dirty="0">
                <a:latin typeface="CCW Cursive Writing 18" panose="03050602040000000000" pitchFamily="66" charset="0"/>
              </a:rPr>
              <a:t>Talk about the setting.</a:t>
            </a:r>
          </a:p>
          <a:p>
            <a:r>
              <a:rPr lang="en-US" dirty="0">
                <a:latin typeface="CCW Cursive Writing 18" panose="03050602040000000000" pitchFamily="66" charset="0"/>
              </a:rPr>
              <a:t>Encourage children to join in with repeated phrases</a:t>
            </a:r>
          </a:p>
          <a:p>
            <a:r>
              <a:rPr lang="en-US" dirty="0">
                <a:latin typeface="CCW Cursive Writing 18" panose="03050602040000000000" pitchFamily="66" charset="0"/>
              </a:rPr>
              <a:t>Model good listening</a:t>
            </a:r>
          </a:p>
          <a:p>
            <a:r>
              <a:rPr lang="en-US" dirty="0">
                <a:latin typeface="CCW Cursive Writing 18" panose="03050602040000000000" pitchFamily="66" charset="0"/>
              </a:rPr>
              <a:t>Encourage children to make predictions</a:t>
            </a:r>
          </a:p>
          <a:p>
            <a:r>
              <a:rPr lang="en-US" dirty="0">
                <a:latin typeface="CCW Cursive Writing 18" panose="03050602040000000000" pitchFamily="66" charset="0"/>
              </a:rPr>
              <a:t>Talk about the beginning / middle / end.</a:t>
            </a:r>
          </a:p>
          <a:p>
            <a:endParaRPr lang="en-US" dirty="0"/>
          </a:p>
          <a:p>
            <a:endParaRPr lang="en-GB" dirty="0"/>
          </a:p>
        </p:txBody>
      </p:sp>
      <p:pic>
        <p:nvPicPr>
          <p:cNvPr id="4" name="Picture 3">
            <a:extLst>
              <a:ext uri="{FF2B5EF4-FFF2-40B4-BE49-F238E27FC236}">
                <a16:creationId xmlns:a16="http://schemas.microsoft.com/office/drawing/2014/main" id="{2E2EF2BE-961B-49C3-AEA7-0FF8D6C54AD2}"/>
              </a:ext>
            </a:extLst>
          </p:cNvPr>
          <p:cNvPicPr>
            <a:picLocks noChangeAspect="1"/>
          </p:cNvPicPr>
          <p:nvPr/>
        </p:nvPicPr>
        <p:blipFill>
          <a:blip r:embed="rId2"/>
          <a:stretch>
            <a:fillRect/>
          </a:stretch>
        </p:blipFill>
        <p:spPr>
          <a:xfrm>
            <a:off x="9682310" y="3218468"/>
            <a:ext cx="1969220" cy="1969220"/>
          </a:xfrm>
          <a:prstGeom prst="rect">
            <a:avLst/>
          </a:prstGeom>
        </p:spPr>
      </p:pic>
    </p:spTree>
    <p:extLst>
      <p:ext uri="{BB962C8B-B14F-4D97-AF65-F5344CB8AC3E}">
        <p14:creationId xmlns:p14="http://schemas.microsoft.com/office/powerpoint/2010/main" val="1046360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A6B1-FB92-4E81-BB68-CDE431D152AD}"/>
              </a:ext>
            </a:extLst>
          </p:cNvPr>
          <p:cNvSpPr>
            <a:spLocks noGrp="1"/>
          </p:cNvSpPr>
          <p:nvPr>
            <p:ph type="title"/>
          </p:nvPr>
        </p:nvSpPr>
        <p:spPr/>
        <p:txBody>
          <a:bodyPr>
            <a:normAutofit fontScale="90000"/>
          </a:bodyPr>
          <a:lstStyle/>
          <a:p>
            <a:r>
              <a:rPr lang="en-US" dirty="0">
                <a:latin typeface="CCW Cursive Writing 18" panose="03050602040000000000" pitchFamily="66" charset="0"/>
              </a:rPr>
              <a:t>Important Information</a:t>
            </a:r>
            <a:endParaRPr lang="en-GB" dirty="0">
              <a:latin typeface="CCW Cursive Writing 18" panose="03050602040000000000" pitchFamily="66" charset="0"/>
            </a:endParaRPr>
          </a:p>
        </p:txBody>
      </p:sp>
      <p:sp>
        <p:nvSpPr>
          <p:cNvPr id="3" name="Content Placeholder 2">
            <a:extLst>
              <a:ext uri="{FF2B5EF4-FFF2-40B4-BE49-F238E27FC236}">
                <a16:creationId xmlns:a16="http://schemas.microsoft.com/office/drawing/2014/main" id="{8C50AB37-E067-4E45-9548-A6F9103E15BD}"/>
              </a:ext>
            </a:extLst>
          </p:cNvPr>
          <p:cNvSpPr>
            <a:spLocks noGrp="1"/>
          </p:cNvSpPr>
          <p:nvPr>
            <p:ph idx="1"/>
          </p:nvPr>
        </p:nvSpPr>
        <p:spPr/>
        <p:txBody>
          <a:bodyPr/>
          <a:lstStyle/>
          <a:p>
            <a:r>
              <a:rPr lang="en-US" dirty="0">
                <a:latin typeface="CCW Cursive Writing 18" panose="03050602040000000000" pitchFamily="66" charset="0"/>
              </a:rPr>
              <a:t>Books will be changed on a Tuesday , but please send them in the book bag each day along with the reading record book.</a:t>
            </a:r>
          </a:p>
          <a:p>
            <a:endParaRPr lang="en-US" dirty="0">
              <a:latin typeface="CCW Cursive Writing 18" panose="03050602040000000000" pitchFamily="66" charset="0"/>
            </a:endParaRPr>
          </a:p>
          <a:p>
            <a:r>
              <a:rPr lang="en-US" dirty="0">
                <a:latin typeface="CCW Cursive Writing 18" panose="03050602040000000000" pitchFamily="66" charset="0"/>
              </a:rPr>
              <a:t>https://literacytrust.org.uk/information/what-is-literacy/what-phonics/</a:t>
            </a:r>
          </a:p>
          <a:p>
            <a:endParaRPr lang="en-US" dirty="0">
              <a:latin typeface="CCW Cursive Writing 18" panose="03050602040000000000" pitchFamily="66" charset="0"/>
            </a:endParaRPr>
          </a:p>
          <a:p>
            <a:pPr marL="0" indent="0">
              <a:buNone/>
            </a:pPr>
            <a:endParaRPr lang="en-US" dirty="0">
              <a:latin typeface="CCW Cursive Writing 18" panose="03050602040000000000" pitchFamily="66" charset="0"/>
            </a:endParaRPr>
          </a:p>
          <a:p>
            <a:endParaRPr lang="en-US" dirty="0">
              <a:latin typeface="CCW Cursive Writing 18" panose="03050602040000000000" pitchFamily="66" charset="0"/>
            </a:endParaRPr>
          </a:p>
          <a:p>
            <a:endParaRPr lang="en-GB" dirty="0"/>
          </a:p>
        </p:txBody>
      </p:sp>
    </p:spTree>
    <p:extLst>
      <p:ext uri="{BB962C8B-B14F-4D97-AF65-F5344CB8AC3E}">
        <p14:creationId xmlns:p14="http://schemas.microsoft.com/office/powerpoint/2010/main" val="3875247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D22A-582E-462D-BDA5-891ADE4ACB2F}"/>
              </a:ext>
            </a:extLst>
          </p:cNvPr>
          <p:cNvSpPr>
            <a:spLocks noGrp="1"/>
          </p:cNvSpPr>
          <p:nvPr>
            <p:ph type="title"/>
          </p:nvPr>
        </p:nvSpPr>
        <p:spPr/>
        <p:txBody>
          <a:bodyPr/>
          <a:lstStyle/>
          <a:p>
            <a:r>
              <a:rPr lang="en-US" dirty="0">
                <a:latin typeface="CCW Cursive Writing 18" panose="03050602040000000000" pitchFamily="66" charset="0"/>
              </a:rPr>
              <a:t>Questions</a:t>
            </a:r>
            <a:endParaRPr lang="en-GB" dirty="0">
              <a:latin typeface="CCW Cursive Writing 18" panose="03050602040000000000" pitchFamily="66" charset="0"/>
            </a:endParaRPr>
          </a:p>
        </p:txBody>
      </p:sp>
      <p:sp>
        <p:nvSpPr>
          <p:cNvPr id="3" name="Content Placeholder 2">
            <a:extLst>
              <a:ext uri="{FF2B5EF4-FFF2-40B4-BE49-F238E27FC236}">
                <a16:creationId xmlns:a16="http://schemas.microsoft.com/office/drawing/2014/main" id="{6583E328-7C3E-41C6-A09F-5F2C2F07CF59}"/>
              </a:ext>
            </a:extLst>
          </p:cNvPr>
          <p:cNvSpPr>
            <a:spLocks noGrp="1"/>
          </p:cNvSpPr>
          <p:nvPr>
            <p:ph idx="1"/>
          </p:nvPr>
        </p:nvSpPr>
        <p:spPr>
          <a:xfrm>
            <a:off x="1295401" y="2556932"/>
            <a:ext cx="8480195" cy="3318936"/>
          </a:xfrm>
        </p:spPr>
        <p:txBody>
          <a:bodyPr/>
          <a:lstStyle/>
          <a:p>
            <a:r>
              <a:rPr lang="en-US" dirty="0">
                <a:latin typeface="CCW Cursive Writing 18" panose="03050602040000000000" pitchFamily="66" charset="0"/>
              </a:rPr>
              <a:t>Timing</a:t>
            </a:r>
          </a:p>
          <a:p>
            <a:r>
              <a:rPr lang="en-US" dirty="0">
                <a:latin typeface="CCW Cursive Writing 18" panose="03050602040000000000" pitchFamily="66" charset="0"/>
              </a:rPr>
              <a:t>How much?</a:t>
            </a:r>
          </a:p>
          <a:p>
            <a:r>
              <a:rPr lang="en-US" dirty="0">
                <a:latin typeface="CCW Cursive Writing 18" panose="03050602040000000000" pitchFamily="66" charset="0"/>
              </a:rPr>
              <a:t>Can we share the reading?</a:t>
            </a:r>
          </a:p>
          <a:p>
            <a:r>
              <a:rPr lang="en-US" dirty="0">
                <a:latin typeface="CCW Cursive Writing 18" panose="03050602040000000000" pitchFamily="66" charset="0"/>
              </a:rPr>
              <a:t>What if my child has already read the book from school before?</a:t>
            </a:r>
            <a:endParaRPr lang="en-GB" dirty="0">
              <a:latin typeface="CCW Cursive Writing 18" panose="03050602040000000000" pitchFamily="66" charset="0"/>
            </a:endParaRPr>
          </a:p>
        </p:txBody>
      </p:sp>
      <p:pic>
        <p:nvPicPr>
          <p:cNvPr id="4" name="Picture 3">
            <a:extLst>
              <a:ext uri="{FF2B5EF4-FFF2-40B4-BE49-F238E27FC236}">
                <a16:creationId xmlns:a16="http://schemas.microsoft.com/office/drawing/2014/main" id="{DE554760-CF4A-4DF7-B49C-50140335C8BA}"/>
              </a:ext>
            </a:extLst>
          </p:cNvPr>
          <p:cNvPicPr>
            <a:picLocks noChangeAspect="1"/>
          </p:cNvPicPr>
          <p:nvPr/>
        </p:nvPicPr>
        <p:blipFill>
          <a:blip r:embed="rId2"/>
          <a:stretch>
            <a:fillRect/>
          </a:stretch>
        </p:blipFill>
        <p:spPr>
          <a:xfrm>
            <a:off x="9988818" y="4025246"/>
            <a:ext cx="2024290" cy="2710206"/>
          </a:xfrm>
          <a:prstGeom prst="rect">
            <a:avLst/>
          </a:prstGeom>
        </p:spPr>
      </p:pic>
      <p:pic>
        <p:nvPicPr>
          <p:cNvPr id="5" name="Picture 4">
            <a:extLst>
              <a:ext uri="{FF2B5EF4-FFF2-40B4-BE49-F238E27FC236}">
                <a16:creationId xmlns:a16="http://schemas.microsoft.com/office/drawing/2014/main" id="{8456EB0D-00EC-4B00-8D2C-07B0B4139F69}"/>
              </a:ext>
            </a:extLst>
          </p:cNvPr>
          <p:cNvPicPr>
            <a:picLocks noChangeAspect="1"/>
          </p:cNvPicPr>
          <p:nvPr/>
        </p:nvPicPr>
        <p:blipFill>
          <a:blip r:embed="rId3"/>
          <a:stretch>
            <a:fillRect/>
          </a:stretch>
        </p:blipFill>
        <p:spPr>
          <a:xfrm>
            <a:off x="9018727" y="1867216"/>
            <a:ext cx="2584606" cy="1931076"/>
          </a:xfrm>
          <a:prstGeom prst="rect">
            <a:avLst/>
          </a:prstGeom>
        </p:spPr>
      </p:pic>
    </p:spTree>
    <p:extLst>
      <p:ext uri="{BB962C8B-B14F-4D97-AF65-F5344CB8AC3E}">
        <p14:creationId xmlns:p14="http://schemas.microsoft.com/office/powerpoint/2010/main" val="1153418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897C0-7B6B-4462-AD52-F58A0892AE9D}"/>
              </a:ext>
            </a:extLst>
          </p:cNvPr>
          <p:cNvSpPr>
            <a:spLocks noGrp="1"/>
          </p:cNvSpPr>
          <p:nvPr>
            <p:ph type="title"/>
          </p:nvPr>
        </p:nvSpPr>
        <p:spPr/>
        <p:txBody>
          <a:bodyPr/>
          <a:lstStyle/>
          <a:p>
            <a:r>
              <a:rPr lang="en-US" dirty="0">
                <a:latin typeface="CCW Cursive Writing 18" panose="03050602040000000000" pitchFamily="66" charset="0"/>
              </a:rPr>
              <a:t>And finally …</a:t>
            </a:r>
            <a:endParaRPr lang="en-GB" dirty="0">
              <a:latin typeface="CCW Cursive Writing 18" panose="03050602040000000000" pitchFamily="66" charset="0"/>
            </a:endParaRPr>
          </a:p>
        </p:txBody>
      </p:sp>
      <p:sp>
        <p:nvSpPr>
          <p:cNvPr id="3" name="Content Placeholder 2">
            <a:extLst>
              <a:ext uri="{FF2B5EF4-FFF2-40B4-BE49-F238E27FC236}">
                <a16:creationId xmlns:a16="http://schemas.microsoft.com/office/drawing/2014/main" id="{B40FBD84-BB71-4BBF-BBE8-6AA2C833A2D4}"/>
              </a:ext>
            </a:extLst>
          </p:cNvPr>
          <p:cNvSpPr>
            <a:spLocks noGrp="1"/>
          </p:cNvSpPr>
          <p:nvPr>
            <p:ph idx="1"/>
          </p:nvPr>
        </p:nvSpPr>
        <p:spPr>
          <a:xfrm>
            <a:off x="631596" y="2139885"/>
            <a:ext cx="11001080" cy="4317476"/>
          </a:xfrm>
        </p:spPr>
        <p:txBody>
          <a:bodyPr>
            <a:normAutofit fontScale="92500"/>
          </a:bodyPr>
          <a:lstStyle/>
          <a:p>
            <a:endParaRPr lang="en-GB" dirty="0"/>
          </a:p>
          <a:p>
            <a:r>
              <a:rPr lang="en-US" dirty="0">
                <a:latin typeface="CCW Cursive Writing 18" panose="03050602040000000000" pitchFamily="66" charset="0"/>
              </a:rPr>
              <a:t>At the back of the reading record book are passwords for ‘Reading Eggs’ and ‘Mathletics’. These are two online platforms that we encourage you to use at home. Homework tasks may also be set on these.</a:t>
            </a:r>
          </a:p>
          <a:p>
            <a:r>
              <a:rPr lang="en-US" dirty="0">
                <a:latin typeface="CCW Cursive Writing 18" panose="03050602040000000000" pitchFamily="66" charset="0"/>
              </a:rPr>
              <a:t>Homework will be sent out on a Thursday and posted using google classrooms. Please send this back either electronically through google classroom or as a paper copy in your child's book bag on the following Tuesday.</a:t>
            </a:r>
            <a:endParaRPr lang="en-GB" dirty="0">
              <a:latin typeface="CCW Cursive Writing 18" panose="03050602040000000000" pitchFamily="66" charset="0"/>
            </a:endParaRPr>
          </a:p>
        </p:txBody>
      </p:sp>
    </p:spTree>
    <p:extLst>
      <p:ext uri="{BB962C8B-B14F-4D97-AF65-F5344CB8AC3E}">
        <p14:creationId xmlns:p14="http://schemas.microsoft.com/office/powerpoint/2010/main" val="3760384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7339F-4475-4EEE-9436-D4000F99BB84}"/>
              </a:ext>
            </a:extLst>
          </p:cNvPr>
          <p:cNvSpPr>
            <a:spLocks noGrp="1"/>
          </p:cNvSpPr>
          <p:nvPr>
            <p:ph type="title"/>
          </p:nvPr>
        </p:nvSpPr>
        <p:spPr/>
        <p:txBody>
          <a:bodyPr/>
          <a:lstStyle/>
          <a:p>
            <a:r>
              <a:rPr lang="en-US" dirty="0">
                <a:latin typeface="CCW Cursive Writing 18" panose="03050602040000000000" pitchFamily="66" charset="0"/>
              </a:rPr>
              <a:t>Reading and Phonics</a:t>
            </a:r>
            <a:endParaRPr lang="en-GB" dirty="0">
              <a:latin typeface="CCW Cursive Writing 18" panose="03050602040000000000" pitchFamily="66" charset="0"/>
            </a:endParaRPr>
          </a:p>
        </p:txBody>
      </p:sp>
      <p:sp>
        <p:nvSpPr>
          <p:cNvPr id="3" name="Content Placeholder 2">
            <a:extLst>
              <a:ext uri="{FF2B5EF4-FFF2-40B4-BE49-F238E27FC236}">
                <a16:creationId xmlns:a16="http://schemas.microsoft.com/office/drawing/2014/main" id="{1BC351B4-9638-42F6-AE98-48E2542F7D6E}"/>
              </a:ext>
            </a:extLst>
          </p:cNvPr>
          <p:cNvSpPr>
            <a:spLocks noGrp="1"/>
          </p:cNvSpPr>
          <p:nvPr>
            <p:ph idx="1"/>
          </p:nvPr>
        </p:nvSpPr>
        <p:spPr>
          <a:xfrm>
            <a:off x="1295401" y="2556932"/>
            <a:ext cx="8027708" cy="3683612"/>
          </a:xfrm>
        </p:spPr>
        <p:txBody>
          <a:bodyPr>
            <a:normAutofit lnSpcReduction="10000"/>
          </a:bodyPr>
          <a:lstStyle/>
          <a:p>
            <a:pPr marL="0" indent="0">
              <a:buNone/>
            </a:pPr>
            <a:r>
              <a:rPr lang="en-US" dirty="0">
                <a:latin typeface="CCW Cursive Writing 18" panose="03050602040000000000" pitchFamily="66" charset="0"/>
              </a:rPr>
              <a:t>In school we have a range of reading  opportunities. The lions read together as a class, read individually, read in games and activities and also in guided reading which will be introduced before Christmas - (small groups to develop word reading and comprehension skills)</a:t>
            </a:r>
          </a:p>
          <a:p>
            <a:pPr marL="0" indent="0">
              <a:buNone/>
            </a:pPr>
            <a:endParaRPr lang="en-US" dirty="0">
              <a:latin typeface="CCW Cursive Writing 18" panose="03050602040000000000" pitchFamily="66" charset="0"/>
            </a:endParaRPr>
          </a:p>
          <a:p>
            <a:pPr marL="0" indent="0">
              <a:buNone/>
            </a:pPr>
            <a:endParaRPr lang="en-GB" dirty="0"/>
          </a:p>
        </p:txBody>
      </p:sp>
      <p:pic>
        <p:nvPicPr>
          <p:cNvPr id="4" name="Picture 3">
            <a:extLst>
              <a:ext uri="{FF2B5EF4-FFF2-40B4-BE49-F238E27FC236}">
                <a16:creationId xmlns:a16="http://schemas.microsoft.com/office/drawing/2014/main" id="{F774EF39-229F-4BF0-B04B-A161B55D0428}"/>
              </a:ext>
            </a:extLst>
          </p:cNvPr>
          <p:cNvPicPr>
            <a:picLocks noChangeAspect="1"/>
          </p:cNvPicPr>
          <p:nvPr/>
        </p:nvPicPr>
        <p:blipFill>
          <a:blip r:embed="rId2"/>
          <a:stretch>
            <a:fillRect/>
          </a:stretch>
        </p:blipFill>
        <p:spPr>
          <a:xfrm>
            <a:off x="9419335" y="4477734"/>
            <a:ext cx="2498961" cy="1866508"/>
          </a:xfrm>
          <a:prstGeom prst="rect">
            <a:avLst/>
          </a:prstGeom>
        </p:spPr>
      </p:pic>
      <p:pic>
        <p:nvPicPr>
          <p:cNvPr id="5" name="Picture 4">
            <a:extLst>
              <a:ext uri="{FF2B5EF4-FFF2-40B4-BE49-F238E27FC236}">
                <a16:creationId xmlns:a16="http://schemas.microsoft.com/office/drawing/2014/main" id="{45249AEB-C1FB-4C38-A971-61A0283BFF74}"/>
              </a:ext>
            </a:extLst>
          </p:cNvPr>
          <p:cNvPicPr>
            <a:picLocks noChangeAspect="1"/>
          </p:cNvPicPr>
          <p:nvPr/>
        </p:nvPicPr>
        <p:blipFill>
          <a:blip r:embed="rId3"/>
          <a:stretch>
            <a:fillRect/>
          </a:stretch>
        </p:blipFill>
        <p:spPr>
          <a:xfrm>
            <a:off x="9419337" y="2495746"/>
            <a:ext cx="2498960" cy="1866507"/>
          </a:xfrm>
          <a:prstGeom prst="rect">
            <a:avLst/>
          </a:prstGeom>
        </p:spPr>
      </p:pic>
    </p:spTree>
    <p:extLst>
      <p:ext uri="{BB962C8B-B14F-4D97-AF65-F5344CB8AC3E}">
        <p14:creationId xmlns:p14="http://schemas.microsoft.com/office/powerpoint/2010/main" val="3225029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DADBB-9FE6-4241-B285-A9C04B48AA45}"/>
              </a:ext>
            </a:extLst>
          </p:cNvPr>
          <p:cNvSpPr>
            <a:spLocks noGrp="1"/>
          </p:cNvSpPr>
          <p:nvPr>
            <p:ph type="title"/>
          </p:nvPr>
        </p:nvSpPr>
        <p:spPr/>
        <p:txBody>
          <a:bodyPr/>
          <a:lstStyle/>
          <a:p>
            <a:r>
              <a:rPr lang="en-US" dirty="0">
                <a:latin typeface="CCW Cursive Writing 18" panose="03050602040000000000" pitchFamily="66" charset="0"/>
              </a:rPr>
              <a:t>Phonics</a:t>
            </a:r>
            <a:endParaRPr lang="en-GB" dirty="0">
              <a:latin typeface="CCW Cursive Writing 18" panose="03050602040000000000" pitchFamily="66" charset="0"/>
            </a:endParaRPr>
          </a:p>
        </p:txBody>
      </p:sp>
      <p:sp>
        <p:nvSpPr>
          <p:cNvPr id="3" name="Content Placeholder 2">
            <a:extLst>
              <a:ext uri="{FF2B5EF4-FFF2-40B4-BE49-F238E27FC236}">
                <a16:creationId xmlns:a16="http://schemas.microsoft.com/office/drawing/2014/main" id="{3B2B5E85-0820-4F89-87D9-9C3782FEEB84}"/>
              </a:ext>
            </a:extLst>
          </p:cNvPr>
          <p:cNvSpPr>
            <a:spLocks noGrp="1"/>
          </p:cNvSpPr>
          <p:nvPr>
            <p:ph idx="1"/>
          </p:nvPr>
        </p:nvSpPr>
        <p:spPr>
          <a:xfrm>
            <a:off x="886120" y="2556932"/>
            <a:ext cx="7852527" cy="4004124"/>
          </a:xfrm>
        </p:spPr>
        <p:txBody>
          <a:bodyPr>
            <a:normAutofit lnSpcReduction="10000"/>
          </a:bodyPr>
          <a:lstStyle/>
          <a:p>
            <a:r>
              <a:rPr lang="en-US" dirty="0">
                <a:latin typeface="CCW Cursive Writing 18" panose="03050602040000000000" pitchFamily="66" charset="0"/>
              </a:rPr>
              <a:t>Each day the children have a phonics session: letters and sounds are introduced, also the process of blending sounds, segmenting words and </a:t>
            </a:r>
            <a:r>
              <a:rPr lang="en-US" dirty="0" err="1">
                <a:latin typeface="CCW Cursive Writing 18" panose="03050602040000000000" pitchFamily="66" charset="0"/>
              </a:rPr>
              <a:t>recognising</a:t>
            </a:r>
            <a:r>
              <a:rPr lang="en-US" dirty="0">
                <a:latin typeface="CCW Cursive Writing 18" panose="03050602040000000000" pitchFamily="66" charset="0"/>
              </a:rPr>
              <a:t> tricky words.</a:t>
            </a:r>
          </a:p>
          <a:p>
            <a:endParaRPr lang="en-US" dirty="0">
              <a:latin typeface="CCW Cursive Writing 18" panose="03050602040000000000" pitchFamily="66" charset="0"/>
            </a:endParaRPr>
          </a:p>
          <a:p>
            <a:r>
              <a:rPr lang="en-US" dirty="0">
                <a:latin typeface="CCW Cursive Writing 18" panose="03050602040000000000" pitchFamily="66" charset="0"/>
              </a:rPr>
              <a:t>(Please check book bags daily for new sounds and words added)</a:t>
            </a:r>
          </a:p>
          <a:p>
            <a:endParaRPr lang="en-GB" dirty="0"/>
          </a:p>
        </p:txBody>
      </p:sp>
      <p:pic>
        <p:nvPicPr>
          <p:cNvPr id="4" name="Picture 3">
            <a:extLst>
              <a:ext uri="{FF2B5EF4-FFF2-40B4-BE49-F238E27FC236}">
                <a16:creationId xmlns:a16="http://schemas.microsoft.com/office/drawing/2014/main" id="{EBBB6CBB-D8D7-461A-8E5F-E2248ED60B32}"/>
              </a:ext>
            </a:extLst>
          </p:cNvPr>
          <p:cNvPicPr>
            <a:picLocks noChangeAspect="1"/>
          </p:cNvPicPr>
          <p:nvPr/>
        </p:nvPicPr>
        <p:blipFill>
          <a:blip r:embed="rId2"/>
          <a:stretch>
            <a:fillRect/>
          </a:stretch>
        </p:blipFill>
        <p:spPr>
          <a:xfrm>
            <a:off x="8826072" y="4364609"/>
            <a:ext cx="3199426" cy="2389695"/>
          </a:xfrm>
          <a:prstGeom prst="rect">
            <a:avLst/>
          </a:prstGeom>
        </p:spPr>
      </p:pic>
      <p:pic>
        <p:nvPicPr>
          <p:cNvPr id="5" name="Picture 4">
            <a:extLst>
              <a:ext uri="{FF2B5EF4-FFF2-40B4-BE49-F238E27FC236}">
                <a16:creationId xmlns:a16="http://schemas.microsoft.com/office/drawing/2014/main" id="{331B2A87-2EAA-4771-9E0E-C8863B6D02AF}"/>
              </a:ext>
            </a:extLst>
          </p:cNvPr>
          <p:cNvPicPr>
            <a:picLocks noChangeAspect="1"/>
          </p:cNvPicPr>
          <p:nvPr/>
        </p:nvPicPr>
        <p:blipFill>
          <a:blip r:embed="rId3"/>
          <a:stretch>
            <a:fillRect/>
          </a:stretch>
        </p:blipFill>
        <p:spPr>
          <a:xfrm>
            <a:off x="9269132" y="1162380"/>
            <a:ext cx="2288130" cy="3063447"/>
          </a:xfrm>
          <a:prstGeom prst="rect">
            <a:avLst/>
          </a:prstGeom>
        </p:spPr>
      </p:pic>
    </p:spTree>
    <p:extLst>
      <p:ext uri="{BB962C8B-B14F-4D97-AF65-F5344CB8AC3E}">
        <p14:creationId xmlns:p14="http://schemas.microsoft.com/office/powerpoint/2010/main" val="3930343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2E401-3EC0-4C65-958D-89925BDED932}"/>
              </a:ext>
            </a:extLst>
          </p:cNvPr>
          <p:cNvSpPr>
            <a:spLocks noGrp="1"/>
          </p:cNvSpPr>
          <p:nvPr>
            <p:ph type="title"/>
          </p:nvPr>
        </p:nvSpPr>
        <p:spPr/>
        <p:txBody>
          <a:bodyPr/>
          <a:lstStyle/>
          <a:p>
            <a:r>
              <a:rPr lang="en-US" dirty="0">
                <a:latin typeface="CCW Cursive Writing 18" panose="03050602040000000000" pitchFamily="66" charset="0"/>
              </a:rPr>
              <a:t>Phonics</a:t>
            </a:r>
            <a:endParaRPr lang="en-GB" dirty="0">
              <a:latin typeface="CCW Cursive Writing 18" panose="03050602040000000000" pitchFamily="66" charset="0"/>
            </a:endParaRPr>
          </a:p>
        </p:txBody>
      </p:sp>
      <p:sp>
        <p:nvSpPr>
          <p:cNvPr id="3" name="Content Placeholder 2">
            <a:extLst>
              <a:ext uri="{FF2B5EF4-FFF2-40B4-BE49-F238E27FC236}">
                <a16:creationId xmlns:a16="http://schemas.microsoft.com/office/drawing/2014/main" id="{0BC0FDAE-9FAE-4149-9CEF-5C4A4DA8C48D}"/>
              </a:ext>
            </a:extLst>
          </p:cNvPr>
          <p:cNvSpPr>
            <a:spLocks noGrp="1"/>
          </p:cNvSpPr>
          <p:nvPr>
            <p:ph idx="1"/>
          </p:nvPr>
        </p:nvSpPr>
        <p:spPr/>
        <p:txBody>
          <a:bodyPr>
            <a:normAutofit fontScale="92500"/>
          </a:bodyPr>
          <a:lstStyle/>
          <a:p>
            <a:r>
              <a:rPr lang="en-US" dirty="0">
                <a:solidFill>
                  <a:srgbClr val="7030A0"/>
                </a:solidFill>
                <a:latin typeface="CCW Cursive Writing 18" panose="03050602040000000000" pitchFamily="66" charset="0"/>
              </a:rPr>
              <a:t>Sounds</a:t>
            </a:r>
            <a:r>
              <a:rPr lang="en-US" dirty="0">
                <a:latin typeface="CCW Cursive Writing 18" panose="03050602040000000000" pitchFamily="66" charset="0"/>
              </a:rPr>
              <a:t> – s-a-t-p-</a:t>
            </a:r>
            <a:r>
              <a:rPr lang="en-US" dirty="0" err="1">
                <a:latin typeface="CCW Cursive Writing 18" panose="03050602040000000000" pitchFamily="66" charset="0"/>
              </a:rPr>
              <a:t>i</a:t>
            </a:r>
            <a:r>
              <a:rPr lang="en-US" dirty="0">
                <a:latin typeface="CCW Cursive Writing 18" panose="03050602040000000000" pitchFamily="66" charset="0"/>
              </a:rPr>
              <a:t>-n-m-d-g-o-c-k-ck-e.</a:t>
            </a:r>
          </a:p>
          <a:p>
            <a:endParaRPr lang="en-US" dirty="0">
              <a:latin typeface="CCW Cursive Writing 18" panose="03050602040000000000" pitchFamily="66" charset="0"/>
            </a:endParaRPr>
          </a:p>
          <a:p>
            <a:r>
              <a:rPr lang="en-US" dirty="0">
                <a:solidFill>
                  <a:srgbClr val="7030A0"/>
                </a:solidFill>
                <a:latin typeface="CCW Cursive Writing 18" panose="03050602040000000000" pitchFamily="66" charset="0"/>
              </a:rPr>
              <a:t>Tricky words </a:t>
            </a:r>
            <a:r>
              <a:rPr lang="en-US" dirty="0">
                <a:latin typeface="CCW Cursive Writing 18" panose="03050602040000000000" pitchFamily="66" charset="0"/>
              </a:rPr>
              <a:t>– the – to – go – no – I.</a:t>
            </a:r>
          </a:p>
          <a:p>
            <a:endParaRPr lang="en-US" dirty="0">
              <a:latin typeface="CCW Cursive Writing 18" panose="03050602040000000000" pitchFamily="66" charset="0"/>
            </a:endParaRPr>
          </a:p>
          <a:p>
            <a:r>
              <a:rPr lang="en-US" dirty="0">
                <a:solidFill>
                  <a:srgbClr val="7030A0"/>
                </a:solidFill>
                <a:latin typeface="CCW Cursive Writing 18" panose="03050602040000000000" pitchFamily="66" charset="0"/>
              </a:rPr>
              <a:t>High frequency words </a:t>
            </a:r>
            <a:r>
              <a:rPr lang="en-US" dirty="0">
                <a:latin typeface="CCW Cursive Writing 18" panose="03050602040000000000" pitchFamily="66" charset="0"/>
              </a:rPr>
              <a:t>– a – as – at – is – it – in – an – am – dad – did – and – got – on – not – can – get – mum – up – put.</a:t>
            </a:r>
            <a:endParaRPr lang="en-GB" dirty="0">
              <a:latin typeface="CCW Cursive Writing 18" panose="03050602040000000000" pitchFamily="66" charset="0"/>
            </a:endParaRPr>
          </a:p>
        </p:txBody>
      </p:sp>
    </p:spTree>
    <p:extLst>
      <p:ext uri="{BB962C8B-B14F-4D97-AF65-F5344CB8AC3E}">
        <p14:creationId xmlns:p14="http://schemas.microsoft.com/office/powerpoint/2010/main" val="1357014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F7486-865B-466E-8E54-6F0594384600}"/>
              </a:ext>
            </a:extLst>
          </p:cNvPr>
          <p:cNvSpPr>
            <a:spLocks noGrp="1"/>
          </p:cNvSpPr>
          <p:nvPr>
            <p:ph type="title"/>
          </p:nvPr>
        </p:nvSpPr>
        <p:spPr/>
        <p:txBody>
          <a:bodyPr/>
          <a:lstStyle/>
          <a:p>
            <a:r>
              <a:rPr lang="en-US" dirty="0">
                <a:latin typeface="CCW Cursive Writing 18" panose="03050602040000000000" pitchFamily="66" charset="0"/>
              </a:rPr>
              <a:t>Phonics</a:t>
            </a:r>
            <a:endParaRPr lang="en-GB" dirty="0">
              <a:latin typeface="CCW Cursive Writing 18" panose="03050602040000000000" pitchFamily="66" charset="0"/>
            </a:endParaRPr>
          </a:p>
        </p:txBody>
      </p:sp>
      <p:sp>
        <p:nvSpPr>
          <p:cNvPr id="3" name="Content Placeholder 2">
            <a:extLst>
              <a:ext uri="{FF2B5EF4-FFF2-40B4-BE49-F238E27FC236}">
                <a16:creationId xmlns:a16="http://schemas.microsoft.com/office/drawing/2014/main" id="{45D49464-85C6-4B10-8DF9-FD918D358258}"/>
              </a:ext>
            </a:extLst>
          </p:cNvPr>
          <p:cNvSpPr>
            <a:spLocks noGrp="1"/>
          </p:cNvSpPr>
          <p:nvPr>
            <p:ph idx="1"/>
          </p:nvPr>
        </p:nvSpPr>
        <p:spPr>
          <a:xfrm>
            <a:off x="895546" y="2450969"/>
            <a:ext cx="10001051" cy="4128939"/>
          </a:xfrm>
        </p:spPr>
        <p:txBody>
          <a:bodyPr>
            <a:normAutofit/>
          </a:bodyPr>
          <a:lstStyle/>
          <a:p>
            <a:r>
              <a:rPr lang="en-US" sz="2200" dirty="0">
                <a:solidFill>
                  <a:srgbClr val="7030A0"/>
                </a:solidFill>
                <a:latin typeface="CCW Cursive Writing 18" panose="03050602040000000000" pitchFamily="66" charset="0"/>
              </a:rPr>
              <a:t>G</a:t>
            </a:r>
            <a:r>
              <a:rPr lang="en-GB" sz="2200" dirty="0" err="1">
                <a:solidFill>
                  <a:srgbClr val="7030A0"/>
                </a:solidFill>
                <a:latin typeface="CCW Cursive Writing 18" panose="03050602040000000000" pitchFamily="66" charset="0"/>
              </a:rPr>
              <a:t>rapheme</a:t>
            </a:r>
            <a:r>
              <a:rPr lang="en-GB" sz="2200" dirty="0">
                <a:solidFill>
                  <a:srgbClr val="7030A0"/>
                </a:solidFill>
                <a:latin typeface="CCW Cursive Writing 18" panose="03050602040000000000" pitchFamily="66" charset="0"/>
              </a:rPr>
              <a:t> </a:t>
            </a:r>
            <a:r>
              <a:rPr lang="en-GB" sz="2200" dirty="0">
                <a:latin typeface="CCW Cursive Writing 18" panose="03050602040000000000" pitchFamily="66" charset="0"/>
              </a:rPr>
              <a:t>- </a:t>
            </a:r>
            <a:r>
              <a:rPr lang="en-US" sz="2200" dirty="0">
                <a:latin typeface="CCW Cursive Writing 18" panose="03050602040000000000" pitchFamily="66" charset="0"/>
              </a:rPr>
              <a:t>Written letters or a group of letters which represent one single sound (phoneme) - a, l, </a:t>
            </a:r>
            <a:r>
              <a:rPr lang="en-US" sz="2200" dirty="0" err="1">
                <a:latin typeface="CCW Cursive Writing 18" panose="03050602040000000000" pitchFamily="66" charset="0"/>
              </a:rPr>
              <a:t>sh</a:t>
            </a:r>
            <a:r>
              <a:rPr lang="en-US" sz="2200" dirty="0">
                <a:latin typeface="CCW Cursive Writing 18" panose="03050602040000000000" pitchFamily="66" charset="0"/>
              </a:rPr>
              <a:t>, air, ck.</a:t>
            </a:r>
          </a:p>
          <a:p>
            <a:r>
              <a:rPr lang="en-US" sz="2200" dirty="0">
                <a:solidFill>
                  <a:srgbClr val="7030A0"/>
                </a:solidFill>
                <a:latin typeface="CCW Cursive Writing 18" panose="03050602040000000000" pitchFamily="66" charset="0"/>
              </a:rPr>
              <a:t>Phoneme</a:t>
            </a:r>
            <a:r>
              <a:rPr lang="en-US" sz="2200" dirty="0">
                <a:latin typeface="CCW Cursive Writing 18" panose="03050602040000000000" pitchFamily="66" charset="0"/>
              </a:rPr>
              <a:t> - A single sound that can be made by one or more letters – s, k, z, </a:t>
            </a:r>
            <a:r>
              <a:rPr lang="en-US" sz="2200" dirty="0" err="1">
                <a:latin typeface="CCW Cursive Writing 18" panose="03050602040000000000" pitchFamily="66" charset="0"/>
              </a:rPr>
              <a:t>oo</a:t>
            </a:r>
            <a:r>
              <a:rPr lang="en-US" sz="2200" dirty="0">
                <a:latin typeface="CCW Cursive Writing 18" panose="03050602040000000000" pitchFamily="66" charset="0"/>
              </a:rPr>
              <a:t>, </a:t>
            </a:r>
            <a:r>
              <a:rPr lang="en-US" sz="2200" dirty="0" err="1">
                <a:latin typeface="CCW Cursive Writing 18" panose="03050602040000000000" pitchFamily="66" charset="0"/>
              </a:rPr>
              <a:t>ph</a:t>
            </a:r>
            <a:r>
              <a:rPr lang="en-US" sz="2200" dirty="0">
                <a:latin typeface="CCW Cursive Writing 18" panose="03050602040000000000" pitchFamily="66" charset="0"/>
              </a:rPr>
              <a:t>, </a:t>
            </a:r>
            <a:r>
              <a:rPr lang="en-US" sz="2200" dirty="0" err="1">
                <a:latin typeface="CCW Cursive Writing 18" panose="03050602040000000000" pitchFamily="66" charset="0"/>
              </a:rPr>
              <a:t>igh</a:t>
            </a:r>
            <a:r>
              <a:rPr lang="en-US" sz="2200" dirty="0">
                <a:latin typeface="CCW Cursive Writing 18" panose="03050602040000000000" pitchFamily="66" charset="0"/>
              </a:rPr>
              <a:t>.</a:t>
            </a:r>
          </a:p>
          <a:p>
            <a:r>
              <a:rPr lang="en-US" sz="2200" dirty="0">
                <a:solidFill>
                  <a:srgbClr val="7030A0"/>
                </a:solidFill>
                <a:latin typeface="CCW Cursive Writing 18" panose="03050602040000000000" pitchFamily="66" charset="0"/>
              </a:rPr>
              <a:t>Blending</a:t>
            </a:r>
            <a:r>
              <a:rPr lang="en-US" sz="2200" dirty="0">
                <a:latin typeface="CCW Cursive Writing 18" panose="03050602040000000000" pitchFamily="66" charset="0"/>
              </a:rPr>
              <a:t> - Saying the individual sounds that make up a word and then blending the sounds together to say the word used when reading.</a:t>
            </a:r>
            <a:endParaRPr lang="en-GB" sz="2200" dirty="0">
              <a:latin typeface="CCW Cursive Writing 18" panose="03050602040000000000" pitchFamily="66" charset="0"/>
            </a:endParaRPr>
          </a:p>
        </p:txBody>
      </p:sp>
      <p:pic>
        <p:nvPicPr>
          <p:cNvPr id="4" name="Picture 3">
            <a:extLst>
              <a:ext uri="{FF2B5EF4-FFF2-40B4-BE49-F238E27FC236}">
                <a16:creationId xmlns:a16="http://schemas.microsoft.com/office/drawing/2014/main" id="{E1AE9527-9BE0-4E76-8C6F-ABA1EB3F9E87}"/>
              </a:ext>
            </a:extLst>
          </p:cNvPr>
          <p:cNvPicPr>
            <a:picLocks noChangeAspect="1"/>
          </p:cNvPicPr>
          <p:nvPr/>
        </p:nvPicPr>
        <p:blipFill>
          <a:blip r:embed="rId2"/>
          <a:stretch>
            <a:fillRect/>
          </a:stretch>
        </p:blipFill>
        <p:spPr>
          <a:xfrm>
            <a:off x="10276391" y="2450969"/>
            <a:ext cx="1441127" cy="2285999"/>
          </a:xfrm>
          <a:prstGeom prst="rect">
            <a:avLst/>
          </a:prstGeom>
        </p:spPr>
      </p:pic>
    </p:spTree>
    <p:extLst>
      <p:ext uri="{BB962C8B-B14F-4D97-AF65-F5344CB8AC3E}">
        <p14:creationId xmlns:p14="http://schemas.microsoft.com/office/powerpoint/2010/main" val="516258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08A3C-CDAE-41E5-B51D-DDB04878F1D4}"/>
              </a:ext>
            </a:extLst>
          </p:cNvPr>
          <p:cNvSpPr>
            <a:spLocks noGrp="1"/>
          </p:cNvSpPr>
          <p:nvPr>
            <p:ph type="title"/>
          </p:nvPr>
        </p:nvSpPr>
        <p:spPr/>
        <p:txBody>
          <a:bodyPr/>
          <a:lstStyle/>
          <a:p>
            <a:r>
              <a:rPr lang="en-US" dirty="0">
                <a:latin typeface="CCW Cursive Writing 18" panose="03050602040000000000" pitchFamily="66" charset="0"/>
              </a:rPr>
              <a:t>At home.</a:t>
            </a:r>
            <a:endParaRPr lang="en-GB" dirty="0">
              <a:latin typeface="CCW Cursive Writing 18" panose="03050602040000000000" pitchFamily="66" charset="0"/>
            </a:endParaRPr>
          </a:p>
        </p:txBody>
      </p:sp>
      <p:sp>
        <p:nvSpPr>
          <p:cNvPr id="3" name="Content Placeholder 2">
            <a:extLst>
              <a:ext uri="{FF2B5EF4-FFF2-40B4-BE49-F238E27FC236}">
                <a16:creationId xmlns:a16="http://schemas.microsoft.com/office/drawing/2014/main" id="{48AD5C91-659A-4DAC-8C66-3D348BC3A1A7}"/>
              </a:ext>
            </a:extLst>
          </p:cNvPr>
          <p:cNvSpPr>
            <a:spLocks noGrp="1"/>
          </p:cNvSpPr>
          <p:nvPr>
            <p:ph idx="1"/>
          </p:nvPr>
        </p:nvSpPr>
        <p:spPr>
          <a:xfrm>
            <a:off x="1295401" y="2556932"/>
            <a:ext cx="9601196" cy="3523357"/>
          </a:xfrm>
        </p:spPr>
        <p:txBody>
          <a:bodyPr>
            <a:normAutofit fontScale="85000" lnSpcReduction="20000"/>
          </a:bodyPr>
          <a:lstStyle/>
          <a:p>
            <a:pPr marL="0" indent="0">
              <a:buNone/>
            </a:pPr>
            <a:r>
              <a:rPr lang="en-US" dirty="0">
                <a:latin typeface="CCW Cursive Writing 18" panose="03050602040000000000" pitchFamily="66" charset="0"/>
              </a:rPr>
              <a:t>At home we ask for your support to help your child with their reading.</a:t>
            </a:r>
          </a:p>
          <a:p>
            <a:pPr marL="0" indent="0">
              <a:buNone/>
            </a:pPr>
            <a:r>
              <a:rPr lang="en-US" dirty="0">
                <a:latin typeface="CCW Cursive Writing 18" panose="03050602040000000000" pitchFamily="66" charset="0"/>
              </a:rPr>
              <a:t>The most important thing to remember is that reading needs to be enjoyable! At this stage the love of stories and the use of their imagination is what we hope to ignite.</a:t>
            </a:r>
          </a:p>
          <a:p>
            <a:pPr>
              <a:buFont typeface="Wingdings" panose="05000000000000000000" pitchFamily="2" charset="2"/>
              <a:buChar char="v"/>
            </a:pPr>
            <a:r>
              <a:rPr lang="en-US" dirty="0">
                <a:latin typeface="CCW Cursive Writing 18" panose="03050602040000000000" pitchFamily="66" charset="0"/>
              </a:rPr>
              <a:t>Make a reading space</a:t>
            </a:r>
          </a:p>
          <a:p>
            <a:pPr>
              <a:buFont typeface="Wingdings" panose="05000000000000000000" pitchFamily="2" charset="2"/>
              <a:buChar char="v"/>
            </a:pPr>
            <a:r>
              <a:rPr lang="en-US" dirty="0">
                <a:latin typeface="CCW Cursive Writing 18" panose="03050602040000000000" pitchFamily="66" charset="0"/>
              </a:rPr>
              <a:t>Make it fun</a:t>
            </a:r>
          </a:p>
          <a:p>
            <a:pPr>
              <a:buFont typeface="Wingdings" panose="05000000000000000000" pitchFamily="2" charset="2"/>
              <a:buChar char="v"/>
            </a:pPr>
            <a:r>
              <a:rPr lang="en-US" dirty="0">
                <a:latin typeface="CCW Cursive Writing 18" panose="03050602040000000000" pitchFamily="66" charset="0"/>
              </a:rPr>
              <a:t>Be seen reading</a:t>
            </a:r>
          </a:p>
          <a:p>
            <a:pPr>
              <a:buFont typeface="Wingdings" panose="05000000000000000000" pitchFamily="2" charset="2"/>
              <a:buChar char="v"/>
            </a:pPr>
            <a:r>
              <a:rPr lang="en-US" dirty="0" err="1">
                <a:latin typeface="CCW Cursive Writing 18" panose="03050602040000000000" pitchFamily="66" charset="0"/>
              </a:rPr>
              <a:t>Practise</a:t>
            </a:r>
            <a:r>
              <a:rPr lang="en-US" dirty="0">
                <a:latin typeface="CCW Cursive Writing 18" panose="03050602040000000000" pitchFamily="66" charset="0"/>
              </a:rPr>
              <a:t> phonemes on a daily basis</a:t>
            </a:r>
          </a:p>
          <a:p>
            <a:pPr marL="0" indent="0">
              <a:buNone/>
            </a:pPr>
            <a:endParaRPr lang="en-US" dirty="0"/>
          </a:p>
        </p:txBody>
      </p:sp>
    </p:spTree>
    <p:extLst>
      <p:ext uri="{BB962C8B-B14F-4D97-AF65-F5344CB8AC3E}">
        <p14:creationId xmlns:p14="http://schemas.microsoft.com/office/powerpoint/2010/main" val="1966991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7B035-64A6-4F66-A6A7-9C86534CE794}"/>
              </a:ext>
            </a:extLst>
          </p:cNvPr>
          <p:cNvSpPr>
            <a:spLocks noGrp="1"/>
          </p:cNvSpPr>
          <p:nvPr>
            <p:ph type="title"/>
          </p:nvPr>
        </p:nvSpPr>
        <p:spPr/>
        <p:txBody>
          <a:bodyPr/>
          <a:lstStyle/>
          <a:p>
            <a:r>
              <a:rPr lang="en-US" dirty="0">
                <a:latin typeface="CCW Cursive Writing 18" panose="03050602040000000000" pitchFamily="66" charset="0"/>
              </a:rPr>
              <a:t>At home.</a:t>
            </a:r>
            <a:endParaRPr lang="en-GB" dirty="0">
              <a:latin typeface="CCW Cursive Writing 18" panose="03050602040000000000" pitchFamily="66" charset="0"/>
            </a:endParaRPr>
          </a:p>
        </p:txBody>
      </p:sp>
      <p:sp>
        <p:nvSpPr>
          <p:cNvPr id="3" name="Content Placeholder 2">
            <a:extLst>
              <a:ext uri="{FF2B5EF4-FFF2-40B4-BE49-F238E27FC236}">
                <a16:creationId xmlns:a16="http://schemas.microsoft.com/office/drawing/2014/main" id="{7B22275E-D661-42B7-9531-FA74C2C219E6}"/>
              </a:ext>
            </a:extLst>
          </p:cNvPr>
          <p:cNvSpPr>
            <a:spLocks noGrp="1"/>
          </p:cNvSpPr>
          <p:nvPr>
            <p:ph idx="1"/>
          </p:nvPr>
        </p:nvSpPr>
        <p:spPr/>
        <p:txBody>
          <a:bodyPr/>
          <a:lstStyle/>
          <a:p>
            <a:r>
              <a:rPr lang="en-US" dirty="0">
                <a:latin typeface="CCW Cursive Writing 18" panose="03050602040000000000" pitchFamily="66" charset="0"/>
              </a:rPr>
              <a:t>You can also help your child by exposing them to a range of different reading experiences. You might share a story, a poem, look at a comic or listen to a story through headphones.</a:t>
            </a:r>
          </a:p>
          <a:p>
            <a:r>
              <a:rPr lang="en-US" dirty="0">
                <a:latin typeface="CCW Cursive Writing 18" panose="03050602040000000000" pitchFamily="66" charset="0"/>
              </a:rPr>
              <a:t>Use the local library.</a:t>
            </a:r>
            <a:endParaRPr lang="en-GB" dirty="0">
              <a:latin typeface="CCW Cursive Writing 18" panose="03050602040000000000" pitchFamily="66" charset="0"/>
            </a:endParaRPr>
          </a:p>
        </p:txBody>
      </p:sp>
    </p:spTree>
    <p:extLst>
      <p:ext uri="{BB962C8B-B14F-4D97-AF65-F5344CB8AC3E}">
        <p14:creationId xmlns:p14="http://schemas.microsoft.com/office/powerpoint/2010/main" val="3724032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479EB-C719-4C97-8841-4C1C95A63D0C}"/>
              </a:ext>
            </a:extLst>
          </p:cNvPr>
          <p:cNvSpPr>
            <a:spLocks noGrp="1"/>
          </p:cNvSpPr>
          <p:nvPr>
            <p:ph type="title"/>
          </p:nvPr>
        </p:nvSpPr>
        <p:spPr/>
        <p:txBody>
          <a:bodyPr>
            <a:normAutofit fontScale="90000"/>
          </a:bodyPr>
          <a:lstStyle/>
          <a:p>
            <a:r>
              <a:rPr lang="en-US" dirty="0">
                <a:latin typeface="CCW Cursive Writing 18" panose="03050602040000000000" pitchFamily="66" charset="0"/>
              </a:rPr>
              <a:t>School Reading Books.</a:t>
            </a:r>
            <a:endParaRPr lang="en-GB" dirty="0">
              <a:latin typeface="CCW Cursive Writing 18" panose="03050602040000000000" pitchFamily="66" charset="0"/>
            </a:endParaRPr>
          </a:p>
        </p:txBody>
      </p:sp>
      <p:sp>
        <p:nvSpPr>
          <p:cNvPr id="3" name="Content Placeholder 2">
            <a:extLst>
              <a:ext uri="{FF2B5EF4-FFF2-40B4-BE49-F238E27FC236}">
                <a16:creationId xmlns:a16="http://schemas.microsoft.com/office/drawing/2014/main" id="{22BA9687-FB17-4333-822C-113739C2B5F7}"/>
              </a:ext>
            </a:extLst>
          </p:cNvPr>
          <p:cNvSpPr>
            <a:spLocks noGrp="1"/>
          </p:cNvSpPr>
          <p:nvPr>
            <p:ph idx="1"/>
          </p:nvPr>
        </p:nvSpPr>
        <p:spPr>
          <a:xfrm>
            <a:off x="970961" y="2556932"/>
            <a:ext cx="10416618" cy="3825014"/>
          </a:xfrm>
        </p:spPr>
        <p:txBody>
          <a:bodyPr>
            <a:normAutofit fontScale="92500"/>
          </a:bodyPr>
          <a:lstStyle/>
          <a:p>
            <a:r>
              <a:rPr lang="en-US" dirty="0">
                <a:latin typeface="CCW Cursive Writing 18" panose="03050602040000000000" pitchFamily="66" charset="0"/>
              </a:rPr>
              <a:t>Your child may bring home a book without text. Picture books are very important, they provide an opportunity for you to talk with your child about the pictures and allow the child to make up their own words for the story after it has been revisited several times.</a:t>
            </a:r>
          </a:p>
          <a:p>
            <a:r>
              <a:rPr lang="en-US" dirty="0">
                <a:latin typeface="CCW Cursive Writing 18" panose="03050602040000000000" pitchFamily="66" charset="0"/>
              </a:rPr>
              <a:t>There will be a story card to accompany your book with a structured story for you to read as your child turns the pages.</a:t>
            </a:r>
          </a:p>
          <a:p>
            <a:pPr marL="0" indent="0">
              <a:buNone/>
            </a:pPr>
            <a:endParaRPr lang="en-GB" dirty="0"/>
          </a:p>
        </p:txBody>
      </p:sp>
    </p:spTree>
    <p:extLst>
      <p:ext uri="{BB962C8B-B14F-4D97-AF65-F5344CB8AC3E}">
        <p14:creationId xmlns:p14="http://schemas.microsoft.com/office/powerpoint/2010/main" val="2309430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FAAE9-9C62-4A00-9962-55B338701624}"/>
              </a:ext>
            </a:extLst>
          </p:cNvPr>
          <p:cNvSpPr>
            <a:spLocks noGrp="1"/>
          </p:cNvSpPr>
          <p:nvPr>
            <p:ph type="title"/>
          </p:nvPr>
        </p:nvSpPr>
        <p:spPr/>
        <p:txBody>
          <a:bodyPr>
            <a:normAutofit fontScale="90000"/>
          </a:bodyPr>
          <a:lstStyle/>
          <a:p>
            <a:r>
              <a:rPr lang="en-GB" dirty="0">
                <a:latin typeface="CCW Cursive Writing 18" panose="03050602040000000000" pitchFamily="66" charset="0"/>
              </a:rPr>
              <a:t>School Reading Books.</a:t>
            </a:r>
          </a:p>
        </p:txBody>
      </p:sp>
      <p:sp>
        <p:nvSpPr>
          <p:cNvPr id="3" name="Content Placeholder 2">
            <a:extLst>
              <a:ext uri="{FF2B5EF4-FFF2-40B4-BE49-F238E27FC236}">
                <a16:creationId xmlns:a16="http://schemas.microsoft.com/office/drawing/2014/main" id="{81593993-EDEC-4990-9C45-9F0837C214E2}"/>
              </a:ext>
            </a:extLst>
          </p:cNvPr>
          <p:cNvSpPr>
            <a:spLocks noGrp="1"/>
          </p:cNvSpPr>
          <p:nvPr>
            <p:ph idx="1"/>
          </p:nvPr>
        </p:nvSpPr>
        <p:spPr>
          <a:xfrm>
            <a:off x="1295401" y="2403835"/>
            <a:ext cx="9601196" cy="4345757"/>
          </a:xfrm>
        </p:spPr>
        <p:txBody>
          <a:bodyPr/>
          <a:lstStyle/>
          <a:p>
            <a:r>
              <a:rPr lang="en-US" dirty="0">
                <a:latin typeface="CCW Cursive Writing 18" panose="03050602040000000000" pitchFamily="66" charset="0"/>
              </a:rPr>
              <a:t>Once your child is ready, they will be introduced to books with some simple text.  These books will be linked to support their phonic knowledge and the sounds they are learning. They will include some ‘tricky words’ – words that cannot be sounded out.</a:t>
            </a:r>
          </a:p>
          <a:p>
            <a:r>
              <a:rPr lang="en-US" dirty="0">
                <a:latin typeface="CCW Cursive Writing 18" panose="03050602040000000000" pitchFamily="66" charset="0"/>
              </a:rPr>
              <a:t>Read daily and write a short comment in the reading record book.</a:t>
            </a:r>
          </a:p>
          <a:p>
            <a:endParaRPr lang="en-US" dirty="0">
              <a:latin typeface="CCW Cursive Writing 18" panose="03050602040000000000" pitchFamily="66" charset="0"/>
            </a:endParaRPr>
          </a:p>
          <a:p>
            <a:endParaRPr lang="en-GB" dirty="0">
              <a:latin typeface="CCW Cursive Writing 18" panose="03050602040000000000" pitchFamily="66" charset="0"/>
            </a:endParaRPr>
          </a:p>
        </p:txBody>
      </p:sp>
    </p:spTree>
    <p:extLst>
      <p:ext uri="{BB962C8B-B14F-4D97-AF65-F5344CB8AC3E}">
        <p14:creationId xmlns:p14="http://schemas.microsoft.com/office/powerpoint/2010/main" val="355703170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docProps/app.xml><?xml version="1.0" encoding="utf-8"?>
<Properties xmlns="http://schemas.openxmlformats.org/officeDocument/2006/extended-properties" xmlns:vt="http://schemas.openxmlformats.org/officeDocument/2006/docPropsVTypes">
  <Template>Organic</Template>
  <TotalTime>111</TotalTime>
  <Words>696</Words>
  <Application>Microsoft Office PowerPoint</Application>
  <PresentationFormat>Widescreen</PresentationFormat>
  <Paragraphs>56</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CCW Cursive Writing 18</vt:lpstr>
      <vt:lpstr>Garamond</vt:lpstr>
      <vt:lpstr>Wingdings</vt:lpstr>
      <vt:lpstr>Organic</vt:lpstr>
      <vt:lpstr>Good Afternoon</vt:lpstr>
      <vt:lpstr>Reading and Phonics</vt:lpstr>
      <vt:lpstr>Phonics</vt:lpstr>
      <vt:lpstr>Phonics</vt:lpstr>
      <vt:lpstr>Phonics</vt:lpstr>
      <vt:lpstr>At home.</vt:lpstr>
      <vt:lpstr>At home.</vt:lpstr>
      <vt:lpstr>School Reading Books.</vt:lpstr>
      <vt:lpstr>School Reading Books.</vt:lpstr>
      <vt:lpstr>Things to talk about</vt:lpstr>
      <vt:lpstr>Important Information</vt:lpstr>
      <vt:lpstr>Questions</vt:lpstr>
      <vt:lpstr>And finally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Good Afternoon</dc:title>
  <dc:creator>Liza Thomson</dc:creator>
  <cp:lastModifiedBy>Liza Thomson</cp:lastModifiedBy>
  <cp:revision>13</cp:revision>
  <dcterms:created xsi:type="dcterms:W3CDTF">2021-10-17T15:43:01Z</dcterms:created>
  <dcterms:modified xsi:type="dcterms:W3CDTF">2021-10-17T17:38:22Z</dcterms:modified>
</cp:coreProperties>
</file>