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84"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F32B0-D5A6-45F3-8AF6-7B0391A48928}"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294234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F32B0-D5A6-45F3-8AF6-7B0391A48928}"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351677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F32B0-D5A6-45F3-8AF6-7B0391A48928}"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130554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F32B0-D5A6-45F3-8AF6-7B0391A48928}"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33103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AF32B0-D5A6-45F3-8AF6-7B0391A48928}"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135495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F32B0-D5A6-45F3-8AF6-7B0391A48928}"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124141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F32B0-D5A6-45F3-8AF6-7B0391A48928}"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208196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F32B0-D5A6-45F3-8AF6-7B0391A48928}"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396446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F32B0-D5A6-45F3-8AF6-7B0391A48928}"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78319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AF32B0-D5A6-45F3-8AF6-7B0391A48928}"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289566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AF32B0-D5A6-45F3-8AF6-7B0391A48928}"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D8F7B-E6E9-45D0-A98C-C338AEDC9F19}" type="slidenum">
              <a:rPr lang="en-GB" smtClean="0"/>
              <a:t>‹#›</a:t>
            </a:fld>
            <a:endParaRPr lang="en-GB"/>
          </a:p>
        </p:txBody>
      </p:sp>
    </p:spTree>
    <p:extLst>
      <p:ext uri="{BB962C8B-B14F-4D97-AF65-F5344CB8AC3E}">
        <p14:creationId xmlns:p14="http://schemas.microsoft.com/office/powerpoint/2010/main" val="55203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F32B0-D5A6-45F3-8AF6-7B0391A48928}" type="datetimeFigureOut">
              <a:rPr lang="en-GB" smtClean="0"/>
              <a:t>29/06/2020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D8F7B-E6E9-45D0-A98C-C338AEDC9F19}" type="slidenum">
              <a:rPr lang="en-GB" smtClean="0"/>
              <a:t>‹#›</a:t>
            </a:fld>
            <a:endParaRPr lang="en-GB"/>
          </a:p>
        </p:txBody>
      </p:sp>
    </p:spTree>
    <p:extLst>
      <p:ext uri="{BB962C8B-B14F-4D97-AF65-F5344CB8AC3E}">
        <p14:creationId xmlns:p14="http://schemas.microsoft.com/office/powerpoint/2010/main" val="296980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67623994"/>
              </p:ext>
            </p:extLst>
          </p:nvPr>
        </p:nvGraphicFramePr>
        <p:xfrm>
          <a:off x="267455" y="812802"/>
          <a:ext cx="8178045" cy="5726074"/>
        </p:xfrm>
        <a:graphic>
          <a:graphicData uri="http://schemas.openxmlformats.org/drawingml/2006/table">
            <a:tbl>
              <a:tblPr firstRow="1" firstCol="1" bandRow="1">
                <a:tableStyleId>{5C22544A-7EE6-4342-B048-85BDC9FD1C3A}</a:tableStyleId>
              </a:tblPr>
              <a:tblGrid>
                <a:gridCol w="2645576">
                  <a:extLst>
                    <a:ext uri="{9D8B030D-6E8A-4147-A177-3AD203B41FA5}">
                      <a16:colId xmlns:a16="http://schemas.microsoft.com/office/drawing/2014/main" val="1653852271"/>
                    </a:ext>
                  </a:extLst>
                </a:gridCol>
                <a:gridCol w="5532469">
                  <a:extLst>
                    <a:ext uri="{9D8B030D-6E8A-4147-A177-3AD203B41FA5}">
                      <a16:colId xmlns:a16="http://schemas.microsoft.com/office/drawing/2014/main" val="1128331761"/>
                    </a:ext>
                  </a:extLst>
                </a:gridCol>
              </a:tblGrid>
              <a:tr h="241291">
                <a:tc>
                  <a:txBody>
                    <a:bodyPr/>
                    <a:lstStyle/>
                    <a:p>
                      <a:pPr algn="l">
                        <a:lnSpc>
                          <a:spcPct val="115000"/>
                        </a:lnSpc>
                        <a:spcAft>
                          <a:spcPts val="0"/>
                        </a:spcAft>
                      </a:pPr>
                      <a:r>
                        <a:rPr lang="en-GB" sz="1800">
                          <a:effectLst/>
                        </a:rPr>
                        <a:t>Name of mountain range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800" dirty="0">
                          <a:effectLst/>
                        </a:rPr>
                        <a:t>e.g. The Alps, The Andes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262690235"/>
                  </a:ext>
                </a:extLst>
              </a:tr>
              <a:tr h="241291">
                <a:tc>
                  <a:txBody>
                    <a:bodyPr/>
                    <a:lstStyle/>
                    <a:p>
                      <a:pPr algn="l">
                        <a:lnSpc>
                          <a:spcPct val="115000"/>
                        </a:lnSpc>
                        <a:spcAft>
                          <a:spcPts val="0"/>
                        </a:spcAft>
                      </a:pPr>
                      <a:r>
                        <a:rPr lang="en-GB" sz="1400">
                          <a:effectLst/>
                        </a:rPr>
                        <a:t>Location of mountain range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Continent and countries they are 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2447147665"/>
                  </a:ext>
                </a:extLst>
              </a:tr>
              <a:tr h="427530">
                <a:tc>
                  <a:txBody>
                    <a:bodyPr/>
                    <a:lstStyle/>
                    <a:p>
                      <a:pPr algn="l">
                        <a:lnSpc>
                          <a:spcPct val="115000"/>
                        </a:lnSpc>
                        <a:spcAft>
                          <a:spcPts val="0"/>
                        </a:spcAft>
                      </a:pPr>
                      <a:r>
                        <a:rPr lang="en-GB" sz="1400">
                          <a:effectLst/>
                        </a:rPr>
                        <a:t>Key features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Length and width of mountain range, and what is the highest peak?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3280857447"/>
                  </a:ext>
                </a:extLst>
              </a:tr>
              <a:tr h="241291">
                <a:tc>
                  <a:txBody>
                    <a:bodyPr/>
                    <a:lstStyle/>
                    <a:p>
                      <a:pPr algn="l">
                        <a:lnSpc>
                          <a:spcPct val="115000"/>
                        </a:lnSpc>
                        <a:spcAft>
                          <a:spcPts val="0"/>
                        </a:spcAft>
                      </a:pPr>
                      <a:r>
                        <a:rPr lang="en-GB" sz="1400">
                          <a:effectLst/>
                        </a:rPr>
                        <a:t>How they were formed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Are they fold mountains or fault block mountains?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4120214620"/>
                  </a:ext>
                </a:extLst>
              </a:tr>
              <a:tr h="753992">
                <a:tc>
                  <a:txBody>
                    <a:bodyPr/>
                    <a:lstStyle/>
                    <a:p>
                      <a:pPr algn="l">
                        <a:lnSpc>
                          <a:spcPct val="115000"/>
                        </a:lnSpc>
                        <a:spcAft>
                          <a:spcPts val="0"/>
                        </a:spcAft>
                      </a:pPr>
                      <a:r>
                        <a:rPr lang="en-GB" sz="1400">
                          <a:effectLst/>
                        </a:rPr>
                        <a:t>Labelled diagram of  the mountains range, with key features of one mountain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dirty="0">
                          <a:effectLst/>
                        </a:rPr>
                        <a:t>Lesson three will support you with this.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705764415"/>
                  </a:ext>
                </a:extLst>
              </a:tr>
              <a:tr h="641295">
                <a:tc>
                  <a:txBody>
                    <a:bodyPr/>
                    <a:lstStyle/>
                    <a:p>
                      <a:pPr algn="l">
                        <a:lnSpc>
                          <a:spcPct val="115000"/>
                        </a:lnSpc>
                        <a:spcAft>
                          <a:spcPts val="0"/>
                        </a:spcAft>
                      </a:pPr>
                      <a:r>
                        <a:rPr lang="en-GB" sz="1400" dirty="0">
                          <a:effectLst/>
                        </a:rPr>
                        <a:t>Climate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What’s the weather like within the mountain range? Could you make a short weather forecast as if you were on the mountain?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1890943177"/>
                  </a:ext>
                </a:extLst>
              </a:tr>
              <a:tr h="1076377">
                <a:tc>
                  <a:txBody>
                    <a:bodyPr/>
                    <a:lstStyle/>
                    <a:p>
                      <a:pPr algn="l">
                        <a:lnSpc>
                          <a:spcPct val="115000"/>
                        </a:lnSpc>
                        <a:spcAft>
                          <a:spcPts val="0"/>
                        </a:spcAft>
                      </a:pPr>
                      <a:r>
                        <a:rPr lang="en-GB" sz="1400">
                          <a:effectLst/>
                        </a:rPr>
                        <a:t>Getting prepared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Decide what you would include in your survival bag for a trek up the Himalayan Mountain Range. You may only take 10 items for you to carry personally. What will you need? Explain your choices and why you feel they will help you to survive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664356814"/>
                  </a:ext>
                </a:extLst>
              </a:tr>
              <a:tr h="497641">
                <a:tc>
                  <a:txBody>
                    <a:bodyPr/>
                    <a:lstStyle/>
                    <a:p>
                      <a:pPr algn="l">
                        <a:lnSpc>
                          <a:spcPct val="115000"/>
                        </a:lnSpc>
                        <a:spcAft>
                          <a:spcPts val="0"/>
                        </a:spcAft>
                      </a:pPr>
                      <a:r>
                        <a:rPr lang="en-GB" sz="1400">
                          <a:effectLst/>
                        </a:rPr>
                        <a:t>Be an explorer!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algn="l">
                        <a:lnSpc>
                          <a:spcPct val="115000"/>
                        </a:lnSpc>
                        <a:spcAft>
                          <a:spcPts val="0"/>
                        </a:spcAft>
                      </a:pPr>
                      <a:r>
                        <a:rPr lang="en-GB" sz="1400">
                          <a:effectLst/>
                        </a:rPr>
                        <a:t>Write a diary entry as if you were a mountain explorer. What amazing things would you see and discover?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3994745095"/>
                  </a:ext>
                </a:extLst>
              </a:tr>
              <a:tr h="1523043">
                <a:tc>
                  <a:txBody>
                    <a:bodyPr/>
                    <a:lstStyle/>
                    <a:p>
                      <a:pPr algn="l">
                        <a:lnSpc>
                          <a:spcPct val="115000"/>
                        </a:lnSpc>
                        <a:spcAft>
                          <a:spcPts val="0"/>
                        </a:spcAft>
                      </a:pPr>
                      <a:r>
                        <a:rPr lang="en-GB" sz="1400" dirty="0">
                          <a:effectLst/>
                        </a:rPr>
                        <a:t> </a:t>
                      </a:r>
                    </a:p>
                    <a:p>
                      <a:pPr algn="l">
                        <a:lnSpc>
                          <a:spcPct val="115000"/>
                        </a:lnSpc>
                        <a:spcAft>
                          <a:spcPts val="0"/>
                        </a:spcAft>
                      </a:pPr>
                      <a:r>
                        <a:rPr lang="en-GB" sz="1400" dirty="0">
                          <a:effectLst/>
                        </a:rPr>
                        <a:t>Get creative</a:t>
                      </a:r>
                    </a:p>
                    <a:p>
                      <a:pPr algn="l">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tc>
                  <a:txBody>
                    <a:bodyPr/>
                    <a:lstStyle/>
                    <a:p>
                      <a:pPr marL="342900" lvl="0" indent="-342900" algn="l">
                        <a:lnSpc>
                          <a:spcPct val="115000"/>
                        </a:lnSpc>
                        <a:spcAft>
                          <a:spcPts val="0"/>
                        </a:spcAft>
                        <a:buFont typeface="Symbol" panose="05050102010706020507" pitchFamily="18" charset="2"/>
                        <a:buChar char=""/>
                      </a:pPr>
                      <a:r>
                        <a:rPr lang="en-GB" sz="1400" dirty="0">
                          <a:effectLst/>
                        </a:rPr>
                        <a:t>Make a stop motion animation of an expedition up across the mountain range. </a:t>
                      </a:r>
                    </a:p>
                    <a:p>
                      <a:pPr marL="342900" lvl="0" indent="-342900" algn="l">
                        <a:lnSpc>
                          <a:spcPct val="115000"/>
                        </a:lnSpc>
                        <a:spcAft>
                          <a:spcPts val="0"/>
                        </a:spcAft>
                        <a:buFont typeface="Symbol" panose="05050102010706020507" pitchFamily="18" charset="2"/>
                        <a:buChar char=""/>
                      </a:pPr>
                      <a:r>
                        <a:rPr lang="en-GB" sz="1400" dirty="0">
                          <a:effectLst/>
                        </a:rPr>
                        <a:t>Create a collage of the mountain range</a:t>
                      </a:r>
                    </a:p>
                    <a:p>
                      <a:pPr marL="342900" lvl="0" indent="-342900" algn="l">
                        <a:lnSpc>
                          <a:spcPct val="115000"/>
                        </a:lnSpc>
                        <a:spcAft>
                          <a:spcPts val="0"/>
                        </a:spcAft>
                        <a:buFont typeface="Symbol" panose="05050102010706020507" pitchFamily="18" charset="2"/>
                        <a:buChar char=""/>
                      </a:pPr>
                      <a:r>
                        <a:rPr lang="en-GB" sz="1400" dirty="0">
                          <a:effectLst/>
                        </a:rPr>
                        <a:t>Make a 3D model of the mountain range</a:t>
                      </a:r>
                    </a:p>
                    <a:p>
                      <a:pPr marL="342900" lvl="0" indent="-342900" algn="l">
                        <a:lnSpc>
                          <a:spcPct val="115000"/>
                        </a:lnSpc>
                        <a:spcAft>
                          <a:spcPts val="0"/>
                        </a:spcAft>
                        <a:buFont typeface="Symbol" panose="05050102010706020507" pitchFamily="18" charset="2"/>
                        <a:buChar char=""/>
                      </a:pPr>
                      <a:r>
                        <a:rPr lang="en-GB" sz="1400" dirty="0">
                          <a:effectLst/>
                        </a:rPr>
                        <a:t>Create a short drama piece about trekking across the mountain range, and ask someone to film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46" marR="56946" marT="0" marB="0"/>
                </a:tc>
                <a:extLst>
                  <a:ext uri="{0D108BD9-81ED-4DB2-BD59-A6C34878D82A}">
                    <a16:rowId xmlns:a16="http://schemas.microsoft.com/office/drawing/2014/main" val="2023876426"/>
                  </a:ext>
                </a:extLst>
              </a:tr>
            </a:tbl>
          </a:graphicData>
        </a:graphic>
      </p:graphicFrame>
      <p:sp>
        <p:nvSpPr>
          <p:cNvPr id="5" name="Rectangle 1"/>
          <p:cNvSpPr>
            <a:spLocks noChangeArrowheads="1"/>
          </p:cNvSpPr>
          <p:nvPr/>
        </p:nvSpPr>
        <p:spPr bwMode="auto">
          <a:xfrm>
            <a:off x="8900886" y="686375"/>
            <a:ext cx="3086100" cy="59400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term, both at home and at school, we have been learning about mountains. Your geography activity for the last few weeks of term is to create a project on a mountain range of your choice.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choose to present your final project in any way you wish. For example, you may choose to do a labelled illustration, a model, an information sheet or a narrate PowerPoint (like the ones the teachers have been making). Remember, even if you are coming into school, you still cannot take anything additional into school, but you can still email photos and other files. We’d love to see what you produce!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the following guide, and the lessons on the website, to support your project planning.</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430741" y="114014"/>
            <a:ext cx="3733800" cy="646331"/>
          </a:xfrm>
          <a:prstGeom prst="rect">
            <a:avLst/>
          </a:prstGeom>
          <a:noFill/>
        </p:spPr>
        <p:txBody>
          <a:bodyPr wrap="square" rtlCol="0">
            <a:spAutoFit/>
          </a:bodyPr>
          <a:lstStyle/>
          <a:p>
            <a:r>
              <a:rPr lang="en-GB" sz="3600" b="1" dirty="0" smtClean="0"/>
              <a:t>Mountain Project</a:t>
            </a:r>
            <a:endParaRPr lang="en-GB" sz="3600" b="1" dirty="0"/>
          </a:p>
        </p:txBody>
      </p:sp>
    </p:spTree>
    <p:extLst>
      <p:ext uri="{BB962C8B-B14F-4D97-AF65-F5344CB8AC3E}">
        <p14:creationId xmlns:p14="http://schemas.microsoft.com/office/powerpoint/2010/main" val="245855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361</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Torrance</dc:creator>
  <cp:lastModifiedBy>Natalie Torrance</cp:lastModifiedBy>
  <cp:revision>3</cp:revision>
  <dcterms:created xsi:type="dcterms:W3CDTF">2020-06-29T11:21:54Z</dcterms:created>
  <dcterms:modified xsi:type="dcterms:W3CDTF">2020-06-29T11:23:12Z</dcterms:modified>
</cp:coreProperties>
</file>