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4" r:id="rId4"/>
    <p:sldId id="257" r:id="rId5"/>
    <p:sldId id="261" r:id="rId6"/>
    <p:sldId id="260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99B2-AD49-4814-B4E3-EB4FD4BC195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1FA-5CEE-4D69-8E17-40822898D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40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99B2-AD49-4814-B4E3-EB4FD4BC195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1FA-5CEE-4D69-8E17-40822898D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5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99B2-AD49-4814-B4E3-EB4FD4BC195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1FA-5CEE-4D69-8E17-40822898D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02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99B2-AD49-4814-B4E3-EB4FD4BC195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1FA-5CEE-4D69-8E17-40822898D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5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99B2-AD49-4814-B4E3-EB4FD4BC195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1FA-5CEE-4D69-8E17-40822898D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34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99B2-AD49-4814-B4E3-EB4FD4BC195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1FA-5CEE-4D69-8E17-40822898D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3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99B2-AD49-4814-B4E3-EB4FD4BC195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1FA-5CEE-4D69-8E17-40822898D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65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99B2-AD49-4814-B4E3-EB4FD4BC195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1FA-5CEE-4D69-8E17-40822898D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33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99B2-AD49-4814-B4E3-EB4FD4BC195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1FA-5CEE-4D69-8E17-40822898D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882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99B2-AD49-4814-B4E3-EB4FD4BC195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1FA-5CEE-4D69-8E17-40822898D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309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99B2-AD49-4814-B4E3-EB4FD4BC195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1FA-5CEE-4D69-8E17-40822898D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94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199B2-AD49-4814-B4E3-EB4FD4BC1954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A1FA-5CEE-4D69-8E17-40822898DE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1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hyperlink" Target="https://www.spaghettibookclub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66575"/>
              </p:ext>
            </p:extLst>
          </p:nvPr>
        </p:nvGraphicFramePr>
        <p:xfrm>
          <a:off x="444501" y="747413"/>
          <a:ext cx="11239500" cy="5954257"/>
        </p:xfrm>
        <a:graphic>
          <a:graphicData uri="http://schemas.openxmlformats.org/drawingml/2006/table">
            <a:tbl>
              <a:tblPr/>
              <a:tblGrid>
                <a:gridCol w="144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5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400" dirty="0">
                          <a:solidFill>
                            <a:srgbClr val="00206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L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6" marR="32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400" dirty="0">
                          <a:latin typeface="+mn-lt"/>
                          <a:ea typeface="Calibri"/>
                          <a:cs typeface="Times New Roman"/>
                        </a:rPr>
                        <a:t>To write a book review based</a:t>
                      </a:r>
                      <a:r>
                        <a:rPr lang="en-GB" sz="2400" baseline="0" dirty="0">
                          <a:latin typeface="+mn-lt"/>
                          <a:ea typeface="Calibri"/>
                          <a:cs typeface="Times New Roman"/>
                        </a:rPr>
                        <a:t> on </a:t>
                      </a:r>
                      <a:r>
                        <a:rPr lang="en-GB" sz="2400" i="1" baseline="0" dirty="0">
                          <a:latin typeface="+mn-lt"/>
                          <a:ea typeface="Calibri"/>
                          <a:cs typeface="Times New Roman"/>
                        </a:rPr>
                        <a:t>The Man Who Bought a Mountain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400" i="0" baseline="0" dirty="0">
                          <a:latin typeface="+mn-lt"/>
                          <a:ea typeface="Calibri"/>
                          <a:cs typeface="Times New Roman"/>
                        </a:rPr>
                        <a:t>To listen to and discuss a range of fiction which I might not choose to read myself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400" i="0" baseline="0" dirty="0">
                          <a:latin typeface="+mn-lt"/>
                          <a:ea typeface="Calibri"/>
                          <a:cs typeface="Times New Roman"/>
                        </a:rPr>
                        <a:t>To explore themes within and across texts e.g. loss, friendship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400" i="0" baseline="0" dirty="0">
                          <a:latin typeface="+mn-lt"/>
                          <a:ea typeface="Calibri"/>
                          <a:cs typeface="Times New Roman"/>
                        </a:rPr>
                        <a:t>To recommend books to peers with reasons for my choices</a:t>
                      </a:r>
                      <a:endParaRPr lang="en-GB" sz="24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766" marR="32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6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en-GB" sz="500" dirty="0">
                          <a:latin typeface="Calibri"/>
                        </a:rPr>
                      </a:br>
                      <a:r>
                        <a:rPr lang="en-GB" sz="5400" dirty="0">
                          <a:solidFill>
                            <a:srgbClr val="00206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T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6" marR="32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eaLnBrk="1" hangingPunct="1">
                        <a:buFont typeface="Arial" pitchFamily="34" charset="0"/>
                        <a:buChar char="•"/>
                      </a:pPr>
                      <a:r>
                        <a:rPr lang="en-GB" altLang="en-US" sz="2800" baseline="0" dirty="0"/>
                        <a:t>Write a book review of </a:t>
                      </a:r>
                      <a:r>
                        <a:rPr lang="en-GB" altLang="en-US" sz="2800" i="1" baseline="0" dirty="0"/>
                        <a:t>The Man Who Bought a Mountain</a:t>
                      </a:r>
                    </a:p>
                  </a:txBody>
                  <a:tcPr marL="32766" marR="32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400" dirty="0">
                          <a:solidFill>
                            <a:srgbClr val="00206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S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6" marR="32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 can</a:t>
                      </a:r>
                      <a:r>
                        <a:rPr lang="en-US" sz="20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review a book with reasons for choices</a:t>
                      </a:r>
                    </a:p>
                    <a:p>
                      <a:pPr marL="285750" marR="0" lvl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 can explore themes within a text</a:t>
                      </a:r>
                    </a:p>
                    <a:p>
                      <a:pPr marL="285750" marR="0" lvl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 can discuss fiction which I may not choose to read myself</a:t>
                      </a:r>
                    </a:p>
                    <a:p>
                      <a:pPr marL="285750" marR="0" lvl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</a:pP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3" marR="11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3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963738"/>
            <a:ext cx="7000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Rectangle 3"/>
          <p:cNvSpPr>
            <a:spLocks noChangeArrowheads="1"/>
          </p:cNvSpPr>
          <p:nvPr/>
        </p:nvSpPr>
        <p:spPr bwMode="auto">
          <a:xfrm>
            <a:off x="1361953" y="0"/>
            <a:ext cx="9404596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Learning the Springfield way!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5" name="Rectangle 1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723EDA1-B551-2E4A-9595-CB9332607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05409"/>
      </p:ext>
    </p:extLst>
  </p:cSld>
  <p:clrMapOvr>
    <a:masterClrMapping/>
  </p:clrMapOvr>
  <p:transition advClick="0" advTm="237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would we write book reviews?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To share our opinion of books</a:t>
            </a:r>
          </a:p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To recommend a book that we liked</a:t>
            </a:r>
          </a:p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To encourage others to read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9937B6B-31B1-694D-9A73-A554D5C09EF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4332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90"/>
    </mc:Choice>
    <mc:Fallback>
      <p:transition spd="slow" advTm="14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title"/>
          </p:nvPr>
        </p:nvSpPr>
        <p:spPr>
          <a:xfrm>
            <a:off x="469900" y="292100"/>
            <a:ext cx="4254500" cy="2070100"/>
          </a:xfrm>
        </p:spPr>
        <p:txBody>
          <a:bodyPr>
            <a:noAutofit/>
          </a:bodyPr>
          <a:lstStyle/>
          <a:p>
            <a:r>
              <a:rPr lang="en-US" altLang="en-US" sz="4400" dirty="0"/>
              <a:t>Look at some reviews on this website</a:t>
            </a:r>
          </a:p>
        </p:txBody>
      </p:sp>
      <p:sp>
        <p:nvSpPr>
          <p:cNvPr id="17410" name="Text Placeholder 5"/>
          <p:cNvSpPr>
            <a:spLocks noGrp="1"/>
          </p:cNvSpPr>
          <p:nvPr>
            <p:ph type="body" sz="half" idx="2"/>
          </p:nvPr>
        </p:nvSpPr>
        <p:spPr bwMode="auto">
          <a:xfrm>
            <a:off x="469900" y="2362200"/>
            <a:ext cx="4927600" cy="2349500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GB" sz="2400" dirty="0">
                <a:hlinkClick r:id="rId4"/>
              </a:rPr>
              <a:t>https://www.spaghettibookclub.org/</a:t>
            </a:r>
            <a:endParaRPr lang="en-US" alt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29326" y="990600"/>
            <a:ext cx="4257675" cy="5257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What do you think?</a:t>
            </a:r>
          </a:p>
          <a:p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Could you write your own book review?</a:t>
            </a:r>
          </a:p>
          <a:p>
            <a:r>
              <a: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What features do you like best?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227C911-8111-5D45-B121-A3DF9C7F79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2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04"/>
    </mc:Choice>
    <mc:Fallback>
      <p:transition spd="slow" advTm="18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55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Your task is to write a book review about </a:t>
            </a:r>
            <a:r>
              <a:rPr lang="en-GB" i="1" dirty="0"/>
              <a:t>The Man Who Bought A Mountain</a:t>
            </a:r>
            <a:r>
              <a:rPr lang="en-GB" dirty="0"/>
              <a:t>. To plan this, you could think about:</a:t>
            </a:r>
          </a:p>
          <a:p>
            <a:pPr marL="0" indent="0">
              <a:buNone/>
            </a:pPr>
            <a:r>
              <a:rPr lang="en-GB" dirty="0"/>
              <a:t>The title and author</a:t>
            </a:r>
          </a:p>
          <a:p>
            <a:pPr marL="0" indent="0">
              <a:buNone/>
            </a:pPr>
            <a:r>
              <a:rPr lang="en-GB" dirty="0"/>
              <a:t>The type of story it is</a:t>
            </a:r>
          </a:p>
          <a:p>
            <a:pPr marL="0" indent="0">
              <a:buNone/>
            </a:pPr>
            <a:r>
              <a:rPr lang="en-GB" dirty="0"/>
              <a:t>The setting and main characters</a:t>
            </a:r>
          </a:p>
          <a:p>
            <a:pPr marL="0" indent="0">
              <a:buNone/>
            </a:pPr>
            <a:r>
              <a:rPr lang="en-GB" dirty="0"/>
              <a:t>The main plot (or storyline)</a:t>
            </a:r>
          </a:p>
          <a:p>
            <a:pPr marL="0" indent="0">
              <a:buNone/>
            </a:pPr>
            <a:r>
              <a:rPr lang="en-GB" dirty="0"/>
              <a:t>The key message the story portrays</a:t>
            </a:r>
          </a:p>
          <a:p>
            <a:pPr marL="0" indent="0">
              <a:buNone/>
            </a:pPr>
            <a:r>
              <a:rPr lang="en-GB" dirty="0"/>
              <a:t>How you feel about the story</a:t>
            </a:r>
          </a:p>
          <a:p>
            <a:pPr marL="0" indent="0">
              <a:buNone/>
            </a:pPr>
            <a:r>
              <a:rPr lang="en-GB" dirty="0"/>
              <a:t>Your star rating – how many stars out of 5?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CC7DDCF-6D99-3F4E-A209-891E89785F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0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898"/>
    </mc:Choice>
    <mc:Fallback>
      <p:transition spd="slow" advTm="61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69812" y="503936"/>
            <a:ext cx="5236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Here is a checklist to use to help you include all the features.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D0B1F22-AC11-E540-92D5-F3B61449A5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06174"/>
              </p:ext>
            </p:extLst>
          </p:nvPr>
        </p:nvGraphicFramePr>
        <p:xfrm>
          <a:off x="556768" y="622130"/>
          <a:ext cx="5295392" cy="45594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2948">
                  <a:extLst>
                    <a:ext uri="{9D8B030D-6E8A-4147-A177-3AD203B41FA5}">
                      <a16:colId xmlns:a16="http://schemas.microsoft.com/office/drawing/2014/main" val="1589057326"/>
                    </a:ext>
                  </a:extLst>
                </a:gridCol>
                <a:gridCol w="602444">
                  <a:extLst>
                    <a:ext uri="{9D8B030D-6E8A-4147-A177-3AD203B41FA5}">
                      <a16:colId xmlns:a16="http://schemas.microsoft.com/office/drawing/2014/main" val="662981876"/>
                    </a:ext>
                  </a:extLst>
                </a:gridCol>
              </a:tblGrid>
              <a:tr h="54433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Check you have included…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9169788"/>
                  </a:ext>
                </a:extLst>
              </a:tr>
              <a:tr h="54433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The title and author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340009"/>
                  </a:ext>
                </a:extLst>
              </a:tr>
              <a:tr h="544336">
                <a:tc>
                  <a:txBody>
                    <a:bodyPr/>
                    <a:lstStyle/>
                    <a:p>
                      <a:r>
                        <a:rPr lang="en-US" sz="2000" dirty="0"/>
                        <a:t>The type of story it 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5841669"/>
                  </a:ext>
                </a:extLst>
              </a:tr>
              <a:tr h="544336">
                <a:tc>
                  <a:txBody>
                    <a:bodyPr/>
                    <a:lstStyle/>
                    <a:p>
                      <a:r>
                        <a:rPr lang="en-US" sz="2000" dirty="0"/>
                        <a:t>The setting and main characters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738896"/>
                  </a:ext>
                </a:extLst>
              </a:tr>
              <a:tr h="749115">
                <a:tc>
                  <a:txBody>
                    <a:bodyPr/>
                    <a:lstStyle/>
                    <a:p>
                      <a:r>
                        <a:rPr lang="en-US" sz="2000" dirty="0"/>
                        <a:t>The main storyline (don’t give away the ending!)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1385297"/>
                  </a:ext>
                </a:extLst>
              </a:tr>
              <a:tr h="544336">
                <a:tc>
                  <a:txBody>
                    <a:bodyPr/>
                    <a:lstStyle/>
                    <a:p>
                      <a:r>
                        <a:rPr lang="en-US" sz="2000" dirty="0"/>
                        <a:t>The key message the story portrays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561546"/>
                  </a:ext>
                </a:extLst>
              </a:tr>
              <a:tr h="544336">
                <a:tc>
                  <a:txBody>
                    <a:bodyPr/>
                    <a:lstStyle/>
                    <a:p>
                      <a:r>
                        <a:rPr lang="en-US" sz="2000" dirty="0"/>
                        <a:t>How you feel about the 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568173"/>
                  </a:ext>
                </a:extLst>
              </a:tr>
              <a:tr h="544336">
                <a:tc>
                  <a:txBody>
                    <a:bodyPr/>
                    <a:lstStyle/>
                    <a:p>
                      <a:r>
                        <a:rPr lang="en-US" sz="2000" dirty="0"/>
                        <a:t>Rating out of 5 stars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478224"/>
                  </a:ext>
                </a:extLst>
              </a:tr>
            </a:tbl>
          </a:graphicData>
        </a:graphic>
      </p:graphicFrame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7CA0C4B-485C-B04E-A972-67CA97DAB6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7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459"/>
    </mc:Choice>
    <mc:Fallback>
      <p:transition spd="slow" advTm="374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650" y="-1"/>
            <a:ext cx="56007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500" y="342900"/>
            <a:ext cx="254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Here is an example of the layout of a Book Review which you may want to use.</a:t>
            </a:r>
          </a:p>
          <a:p>
            <a:endParaRPr lang="en-GB" sz="2400" dirty="0"/>
          </a:p>
          <a:p>
            <a:r>
              <a:rPr lang="en-GB" sz="2400" dirty="0"/>
              <a:t>Alternatively, take the examples from Spaghetti Book Club and use these formats instead.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EB8C60B-FA93-0142-9430-56CE55783C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5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55"/>
    </mc:Choice>
    <mc:Fallback>
      <p:transition spd="slow" advTm="60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989038"/>
              </p:ext>
            </p:extLst>
          </p:nvPr>
        </p:nvGraphicFramePr>
        <p:xfrm>
          <a:off x="444501" y="747413"/>
          <a:ext cx="11239500" cy="5954257"/>
        </p:xfrm>
        <a:graphic>
          <a:graphicData uri="http://schemas.openxmlformats.org/drawingml/2006/table">
            <a:tbl>
              <a:tblPr/>
              <a:tblGrid>
                <a:gridCol w="144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1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5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400" dirty="0">
                          <a:solidFill>
                            <a:srgbClr val="00206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L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6" marR="32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400" dirty="0">
                          <a:latin typeface="+mn-lt"/>
                          <a:ea typeface="Calibri"/>
                          <a:cs typeface="Times New Roman"/>
                        </a:rPr>
                        <a:t>To write a book review based</a:t>
                      </a:r>
                      <a:r>
                        <a:rPr lang="en-GB" sz="2400" baseline="0" dirty="0">
                          <a:latin typeface="+mn-lt"/>
                          <a:ea typeface="Calibri"/>
                          <a:cs typeface="Times New Roman"/>
                        </a:rPr>
                        <a:t> on </a:t>
                      </a:r>
                      <a:r>
                        <a:rPr lang="en-GB" sz="2400" i="1" baseline="0" dirty="0">
                          <a:latin typeface="+mn-lt"/>
                          <a:ea typeface="Calibri"/>
                          <a:cs typeface="Times New Roman"/>
                        </a:rPr>
                        <a:t>The Man Who Bought a Mountain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400" i="0" baseline="0" dirty="0">
                          <a:latin typeface="+mn-lt"/>
                          <a:ea typeface="Calibri"/>
                          <a:cs typeface="Times New Roman"/>
                        </a:rPr>
                        <a:t>To listen to and discuss a range of fiction which I might not choose to read myself</a:t>
                      </a: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400" i="0" baseline="0" dirty="0">
                          <a:latin typeface="+mn-lt"/>
                          <a:ea typeface="Calibri"/>
                          <a:cs typeface="Times New Roman"/>
                        </a:rPr>
                        <a:t>To explore themes within and across texts e.g. loss</a:t>
                      </a:r>
                      <a:r>
                        <a:rPr lang="en-GB" sz="2400" i="0" baseline="0">
                          <a:latin typeface="+mn-lt"/>
                          <a:ea typeface="Calibri"/>
                          <a:cs typeface="Times New Roman"/>
                        </a:rPr>
                        <a:t>, friendship</a:t>
                      </a:r>
                      <a:endParaRPr lang="en-GB" sz="2400" i="0" baseline="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2400" i="0" baseline="0" dirty="0">
                          <a:latin typeface="+mn-lt"/>
                          <a:ea typeface="Calibri"/>
                          <a:cs typeface="Times New Roman"/>
                        </a:rPr>
                        <a:t>To recommend books to peers with reasons for my choices</a:t>
                      </a:r>
                      <a:endParaRPr lang="en-GB" sz="24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766" marR="32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6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br>
                        <a:rPr lang="en-GB" sz="500" dirty="0">
                          <a:latin typeface="Calibri"/>
                        </a:rPr>
                      </a:br>
                      <a:r>
                        <a:rPr lang="en-GB" sz="5400" dirty="0">
                          <a:solidFill>
                            <a:srgbClr val="00206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T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6" marR="32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 eaLnBrk="1" hangingPunct="1">
                        <a:buFont typeface="Arial" pitchFamily="34" charset="0"/>
                        <a:buChar char="•"/>
                      </a:pPr>
                      <a:r>
                        <a:rPr lang="en-GB" altLang="en-US" sz="2800" baseline="0" dirty="0"/>
                        <a:t>Write a book review of </a:t>
                      </a:r>
                      <a:r>
                        <a:rPr lang="en-GB" altLang="en-US" sz="2800" i="1" baseline="0" dirty="0"/>
                        <a:t>The Man Who Bought a Mountain</a:t>
                      </a:r>
                    </a:p>
                  </a:txBody>
                  <a:tcPr marL="32766" marR="32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6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5400" dirty="0">
                          <a:solidFill>
                            <a:srgbClr val="002060"/>
                          </a:solidFill>
                          <a:latin typeface="Arial Black"/>
                          <a:ea typeface="Calibri"/>
                          <a:cs typeface="Times New Roman"/>
                        </a:rPr>
                        <a:t>S</a:t>
                      </a:r>
                      <a:endParaRPr lang="en-GB" sz="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66" marR="327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 can</a:t>
                      </a:r>
                      <a:r>
                        <a:rPr lang="en-US" sz="20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review a book with reasons for choices</a:t>
                      </a:r>
                    </a:p>
                    <a:p>
                      <a:pPr marL="285750" marR="0" lvl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 can explore themes within a text</a:t>
                      </a:r>
                    </a:p>
                    <a:p>
                      <a:pPr marL="285750" marR="0" lvl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US" sz="2000" b="0" baseline="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 can discuss fiction which I may not choose to read myself</a:t>
                      </a:r>
                    </a:p>
                    <a:p>
                      <a:pPr marL="285750" marR="0" lvl="0" indent="-28575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</a:pPr>
                      <a:endParaRPr lang="en-US" sz="20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3" marR="1143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23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963738"/>
            <a:ext cx="70008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4" name="Rectangle 3"/>
          <p:cNvSpPr>
            <a:spLocks noChangeArrowheads="1"/>
          </p:cNvSpPr>
          <p:nvPr/>
        </p:nvSpPr>
        <p:spPr bwMode="auto">
          <a:xfrm>
            <a:off x="1361953" y="0"/>
            <a:ext cx="9404596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i="1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Learning the Springfield way!</a:t>
            </a:r>
            <a:endParaRPr lang="en-GB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35" name="Rectangle 1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charset="0"/>
                <a:cs typeface="Sassoon Infant Rg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FBD9DFD-9CF1-A94A-AD0E-7853548F79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35831"/>
      </p:ext>
    </p:extLst>
  </p:cSld>
  <p:clrMapOvr>
    <a:masterClrMapping/>
  </p:clrMapOvr>
  <p:transition advClick="0" advTm="39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1|1.2|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432</Words>
  <Application>Microsoft Macintosh PowerPoint</Application>
  <PresentationFormat>Widescreen</PresentationFormat>
  <Paragraphs>60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Cambria</vt:lpstr>
      <vt:lpstr>Sassoon Infant Rg</vt:lpstr>
      <vt:lpstr>Times New Roman</vt:lpstr>
      <vt:lpstr>Wingdings</vt:lpstr>
      <vt:lpstr>Office Theme</vt:lpstr>
      <vt:lpstr>PowerPoint Presentation</vt:lpstr>
      <vt:lpstr>Why would we write book reviews?</vt:lpstr>
      <vt:lpstr>Look at some reviews on this website</vt:lpstr>
      <vt:lpstr>Book Review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 Landi</dc:creator>
  <cp:lastModifiedBy>ellie landi</cp:lastModifiedBy>
  <cp:revision>10</cp:revision>
  <dcterms:created xsi:type="dcterms:W3CDTF">2020-06-26T10:43:46Z</dcterms:created>
  <dcterms:modified xsi:type="dcterms:W3CDTF">2020-07-03T10:03:28Z</dcterms:modified>
</cp:coreProperties>
</file>