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9" r:id="rId4"/>
    <p:sldId id="266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3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CB1F-EC32-4DFC-B504-54689057A3B4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67FF-55EC-497F-A52C-CAA4B2AE5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57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CB1F-EC32-4DFC-B504-54689057A3B4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67FF-55EC-497F-A52C-CAA4B2AE5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56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CB1F-EC32-4DFC-B504-54689057A3B4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67FF-55EC-497F-A52C-CAA4B2AE5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31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CB1F-EC32-4DFC-B504-54689057A3B4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67FF-55EC-497F-A52C-CAA4B2AE5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763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CB1F-EC32-4DFC-B504-54689057A3B4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67FF-55EC-497F-A52C-CAA4B2AE5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39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CB1F-EC32-4DFC-B504-54689057A3B4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67FF-55EC-497F-A52C-CAA4B2AE5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414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CB1F-EC32-4DFC-B504-54689057A3B4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67FF-55EC-497F-A52C-CAA4B2AE5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529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CB1F-EC32-4DFC-B504-54689057A3B4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67FF-55EC-497F-A52C-CAA4B2AE5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4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CB1F-EC32-4DFC-B504-54689057A3B4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67FF-55EC-497F-A52C-CAA4B2AE5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CB1F-EC32-4DFC-B504-54689057A3B4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67FF-55EC-497F-A52C-CAA4B2AE5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5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CB1F-EC32-4DFC-B504-54689057A3B4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67FF-55EC-497F-A52C-CAA4B2AE5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84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7CB1F-EC32-4DFC-B504-54689057A3B4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D67FF-55EC-497F-A52C-CAA4B2AE56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05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571447"/>
              </p:ext>
            </p:extLst>
          </p:nvPr>
        </p:nvGraphicFramePr>
        <p:xfrm>
          <a:off x="444501" y="747413"/>
          <a:ext cx="11239500" cy="5956046"/>
        </p:xfrm>
        <a:graphic>
          <a:graphicData uri="http://schemas.openxmlformats.org/drawingml/2006/table">
            <a:tbl>
              <a:tblPr/>
              <a:tblGrid>
                <a:gridCol w="1447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1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2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L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3600" dirty="0">
                          <a:latin typeface="+mn-lt"/>
                          <a:ea typeface="Calibri"/>
                          <a:cs typeface="Times New Roman"/>
                        </a:rPr>
                        <a:t>To explore meaning from proverbs and advice </a:t>
                      </a:r>
                    </a:p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3600" dirty="0">
                          <a:latin typeface="+mn-lt"/>
                          <a:ea typeface="Calibri"/>
                          <a:cs typeface="Times New Roman"/>
                        </a:rPr>
                        <a:t>To understand what I have read</a:t>
                      </a:r>
                    </a:p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3600" dirty="0">
                          <a:latin typeface="+mn-lt"/>
                          <a:ea typeface="Calibri"/>
                          <a:cs typeface="Times New Roman"/>
                        </a:rPr>
                        <a:t>To make inferences</a:t>
                      </a:r>
                    </a:p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3600" dirty="0">
                          <a:latin typeface="+mn-lt"/>
                          <a:ea typeface="Calibri"/>
                          <a:cs typeface="Times New Roman"/>
                        </a:rPr>
                        <a:t>I can write my</a:t>
                      </a:r>
                      <a:r>
                        <a:rPr lang="en-GB" sz="3600" baseline="0" dirty="0">
                          <a:latin typeface="+mn-lt"/>
                          <a:ea typeface="Calibri"/>
                          <a:cs typeface="Times New Roman"/>
                        </a:rPr>
                        <a:t> own proverb</a:t>
                      </a:r>
                      <a:endParaRPr lang="en-GB" sz="3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4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en-GB" sz="500" dirty="0">
                          <a:latin typeface="Calibri"/>
                        </a:rPr>
                      </a:b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T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4350" indent="-514350" algn="l" eaLnBrk="1" hangingPunct="1">
                        <a:buFont typeface="+mj-lt"/>
                        <a:buAutoNum type="arabicPeriod"/>
                      </a:pPr>
                      <a:r>
                        <a:rPr lang="en-GB" altLang="en-US" sz="2800" baseline="0" dirty="0"/>
                        <a:t>Explain what the Wise Words mean</a:t>
                      </a:r>
                    </a:p>
                    <a:p>
                      <a:pPr marL="514350" indent="-514350" algn="l" eaLnBrk="1" hangingPunct="1">
                        <a:buFont typeface="+mj-lt"/>
                        <a:buAutoNum type="arabicPeriod"/>
                      </a:pPr>
                      <a:r>
                        <a:rPr lang="en-GB" altLang="en-US" sz="2800" baseline="0" dirty="0"/>
                        <a:t>Explore what the proverbs mean</a:t>
                      </a:r>
                    </a:p>
                    <a:p>
                      <a:pPr marL="514350" indent="-514350" algn="l" eaLnBrk="1" hangingPunct="1">
                        <a:buFont typeface="+mj-lt"/>
                        <a:buAutoNum type="arabicPeriod"/>
                      </a:pPr>
                      <a:r>
                        <a:rPr lang="en-GB" altLang="en-US" sz="2800" baseline="0" dirty="0"/>
                        <a:t>Match the proverb beginnings and endings</a:t>
                      </a:r>
                    </a:p>
                    <a:p>
                      <a:pPr marL="514350" indent="-514350" algn="l" eaLnBrk="1" hangingPunct="1">
                        <a:buFont typeface="+mj-lt"/>
                        <a:buAutoNum type="arabicPeriod"/>
                      </a:pPr>
                      <a:r>
                        <a:rPr lang="en-GB" altLang="en-US" sz="2800" baseline="0" dirty="0"/>
                        <a:t>Can you write your own proverb?</a:t>
                      </a: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6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S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can infer meanings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know</a:t>
                      </a: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what a proverb is and can understand the meaning of some common proverbs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understand what I have read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can write my own proverb</a:t>
                      </a:r>
                      <a:endParaRPr lang="en-US" sz="2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4303" marR="114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2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963738"/>
            <a:ext cx="7000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Rectangle 3"/>
          <p:cNvSpPr>
            <a:spLocks noChangeArrowheads="1"/>
          </p:cNvSpPr>
          <p:nvPr/>
        </p:nvSpPr>
        <p:spPr bwMode="auto">
          <a:xfrm>
            <a:off x="1361953" y="0"/>
            <a:ext cx="9404596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i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Learning the Springfield way!</a:t>
            </a:r>
            <a:endParaRPr lang="en-GB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5" name="Rectangle 1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3F05FE-C393-7049-984D-98F5445DC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17993"/>
      </p:ext>
    </p:extLst>
  </p:cSld>
  <p:clrMapOvr>
    <a:masterClrMapping/>
  </p:clrMapOvr>
  <p:transition advClick="0" advTm="423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900" y="304800"/>
            <a:ext cx="11849100" cy="4305300"/>
          </a:xfrm>
        </p:spPr>
        <p:txBody>
          <a:bodyPr>
            <a:noAutofit/>
          </a:bodyPr>
          <a:lstStyle/>
          <a:p>
            <a:pPr algn="l"/>
            <a:r>
              <a:rPr lang="en-GB" sz="3200" i="1" dirty="0"/>
              <a:t>Explain what you think some of these wise words from the sage might mean. In the story, ‘The Man Who Bought a Mountain’, the wise mountain sage offers advice which sticks in the main character’s mind. </a:t>
            </a:r>
          </a:p>
          <a:p>
            <a:pPr marL="457200" indent="-457200" algn="l">
              <a:buAutoNum type="arabicPeriod"/>
            </a:pPr>
            <a:r>
              <a:rPr lang="en-GB" sz="3200" dirty="0"/>
              <a:t>“The mountain will take from you but it will also give great rewards.” </a:t>
            </a:r>
          </a:p>
          <a:p>
            <a:pPr algn="l"/>
            <a:r>
              <a:rPr lang="en-GB" sz="3200" dirty="0"/>
              <a:t>2. “Do not concern yourself with moving mountains, for the mountains will move you.” </a:t>
            </a:r>
          </a:p>
          <a:p>
            <a:pPr algn="l"/>
            <a:r>
              <a:rPr lang="en-GB" sz="3200" dirty="0"/>
              <a:t>3. “People may not arrive with kind thoughts, but consider it your mission to make sure that they depart with them.” </a:t>
            </a:r>
          </a:p>
          <a:p>
            <a:pPr algn="l"/>
            <a:r>
              <a:rPr lang="en-GB" sz="3200" dirty="0"/>
              <a:t>4. “You must move the mountain one pebble at a time.” </a:t>
            </a:r>
          </a:p>
          <a:p>
            <a:pPr algn="l"/>
            <a:r>
              <a:rPr lang="en-GB" sz="3200" dirty="0"/>
              <a:t>5. “Beware the power of the mountain. Do not climb it so that the world can see you, but so that you can see the world.”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8757B3-02FE-F64B-99AC-92E596758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1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58"/>
    </mc:Choice>
    <mc:Fallback>
      <p:transition spd="slow" advTm="7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17500"/>
            <a:ext cx="105156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Proverbs</a:t>
            </a:r>
          </a:p>
          <a:p>
            <a:endParaRPr lang="en-GB" sz="2800" dirty="0"/>
          </a:p>
          <a:p>
            <a:r>
              <a:rPr lang="en-GB" sz="2800" i="1" dirty="0"/>
              <a:t>Explain or discuss what these well-known proverbs might mean.</a:t>
            </a: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sz="2800" dirty="0"/>
              <a:t> Many hands make light work. 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 People in glass houses should not throw stones. 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 Where there’s a will, there’s a way. </a:t>
            </a:r>
          </a:p>
          <a:p>
            <a:endParaRPr lang="en-GB" sz="2800" dirty="0"/>
          </a:p>
          <a:p>
            <a:r>
              <a:rPr lang="en-GB" sz="2800" dirty="0"/>
              <a:t>4.  Actions speak louder than words.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8CE530-2D88-0148-A466-087523A1C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3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47"/>
    </mc:Choice>
    <mc:Fallback>
      <p:transition spd="slow" advTm="6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5F49CC-AD86-384C-9856-5D9964A25CA0}"/>
              </a:ext>
            </a:extLst>
          </p:cNvPr>
          <p:cNvSpPr/>
          <p:nvPr/>
        </p:nvSpPr>
        <p:spPr>
          <a:xfrm>
            <a:off x="926592" y="1024128"/>
            <a:ext cx="82174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/>
              <a:t> Many hands make light work. 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 People in glass houses should not throw stones. 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 Where there’s a will, there’s a way. </a:t>
            </a:r>
          </a:p>
          <a:p>
            <a:endParaRPr lang="en-GB" sz="2800" dirty="0"/>
          </a:p>
          <a:p>
            <a:r>
              <a:rPr lang="en-GB" sz="2800" dirty="0">
                <a:solidFill>
                  <a:srgbClr val="FF0000"/>
                </a:solidFill>
              </a:rPr>
              <a:t>4.  Actions speak louder than words.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7572FC-E03C-8A4C-9B61-DAAA61943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7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20"/>
    </mc:Choice>
    <mc:Fallback>
      <p:transition spd="slow" advTm="9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you write your own proverb?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6700"/>
            <a:ext cx="10515600" cy="4640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First, let’s match these ones from beginning of the proverb to the end of it.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Many hands                                                             its spots.</a:t>
            </a:r>
          </a:p>
          <a:p>
            <a:pPr marL="0" indent="0">
              <a:buNone/>
            </a:pPr>
            <a:r>
              <a:rPr lang="en-GB" dirty="0"/>
              <a:t>A leopard can’t change                                          new tricks.</a:t>
            </a:r>
          </a:p>
          <a:p>
            <a:pPr marL="0" indent="0">
              <a:buNone/>
            </a:pPr>
            <a:r>
              <a:rPr lang="en-GB" dirty="0"/>
              <a:t>You can’t teach an old dog                                    are better than one.</a:t>
            </a:r>
          </a:p>
          <a:p>
            <a:pPr marL="0" indent="0">
              <a:buNone/>
            </a:pPr>
            <a:r>
              <a:rPr lang="en-GB" dirty="0"/>
              <a:t>Two heads                                                                make light work.</a:t>
            </a:r>
          </a:p>
          <a:p>
            <a:pPr marL="0" indent="0">
              <a:buNone/>
            </a:pPr>
            <a:r>
              <a:rPr lang="en-GB" dirty="0"/>
              <a:t>         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D1A446-D800-D64E-AAF6-8A50A8298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9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47"/>
    </mc:Choice>
    <mc:Fallback>
      <p:transition spd="slow" advTm="38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you write your own proverb?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6700"/>
            <a:ext cx="10515600" cy="50419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First, let’s match these ones from beginning of the proverb to the end of it.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Many hands                                                             its spots.</a:t>
            </a:r>
          </a:p>
          <a:p>
            <a:pPr marL="0" indent="0">
              <a:buNone/>
            </a:pPr>
            <a:r>
              <a:rPr lang="en-GB" dirty="0"/>
              <a:t>A leopard can’t change                                          new tricks.</a:t>
            </a:r>
          </a:p>
          <a:p>
            <a:pPr marL="0" indent="0">
              <a:buNone/>
            </a:pPr>
            <a:r>
              <a:rPr lang="en-GB" dirty="0"/>
              <a:t>You can’t teach an old dog                                    are better than one.</a:t>
            </a:r>
          </a:p>
          <a:p>
            <a:pPr marL="0" indent="0">
              <a:buNone/>
            </a:pPr>
            <a:r>
              <a:rPr lang="en-GB" dirty="0"/>
              <a:t>Two heads                                                                make light work.</a:t>
            </a:r>
          </a:p>
          <a:p>
            <a:pPr marL="0" indent="0">
              <a:buNone/>
            </a:pPr>
            <a:r>
              <a:rPr lang="en-GB" dirty="0"/>
              <a:t>        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See if you can write your own now. They often include animals or everyday objects.           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813300" y="3022600"/>
            <a:ext cx="2730500" cy="1384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813300" y="3022600"/>
            <a:ext cx="2730500" cy="366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813300" y="3505200"/>
            <a:ext cx="2730500" cy="463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730750" y="3969147"/>
            <a:ext cx="2730500" cy="463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7DD0BF-8FA4-C440-8240-3064B22B60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55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51"/>
    </mc:Choice>
    <mc:Fallback>
      <p:transition spd="slow" advTm="108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571447"/>
              </p:ext>
            </p:extLst>
          </p:nvPr>
        </p:nvGraphicFramePr>
        <p:xfrm>
          <a:off x="444501" y="747413"/>
          <a:ext cx="11239500" cy="5956046"/>
        </p:xfrm>
        <a:graphic>
          <a:graphicData uri="http://schemas.openxmlformats.org/drawingml/2006/table">
            <a:tbl>
              <a:tblPr/>
              <a:tblGrid>
                <a:gridCol w="1447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1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2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L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3600" dirty="0">
                          <a:latin typeface="+mn-lt"/>
                          <a:ea typeface="Calibri"/>
                          <a:cs typeface="Times New Roman"/>
                        </a:rPr>
                        <a:t>To explore meaning from proverbs and advice </a:t>
                      </a:r>
                    </a:p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3600" dirty="0">
                          <a:latin typeface="+mn-lt"/>
                          <a:ea typeface="Calibri"/>
                          <a:cs typeface="Times New Roman"/>
                        </a:rPr>
                        <a:t>To understand what I have read</a:t>
                      </a:r>
                    </a:p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3600" dirty="0">
                          <a:latin typeface="+mn-lt"/>
                          <a:ea typeface="Calibri"/>
                          <a:cs typeface="Times New Roman"/>
                        </a:rPr>
                        <a:t>To make inferences</a:t>
                      </a:r>
                    </a:p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GB" sz="3600" dirty="0">
                          <a:latin typeface="+mn-lt"/>
                          <a:ea typeface="Calibri"/>
                          <a:cs typeface="Times New Roman"/>
                        </a:rPr>
                        <a:t>I can write my</a:t>
                      </a:r>
                      <a:r>
                        <a:rPr lang="en-GB" sz="3600" baseline="0" dirty="0">
                          <a:latin typeface="+mn-lt"/>
                          <a:ea typeface="Calibri"/>
                          <a:cs typeface="Times New Roman"/>
                        </a:rPr>
                        <a:t> own proverb</a:t>
                      </a:r>
                      <a:endParaRPr lang="en-GB" sz="3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4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en-GB" sz="500" dirty="0">
                          <a:latin typeface="Calibri"/>
                        </a:rPr>
                      </a:b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T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4350" indent="-514350" algn="l" eaLnBrk="1" hangingPunct="1">
                        <a:buFont typeface="+mj-lt"/>
                        <a:buAutoNum type="arabicPeriod"/>
                      </a:pPr>
                      <a:r>
                        <a:rPr lang="en-GB" altLang="en-US" sz="2800" baseline="0" dirty="0"/>
                        <a:t>Explain what the Wise Words mean</a:t>
                      </a:r>
                    </a:p>
                    <a:p>
                      <a:pPr marL="514350" indent="-514350" algn="l" eaLnBrk="1" hangingPunct="1">
                        <a:buFont typeface="+mj-lt"/>
                        <a:buAutoNum type="arabicPeriod"/>
                      </a:pPr>
                      <a:r>
                        <a:rPr lang="en-GB" altLang="en-US" sz="2800" baseline="0" dirty="0"/>
                        <a:t>Explore what the proverbs mean</a:t>
                      </a:r>
                    </a:p>
                    <a:p>
                      <a:pPr marL="514350" indent="-514350" algn="l" eaLnBrk="1" hangingPunct="1">
                        <a:buFont typeface="+mj-lt"/>
                        <a:buAutoNum type="arabicPeriod"/>
                      </a:pPr>
                      <a:r>
                        <a:rPr lang="en-GB" altLang="en-US" sz="2800" baseline="0" dirty="0"/>
                        <a:t>Match the proverb beginnings and endings</a:t>
                      </a:r>
                    </a:p>
                    <a:p>
                      <a:pPr marL="514350" indent="-514350" algn="l" eaLnBrk="1" hangingPunct="1">
                        <a:buFont typeface="+mj-lt"/>
                        <a:buAutoNum type="arabicPeriod"/>
                      </a:pPr>
                      <a:r>
                        <a:rPr lang="en-GB" altLang="en-US" sz="2800" baseline="0" dirty="0"/>
                        <a:t>Can you write your own proverb?</a:t>
                      </a: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6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S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can infer meanings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know</a:t>
                      </a: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what a proverb is and can understand the meaning of some common proverbs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understand what I have read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can write my own proverb</a:t>
                      </a:r>
                      <a:endParaRPr lang="en-US" sz="2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4303" marR="114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2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963738"/>
            <a:ext cx="7000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Rectangle 3"/>
          <p:cNvSpPr>
            <a:spLocks noChangeArrowheads="1"/>
          </p:cNvSpPr>
          <p:nvPr/>
        </p:nvSpPr>
        <p:spPr bwMode="auto">
          <a:xfrm>
            <a:off x="1361953" y="0"/>
            <a:ext cx="9404596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i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Learning the Springfield way!</a:t>
            </a:r>
            <a:endParaRPr lang="en-GB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5" name="Rectangle 1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08E181-6979-8D47-836F-11DD5836A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06300"/>
      </p:ext>
    </p:extLst>
  </p:cSld>
  <p:clrMapOvr>
    <a:masterClrMapping/>
  </p:clrMapOvr>
  <p:transition advClick="0" advTm="39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2.3|17.6|1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525</Words>
  <Application>Microsoft Macintosh PowerPoint</Application>
  <PresentationFormat>Widescreen</PresentationFormat>
  <Paragraphs>80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Cambria</vt:lpstr>
      <vt:lpstr>Sassoon Infant Rg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Can you write your own proverb?</vt:lpstr>
      <vt:lpstr>Can you write your own proverb?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Ellie Landi</dc:creator>
  <cp:lastModifiedBy>ellie landi</cp:lastModifiedBy>
  <cp:revision>10</cp:revision>
  <dcterms:created xsi:type="dcterms:W3CDTF">2020-06-26T11:21:05Z</dcterms:created>
  <dcterms:modified xsi:type="dcterms:W3CDTF">2020-07-03T09:45:47Z</dcterms:modified>
</cp:coreProperties>
</file>