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3" r:id="rId4"/>
    <p:sldId id="266" r:id="rId5"/>
    <p:sldId id="264" r:id="rId6"/>
    <p:sldId id="267" r:id="rId7"/>
    <p:sldId id="268" r:id="rId8"/>
    <p:sldId id="269" r:id="rId9"/>
    <p:sldId id="270" r:id="rId10"/>
    <p:sldId id="265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36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0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464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68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48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50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900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20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98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14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22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0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61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96954-C662-4A6E-8BD7-CDA63F4B53DD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B8492-6CB6-4D7E-A88C-E3D6037C00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45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0" y="631825"/>
            <a:ext cx="6286502" cy="1325563"/>
          </a:xfrm>
        </p:spPr>
        <p:txBody>
          <a:bodyPr>
            <a:normAutofit fontScale="90000"/>
          </a:bodyPr>
          <a:lstStyle/>
          <a:p>
            <a:r>
              <a:rPr lang="en-GB" b="1" u="sng" dirty="0"/>
              <a:t>The Man Who Bought a Mountain</a:t>
            </a:r>
            <a:br>
              <a:rPr lang="en-GB" dirty="0"/>
            </a:br>
            <a:r>
              <a:rPr lang="en-GB" dirty="0"/>
              <a:t>PDF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365125"/>
            <a:ext cx="4494213" cy="60067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CE7F55-10E0-C54C-9247-DC9BF42EC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8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1"/>
    </mc:Choice>
    <mc:Fallback>
      <p:transition spd="slow" advTm="7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03342"/>
            <a:ext cx="10515600" cy="1325563"/>
          </a:xfrm>
        </p:spPr>
        <p:txBody>
          <a:bodyPr/>
          <a:lstStyle/>
          <a:p>
            <a:r>
              <a:rPr lang="en-GB" dirty="0"/>
              <a:t>The Big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421027"/>
            <a:ext cx="10515600" cy="4694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How has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Yash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Goldlaw’s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relationship changed? Compare the relationship throughout the story, using evidence to support your answer.</a:t>
            </a:r>
            <a:endParaRPr lang="en-GB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64A1CA-E444-A348-9E42-149A1995F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14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64"/>
    </mc:Choice>
    <mc:Fallback>
      <p:transition spd="slow" advTm="17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94998"/>
              </p:ext>
            </p:extLst>
          </p:nvPr>
        </p:nvGraphicFramePr>
        <p:xfrm>
          <a:off x="444501" y="747413"/>
          <a:ext cx="11239500" cy="5965793"/>
        </p:xfrm>
        <a:graphic>
          <a:graphicData uri="http://schemas.openxmlformats.org/drawingml/2006/table">
            <a:tbl>
              <a:tblPr/>
              <a:tblGrid>
                <a:gridCol w="1447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1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2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L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800" dirty="0">
                          <a:latin typeface="+mn-lt"/>
                          <a:ea typeface="Calibri"/>
                          <a:cs typeface="Times New Roman"/>
                        </a:rPr>
                        <a:t>To</a:t>
                      </a:r>
                      <a:r>
                        <a:rPr lang="en-GB" sz="2800" baseline="0" dirty="0">
                          <a:latin typeface="+mn-lt"/>
                          <a:ea typeface="Calibri"/>
                          <a:cs typeface="Times New Roman"/>
                        </a:rPr>
                        <a:t> understand what you read by: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2300" baseline="0" dirty="0">
                          <a:latin typeface="+mn-lt"/>
                          <a:ea typeface="Calibri"/>
                          <a:cs typeface="Times New Roman"/>
                        </a:rPr>
                        <a:t>Checking that what you are reading makes sense to you 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altLang="en-US" sz="2300" baseline="0" dirty="0">
                          <a:latin typeface="+mn-lt"/>
                          <a:cs typeface="Times New Roman"/>
                        </a:rPr>
                        <a:t>Inferring character thoughts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altLang="en-US" sz="2300" baseline="0" dirty="0">
                          <a:latin typeface="+mn-lt"/>
                          <a:cs typeface="Times New Roman"/>
                        </a:rPr>
                        <a:t>Understanding author techniques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altLang="en-US" sz="2300" baseline="0" dirty="0">
                          <a:latin typeface="+mn-lt"/>
                          <a:cs typeface="Times New Roman"/>
                        </a:rPr>
                        <a:t>Making predictions</a:t>
                      </a:r>
                      <a:endParaRPr lang="en-GB" altLang="en-US" sz="2400" baseline="0" dirty="0"/>
                    </a:p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GB" sz="23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6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en-GB" sz="500" dirty="0">
                          <a:latin typeface="Calibri"/>
                        </a:rPr>
                      </a:b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T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Read chapter 6 – check predictions</a:t>
                      </a:r>
                    </a:p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Mixed skills</a:t>
                      </a:r>
                    </a:p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The Big Question</a:t>
                      </a: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6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S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understand</a:t>
                      </a: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what I have read in the sixth and final chapter of the story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can relate, retrieve and explore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can explore relationships between characters</a:t>
                      </a:r>
                      <a:endParaRPr lang="en-US" sz="2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4303" marR="114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2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963738"/>
            <a:ext cx="7000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Rectangle 3"/>
          <p:cNvSpPr>
            <a:spLocks noChangeArrowheads="1"/>
          </p:cNvSpPr>
          <p:nvPr/>
        </p:nvSpPr>
        <p:spPr bwMode="auto">
          <a:xfrm>
            <a:off x="1361953" y="0"/>
            <a:ext cx="9404596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i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Learning the Springfield way!</a:t>
            </a:r>
            <a:endParaRPr lang="en-GB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5" name="Rectangle 1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0EDE63-8D8B-D548-B409-C5FC9984E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29894"/>
      </p:ext>
    </p:extLst>
  </p:cSld>
  <p:clrMapOvr>
    <a:masterClrMapping/>
  </p:clrMapOvr>
  <p:transition advClick="0" advTm="30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47670"/>
              </p:ext>
            </p:extLst>
          </p:nvPr>
        </p:nvGraphicFramePr>
        <p:xfrm>
          <a:off x="444501" y="747413"/>
          <a:ext cx="11239500" cy="5965793"/>
        </p:xfrm>
        <a:graphic>
          <a:graphicData uri="http://schemas.openxmlformats.org/drawingml/2006/table">
            <a:tbl>
              <a:tblPr/>
              <a:tblGrid>
                <a:gridCol w="1447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1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2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L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800" dirty="0">
                          <a:latin typeface="+mn-lt"/>
                          <a:ea typeface="Calibri"/>
                          <a:cs typeface="Times New Roman"/>
                        </a:rPr>
                        <a:t>To</a:t>
                      </a:r>
                      <a:r>
                        <a:rPr lang="en-GB" sz="2800" baseline="0" dirty="0">
                          <a:latin typeface="+mn-lt"/>
                          <a:ea typeface="Calibri"/>
                          <a:cs typeface="Times New Roman"/>
                        </a:rPr>
                        <a:t> understand what you read by: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2300" baseline="0" dirty="0">
                          <a:latin typeface="+mn-lt"/>
                          <a:ea typeface="Calibri"/>
                          <a:cs typeface="Times New Roman"/>
                        </a:rPr>
                        <a:t>Checking that what you are reading makes sense to you 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altLang="en-US" sz="2300" baseline="0" dirty="0">
                          <a:latin typeface="+mn-lt"/>
                          <a:cs typeface="Times New Roman"/>
                        </a:rPr>
                        <a:t>Inferring character thoughts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altLang="en-US" sz="2300" baseline="0" dirty="0">
                          <a:latin typeface="+mn-lt"/>
                          <a:cs typeface="Times New Roman"/>
                        </a:rPr>
                        <a:t>Understanding author techniques</a:t>
                      </a:r>
                    </a:p>
                    <a:p>
                      <a:pPr marL="342900" marR="0" lvl="0" indent="-342900" algn="l" defTabSz="914411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altLang="en-US" sz="2300" baseline="0" dirty="0">
                          <a:latin typeface="+mn-lt"/>
                          <a:cs typeface="Times New Roman"/>
                        </a:rPr>
                        <a:t>Making predictions</a:t>
                      </a:r>
                      <a:endParaRPr lang="en-GB" altLang="en-US" sz="2400" baseline="0" dirty="0"/>
                    </a:p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GB" sz="23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6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en-GB" sz="500" dirty="0">
                          <a:latin typeface="Calibri"/>
                        </a:rPr>
                      </a:b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T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Read chapter 6 – check predictions</a:t>
                      </a:r>
                    </a:p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Mixed skills</a:t>
                      </a:r>
                    </a:p>
                    <a:p>
                      <a:pPr marL="342900" indent="-342900" algn="l" eaLnBrk="1" hangingPunct="1">
                        <a:buFont typeface="Arial" pitchFamily="34" charset="0"/>
                        <a:buChar char="•"/>
                      </a:pPr>
                      <a:r>
                        <a:rPr lang="en-GB" altLang="en-US" sz="2800" baseline="0" dirty="0"/>
                        <a:t>The Big Question</a:t>
                      </a: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6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400" dirty="0">
                          <a:solidFill>
                            <a:srgbClr val="002060"/>
                          </a:solidFill>
                          <a:latin typeface="Arial Black"/>
                          <a:ea typeface="Calibri"/>
                          <a:cs typeface="Times New Roman"/>
                        </a:rPr>
                        <a:t>S</a:t>
                      </a:r>
                      <a:endParaRPr lang="en-GB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66" marR="327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understand</a:t>
                      </a: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what I have read in the sixth and final chapter of the story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can relate, retrieve and explore</a:t>
                      </a:r>
                    </a:p>
                    <a:p>
                      <a:pPr marL="285750" marR="0" lvl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 can compare relationships throughout the story</a:t>
                      </a:r>
                      <a:endParaRPr lang="en-US" sz="2000" b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4303" marR="114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2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963738"/>
            <a:ext cx="7000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Rectangle 3"/>
          <p:cNvSpPr>
            <a:spLocks noChangeArrowheads="1"/>
          </p:cNvSpPr>
          <p:nvPr/>
        </p:nvSpPr>
        <p:spPr bwMode="auto">
          <a:xfrm>
            <a:off x="1361953" y="0"/>
            <a:ext cx="9404596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i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Learning the Springfield way!</a:t>
            </a:r>
            <a:endParaRPr lang="en-GB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35" name="Rectangle 1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C2E9F2-6DB9-0B42-B262-27A06E1B9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39503"/>
      </p:ext>
    </p:extLst>
  </p:cSld>
  <p:clrMapOvr>
    <a:masterClrMapping/>
  </p:clrMapOvr>
  <p:transition advClick="0" advTm="201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165463"/>
            <a:ext cx="4710113" cy="6295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6700" y="342900"/>
            <a:ext cx="474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/>
              <a:t>Read chapter 6</a:t>
            </a:r>
          </a:p>
        </p:txBody>
      </p:sp>
      <p:sp>
        <p:nvSpPr>
          <p:cNvPr id="2" name="Rectangle 1"/>
          <p:cNvSpPr/>
          <p:nvPr/>
        </p:nvSpPr>
        <p:spPr>
          <a:xfrm>
            <a:off x="5346700" y="109374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Think about these questions while you read.</a:t>
            </a: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1. What consequences have occurred as a result of the landslide?</a:t>
            </a:r>
          </a:p>
          <a:p>
            <a:pPr marL="342900" indent="-342900">
              <a:buFont typeface="+mj-lt"/>
              <a:buAutoNum type="arabicPeriod"/>
            </a:pP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2. Do you think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Yash’s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reaction towards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Goldlaw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is fair?</a:t>
            </a:r>
          </a:p>
          <a:p>
            <a:pPr marL="342900" indent="-342900">
              <a:buFont typeface="+mj-lt"/>
              <a:buAutoNum type="arabicPeriod"/>
            </a:pP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3. What does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Goldlaw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say and do in response?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E39E19-526C-4244-9726-E057653C3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61"/>
    </mc:Choice>
    <mc:Fallback>
      <p:transition spd="slow" advTm="26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130" y="268672"/>
            <a:ext cx="11368216" cy="6033273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consequences have occurred as a result of the landslide?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Buildings broken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Villagers had fled and sought refuge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Debris scattered through fields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Driver of a truck injured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and mud all over the village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Crane fallen into a farmer’s house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Dust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 crying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2. Do you think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Yash’s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reaction towards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Goldlaw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is fair?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 matter of opinion! My opinion is YES, because </a:t>
            </a:r>
            <a:r>
              <a:rPr lang="en-GB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Goldlaw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ruining his home!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3. What does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Goldlaw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say and do in response?</a:t>
            </a:r>
          </a:p>
          <a:p>
            <a:pPr marL="0" indent="0">
              <a:buNone/>
            </a:pPr>
            <a:r>
              <a:rPr lang="en-GB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Goldlaw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admits he was wrong and does not continue to destroy the mountain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Check your </a:t>
            </a:r>
            <a:r>
              <a:rPr lang="en-GB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predictions</a:t>
            </a:r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. Were they correct? How are they different?</a:t>
            </a:r>
          </a:p>
          <a:p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38BCEA-C06B-C34F-A707-E064471BB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5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21"/>
    </mc:Choice>
    <mc:Fallback>
      <p:transition spd="slow" advTm="70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768" y="328055"/>
            <a:ext cx="10515600" cy="1325563"/>
          </a:xfrm>
        </p:spPr>
        <p:txBody>
          <a:bodyPr/>
          <a:lstStyle/>
          <a:p>
            <a:r>
              <a:rPr lang="en-GB" dirty="0"/>
              <a:t>Mixed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768" y="1433384"/>
            <a:ext cx="10773034" cy="4743579"/>
          </a:xfrm>
        </p:spPr>
        <p:txBody>
          <a:bodyPr>
            <a:normAutofit fontScale="92500"/>
          </a:bodyPr>
          <a:lstStyle/>
          <a:p>
            <a:pPr marL="342900" indent="-342900">
              <a:buAutoNum type="arabicPeriod"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How can you tell that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Goldlaw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was not used to apologising? </a:t>
            </a:r>
            <a:r>
              <a:rPr lang="en-GB" sz="3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</a:t>
            </a:r>
          </a:p>
          <a:p>
            <a:pPr marL="342900" indent="-342900">
              <a:buAutoNum type="arabicPeriod"/>
            </a:pPr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 startAt="2"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What do you think is meant by the phrase ‘the mountains will move you’? </a:t>
            </a:r>
            <a:r>
              <a:rPr lang="en-GB" sz="3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3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</a:t>
            </a:r>
          </a:p>
          <a:p>
            <a:pPr marL="342900" indent="-342900">
              <a:buAutoNum type="arabicPeriod" startAt="2"/>
            </a:pPr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 startAt="3"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Which other significant phrase from the sage is repeated in this final section? </a:t>
            </a:r>
            <a:r>
              <a:rPr lang="en-GB" sz="3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</a:t>
            </a:r>
          </a:p>
          <a:p>
            <a:pPr marL="0" indent="0">
              <a:buNone/>
            </a:pPr>
            <a:endParaRPr lang="en-GB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4. Do you think that this story has a hero? If so, who?                                    Explain your answer using the text to help you. 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7099DD-F470-8845-9507-C7BE70BC5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7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37"/>
    </mc:Choice>
    <mc:Fallback>
      <p:transition spd="slow" advTm="8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570" y="355170"/>
            <a:ext cx="4808836" cy="5390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1. How can you tell that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Goldlaw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was not used to apologising? </a:t>
            </a:r>
            <a:r>
              <a:rPr lang="en-GB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</a:t>
            </a:r>
          </a:p>
          <a:p>
            <a:pPr marL="0" indent="0">
              <a:buNone/>
            </a:pPr>
            <a:endParaRPr lang="en-GB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GB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Goldlaw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screwed up his face and the muscles in his jaw shifted uncomfortably, as though </a:t>
            </a:r>
            <a:r>
              <a:rPr lang="en-GB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was trying to force his lips to form words that they had never said before.’</a:t>
            </a:r>
          </a:p>
          <a:p>
            <a:pPr marL="0" indent="0">
              <a:buNone/>
            </a:pPr>
            <a:endParaRPr lang="en-GB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481" y="355170"/>
            <a:ext cx="6866161" cy="467402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461686" y="2273643"/>
            <a:ext cx="620309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461686" y="2500183"/>
            <a:ext cx="620309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461686" y="2792627"/>
            <a:ext cx="2817341" cy="411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F9EF0F-5E3B-064D-B0EE-6A083CE8C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81"/>
    </mc:Choice>
    <mc:Fallback>
      <p:transition spd="slow" advTm="43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569" y="651733"/>
            <a:ext cx="11135495" cy="43898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2. What do you think is meant by the phrase ‘the mountains will move you’? 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</a:t>
            </a:r>
          </a:p>
          <a:p>
            <a:pPr marL="0" indent="0">
              <a:buNone/>
            </a:pPr>
            <a:endParaRPr lang="en-GB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you ever heard someone say, ‘I feel so moved!’ It means they have been touched emotionally by something.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phrase means that mountains will move you in terms of emotion – you will grow to love them even if you don’t believe they are much use to begin with, as we see through the eyes of Mr </a:t>
            </a:r>
            <a:r>
              <a:rPr lang="en-GB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Goldlaw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sage is wise and knows that mountains cannot be moved, but waits for </a:t>
            </a:r>
            <a:r>
              <a:rPr lang="en-GB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Yash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this out for himself.</a:t>
            </a:r>
          </a:p>
          <a:p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BF8035-EEB8-BD45-BB1C-33D2ACE9A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8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64"/>
    </mc:Choice>
    <mc:Fallback>
      <p:transition spd="slow" advTm="6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2" y="416955"/>
            <a:ext cx="1104899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3. Which other significant phrase from the sage is repeated in this final section? </a:t>
            </a:r>
            <a:r>
              <a:rPr lang="en-GB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</a:t>
            </a:r>
          </a:p>
          <a:p>
            <a:pPr marL="0" indent="0">
              <a:buNone/>
            </a:pPr>
            <a:endParaRPr lang="en-GB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pebble at a time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C7CCC0-097A-F642-99DE-11CE4E27B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8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52"/>
    </mc:Choice>
    <mc:Fallback>
      <p:transition spd="slow" advTm="1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651" y="-250311"/>
            <a:ext cx="11802760" cy="62719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4. Do you think that this story has a hero? If so, who?                                    </a:t>
            </a: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Explain your answer using the text to help you. 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This, is also a matter of opinion!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</a:t>
            </a:r>
            <a:r>
              <a:rPr lang="en-GB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Yash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hero: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is there throughout every important event in the story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speaks truthfully and tries all he can to convince the villagers and Mr </a:t>
            </a:r>
            <a:r>
              <a:rPr lang="en-GB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Goldlaw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to go ahead with the plans.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never loses his kind nature, even when he is frustrated and upset. His reactions are described so carefully to make us feel empathy towards him.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611" y="2528770"/>
            <a:ext cx="5832389" cy="1184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70709"/>
          <a:stretch/>
        </p:blipFill>
        <p:spPr>
          <a:xfrm>
            <a:off x="4919532" y="4028303"/>
            <a:ext cx="6709685" cy="1359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346" y="5688865"/>
            <a:ext cx="6387558" cy="108263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65A922-7F34-0541-AC29-001571D4D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5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932"/>
    </mc:Choice>
    <mc:Fallback>
      <p:transition spd="slow" advTm="133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353</TotalTime>
  <Words>703</Words>
  <Application>Microsoft Macintosh PowerPoint</Application>
  <PresentationFormat>Widescreen</PresentationFormat>
  <Paragraphs>100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Cambria</vt:lpstr>
      <vt:lpstr>Sassoon Infant Rg</vt:lpstr>
      <vt:lpstr>Times New Roman</vt:lpstr>
      <vt:lpstr>Wingdings</vt:lpstr>
      <vt:lpstr>Office Theme</vt:lpstr>
      <vt:lpstr>The Man Who Bought a Mountain PDF</vt:lpstr>
      <vt:lpstr>PowerPoint Presentation</vt:lpstr>
      <vt:lpstr>PowerPoint Presentation</vt:lpstr>
      <vt:lpstr>PowerPoint Presentation</vt:lpstr>
      <vt:lpstr>Mixed Skills</vt:lpstr>
      <vt:lpstr>PowerPoint Presentation</vt:lpstr>
      <vt:lpstr>PowerPoint Presentation</vt:lpstr>
      <vt:lpstr>PowerPoint Presentation</vt:lpstr>
      <vt:lpstr>PowerPoint Presentation</vt:lpstr>
      <vt:lpstr>The Big Question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Torrance</dc:creator>
  <cp:lastModifiedBy>ellie landi</cp:lastModifiedBy>
  <cp:revision>40</cp:revision>
  <dcterms:created xsi:type="dcterms:W3CDTF">2020-06-09T11:03:16Z</dcterms:created>
  <dcterms:modified xsi:type="dcterms:W3CDTF">2020-07-03T09:34:53Z</dcterms:modified>
</cp:coreProperties>
</file>