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4" r:id="rId5"/>
    <p:sldId id="266" r:id="rId6"/>
    <p:sldId id="272" r:id="rId7"/>
    <p:sldId id="273" r:id="rId8"/>
    <p:sldId id="274" r:id="rId9"/>
    <p:sldId id="271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36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0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46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68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48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50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90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0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98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14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22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0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1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4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0" y="631825"/>
            <a:ext cx="6286502" cy="1325563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The Man Who Bought a Mountain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365125"/>
            <a:ext cx="4494213" cy="60067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7BEEAC-ACC8-594A-B25D-6CF2C34AA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3"/>
    </mc:Choice>
    <mc:Fallback xmlns="">
      <p:transition spd="slow" advTm="17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795704"/>
              </p:ext>
            </p:extLst>
          </p:nvPr>
        </p:nvGraphicFramePr>
        <p:xfrm>
          <a:off x="444501" y="747413"/>
          <a:ext cx="11239500" cy="6066814"/>
        </p:xfrm>
        <a:graphic>
          <a:graphicData uri="http://schemas.openxmlformats.org/drawingml/2006/table">
            <a:tbl>
              <a:tblPr/>
              <a:tblGrid>
                <a:gridCol w="1447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1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2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L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ea typeface="Calibri"/>
                          <a:cs typeface="Times New Roman"/>
                        </a:rPr>
                        <a:t>To</a:t>
                      </a:r>
                      <a:r>
                        <a:rPr lang="en-GB" sz="2800" baseline="0" dirty="0">
                          <a:latin typeface="+mn-lt"/>
                          <a:ea typeface="Calibri"/>
                          <a:cs typeface="Times New Roman"/>
                        </a:rPr>
                        <a:t> understand what you read by: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2300" baseline="0" dirty="0">
                          <a:latin typeface="+mn-lt"/>
                          <a:ea typeface="Calibri"/>
                          <a:cs typeface="Times New Roman"/>
                        </a:rPr>
                        <a:t>Checking that what you are reading makes sense to you 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Inferring character thoughts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Understanding author techniques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Making predictions</a:t>
                      </a:r>
                      <a:endParaRPr lang="en-GB" altLang="en-US" sz="2400" baseline="0" dirty="0"/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GB" sz="23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6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dirty="0">
                          <a:latin typeface="Calibri"/>
                        </a:rPr>
                        <a:t/>
                      </a:r>
                      <a:br>
                        <a:rPr lang="en-GB" sz="500" dirty="0">
                          <a:latin typeface="Calibri"/>
                        </a:rPr>
                      </a:b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T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Read chapter 5 of our story The Man Who Bought a Mountain</a:t>
                      </a:r>
                    </a:p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Write down any words you are unsure of – use a dictionary to learn their meanings</a:t>
                      </a:r>
                    </a:p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Mixed skills</a:t>
                      </a:r>
                    </a:p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Prediction for chapter 6</a:t>
                      </a: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S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understand</a:t>
                      </a: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what I have read in the fifth chapter of the story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infer, retrieve, define and explore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make predictions</a:t>
                      </a:r>
                      <a:endParaRPr lang="en-US" sz="2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303" marR="114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963738"/>
            <a:ext cx="7000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Rectangle 3"/>
          <p:cNvSpPr>
            <a:spLocks noChangeArrowheads="1"/>
          </p:cNvSpPr>
          <p:nvPr/>
        </p:nvSpPr>
        <p:spPr bwMode="auto">
          <a:xfrm>
            <a:off x="1361953" y="0"/>
            <a:ext cx="9404596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Learning the Springfield way!</a:t>
            </a: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5" name="Rectangle 1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D626FD-D524-6840-8972-68F3217C5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81214"/>
      </p:ext>
    </p:extLst>
  </p:cSld>
  <p:clrMapOvr>
    <a:masterClrMapping/>
  </p:clrMapOvr>
  <p:transition advClick="0" advTm="19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795704"/>
              </p:ext>
            </p:extLst>
          </p:nvPr>
        </p:nvGraphicFramePr>
        <p:xfrm>
          <a:off x="444501" y="747413"/>
          <a:ext cx="11239500" cy="6066814"/>
        </p:xfrm>
        <a:graphic>
          <a:graphicData uri="http://schemas.openxmlformats.org/drawingml/2006/table">
            <a:tbl>
              <a:tblPr/>
              <a:tblGrid>
                <a:gridCol w="1447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1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2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L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ea typeface="Calibri"/>
                          <a:cs typeface="Times New Roman"/>
                        </a:rPr>
                        <a:t>To</a:t>
                      </a:r>
                      <a:r>
                        <a:rPr lang="en-GB" sz="2800" baseline="0" dirty="0">
                          <a:latin typeface="+mn-lt"/>
                          <a:ea typeface="Calibri"/>
                          <a:cs typeface="Times New Roman"/>
                        </a:rPr>
                        <a:t> understand what you read by: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2300" baseline="0" dirty="0">
                          <a:latin typeface="+mn-lt"/>
                          <a:ea typeface="Calibri"/>
                          <a:cs typeface="Times New Roman"/>
                        </a:rPr>
                        <a:t>Checking that what you are reading makes sense to you 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Inferring character thoughts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Understanding author techniques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Making predictions</a:t>
                      </a:r>
                      <a:endParaRPr lang="en-GB" altLang="en-US" sz="2400" baseline="0" dirty="0"/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GB" sz="23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6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dirty="0">
                          <a:latin typeface="Calibri"/>
                        </a:rPr>
                        <a:t/>
                      </a:r>
                      <a:br>
                        <a:rPr lang="en-GB" sz="500" dirty="0">
                          <a:latin typeface="Calibri"/>
                        </a:rPr>
                      </a:b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T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Read chapter 5 of our story The Man Who Bought a Mountain</a:t>
                      </a:r>
                    </a:p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Write down any words you are unsure of – use a dictionary to learn their meanings</a:t>
                      </a:r>
                    </a:p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Mixed skills</a:t>
                      </a:r>
                    </a:p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Prediction for chapter 6</a:t>
                      </a: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S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understand</a:t>
                      </a: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what I have read in the fifth chapter of the story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infer, retrieve, define and explore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make predictions</a:t>
                      </a:r>
                      <a:endParaRPr lang="en-US" sz="2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303" marR="114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963738"/>
            <a:ext cx="7000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Rectangle 3"/>
          <p:cNvSpPr>
            <a:spLocks noChangeArrowheads="1"/>
          </p:cNvSpPr>
          <p:nvPr/>
        </p:nvSpPr>
        <p:spPr bwMode="auto">
          <a:xfrm>
            <a:off x="1361953" y="0"/>
            <a:ext cx="9404596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Learning the Springfield way!</a:t>
            </a: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5" name="Rectangle 1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84B226-12E7-184B-BF10-83E06DDCA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39503"/>
      </p:ext>
    </p:extLst>
  </p:cSld>
  <p:clrMapOvr>
    <a:masterClrMapping/>
  </p:clrMapOvr>
  <p:transition advClick="0" advTm="13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165463"/>
            <a:ext cx="4710113" cy="6295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700" y="342900"/>
            <a:ext cx="474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/>
              <a:t>Read chapter 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E49D1B-FEF5-EB44-91FA-A4FA7CCE3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0"/>
    </mc:Choice>
    <mc:Fallback xmlns="">
      <p:transition spd="slow" advTm="1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 there any words you are unsure of?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38202" y="1690688"/>
            <a:ext cx="424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fissure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5240"/>
          <a:stretch/>
        </p:blipFill>
        <p:spPr>
          <a:xfrm>
            <a:off x="4432323" y="1349182"/>
            <a:ext cx="7415388" cy="469327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243751" y="2879124"/>
            <a:ext cx="67962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FB83BC-7C33-F94F-9963-89E83A7E0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0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85"/>
    </mc:Choice>
    <mc:Fallback xmlns="">
      <p:transition spd="slow" advTm="50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05" y="-166216"/>
            <a:ext cx="10515600" cy="1325563"/>
          </a:xfrm>
        </p:spPr>
        <p:txBody>
          <a:bodyPr/>
          <a:lstStyle/>
          <a:p>
            <a:r>
              <a:rPr lang="en-GB" dirty="0"/>
              <a:t>Mixed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68405"/>
            <a:ext cx="11290300" cy="6360298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eriod"/>
            </a:pPr>
            <a:r>
              <a:rPr lang="en-GB" sz="3800" dirty="0"/>
              <a:t>a) Why does </a:t>
            </a:r>
            <a:r>
              <a:rPr lang="en-GB" sz="3800" dirty="0" err="1"/>
              <a:t>Yash</a:t>
            </a:r>
            <a:r>
              <a:rPr lang="en-GB" sz="3800" dirty="0"/>
              <a:t> shake his head at Mr </a:t>
            </a:r>
            <a:r>
              <a:rPr lang="en-GB" sz="3800" dirty="0" err="1"/>
              <a:t>Goldlaw</a:t>
            </a:r>
            <a:r>
              <a:rPr lang="en-GB" sz="3800" dirty="0"/>
              <a:t>?</a:t>
            </a:r>
          </a:p>
          <a:p>
            <a:pPr marL="0" indent="0">
              <a:buNone/>
            </a:pPr>
            <a:r>
              <a:rPr lang="en-GB" sz="3800" dirty="0"/>
              <a:t>        b)  What does this tell us about how </a:t>
            </a:r>
            <a:r>
              <a:rPr lang="en-GB" sz="3800" dirty="0" err="1"/>
              <a:t>Yash</a:t>
            </a:r>
            <a:r>
              <a:rPr lang="en-GB" sz="3800" dirty="0"/>
              <a:t> feels about Mr </a:t>
            </a:r>
            <a:r>
              <a:rPr lang="en-GB" sz="3800" dirty="0" err="1"/>
              <a:t>Goldlaw’s</a:t>
            </a:r>
            <a:r>
              <a:rPr lang="en-GB" sz="3800" dirty="0"/>
              <a:t> comment? </a:t>
            </a:r>
            <a:r>
              <a:rPr lang="en-GB" sz="3800" dirty="0">
                <a:solidFill>
                  <a:srgbClr val="00B050"/>
                </a:solidFill>
              </a:rPr>
              <a:t>Infer</a:t>
            </a:r>
            <a:r>
              <a:rPr lang="en-GB" sz="3800" dirty="0"/>
              <a:t>/</a:t>
            </a:r>
            <a:r>
              <a:rPr lang="en-GB" sz="3800" dirty="0">
                <a:solidFill>
                  <a:schemeClr val="accent2"/>
                </a:solidFill>
              </a:rPr>
              <a:t>Retrieve</a:t>
            </a:r>
          </a:p>
          <a:p>
            <a:pPr marL="0" indent="0">
              <a:buNone/>
            </a:pPr>
            <a:r>
              <a:rPr lang="en-GB" sz="3800" dirty="0"/>
              <a:t>2.  ‘He stepped </a:t>
            </a:r>
            <a:r>
              <a:rPr lang="en-GB" sz="3800" i="1" dirty="0"/>
              <a:t>lithely</a:t>
            </a:r>
            <a:r>
              <a:rPr lang="en-GB" sz="3800" dirty="0"/>
              <a:t> away.’ In this phrase, the word </a:t>
            </a:r>
            <a:r>
              <a:rPr lang="en-GB" sz="3800" i="1" dirty="0"/>
              <a:t>lithely</a:t>
            </a:r>
            <a:r>
              <a:rPr lang="en-GB" sz="3800" dirty="0"/>
              <a:t> is closest in meaning to</a:t>
            </a:r>
          </a:p>
          <a:p>
            <a:pPr>
              <a:buFontTx/>
              <a:buChar char="-"/>
            </a:pPr>
            <a:r>
              <a:rPr lang="en-GB" sz="3800" dirty="0"/>
              <a:t>Gracefully</a:t>
            </a:r>
          </a:p>
          <a:p>
            <a:pPr>
              <a:buFontTx/>
              <a:buChar char="-"/>
            </a:pPr>
            <a:r>
              <a:rPr lang="en-GB" sz="3800" dirty="0"/>
              <a:t>Awkwardly</a:t>
            </a:r>
          </a:p>
          <a:p>
            <a:pPr>
              <a:buFontTx/>
              <a:buChar char="-"/>
            </a:pPr>
            <a:r>
              <a:rPr lang="en-GB" sz="3800" dirty="0"/>
              <a:t>Heavily                     </a:t>
            </a:r>
            <a:r>
              <a:rPr lang="en-GB" sz="3800" dirty="0">
                <a:solidFill>
                  <a:srgbClr val="FF0000"/>
                </a:solidFill>
              </a:rPr>
              <a:t>Define</a:t>
            </a:r>
          </a:p>
          <a:p>
            <a:pPr marL="0" indent="0">
              <a:buNone/>
            </a:pPr>
            <a:r>
              <a:rPr lang="en-GB" sz="3800" dirty="0"/>
              <a:t>3. Here, the author has used ellipses. Ellipses are used for three purposes in writing. </a:t>
            </a:r>
          </a:p>
          <a:p>
            <a:pPr marL="0" indent="0">
              <a:buNone/>
            </a:pPr>
            <a:endParaRPr lang="en-GB" sz="3800" dirty="0"/>
          </a:p>
          <a:p>
            <a:pPr marL="0" indent="0">
              <a:buNone/>
            </a:pPr>
            <a:endParaRPr lang="en-GB" sz="3800" dirty="0"/>
          </a:p>
          <a:p>
            <a:pPr marL="0" indent="0">
              <a:buNone/>
            </a:pPr>
            <a:endParaRPr lang="en-GB" sz="3800" dirty="0"/>
          </a:p>
          <a:p>
            <a:pPr marL="0" indent="0">
              <a:buNone/>
            </a:pPr>
            <a:endParaRPr lang="en-GB" sz="3800" dirty="0"/>
          </a:p>
          <a:p>
            <a:pPr marL="0" indent="0">
              <a:buNone/>
            </a:pPr>
            <a:endParaRPr lang="en-GB" sz="3800" dirty="0"/>
          </a:p>
          <a:p>
            <a:pPr marL="0" indent="0">
              <a:buNone/>
            </a:pPr>
            <a:r>
              <a:rPr lang="en-GB" sz="3800" dirty="0"/>
              <a:t>a) What are the three purposes?</a:t>
            </a:r>
          </a:p>
          <a:p>
            <a:pPr marL="0" indent="0">
              <a:buNone/>
            </a:pPr>
            <a:r>
              <a:rPr lang="en-GB" sz="3800" dirty="0"/>
              <a:t>b) Which one is used at this part in the story?  </a:t>
            </a:r>
            <a:r>
              <a:rPr lang="en-GB" sz="3800" dirty="0">
                <a:solidFill>
                  <a:srgbClr val="7030A0"/>
                </a:solidFill>
              </a:rPr>
              <a:t>Explore</a:t>
            </a:r>
          </a:p>
          <a:p>
            <a:pPr marL="514350" indent="-514350">
              <a:buAutoNum type="arabicPeriod"/>
            </a:pPr>
            <a:endParaRPr lang="en-GB" sz="3200" dirty="0"/>
          </a:p>
          <a:p>
            <a:pPr marL="0" indent="0">
              <a:buNone/>
            </a:pPr>
            <a:r>
              <a:rPr lang="en-GB" dirty="0"/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48" y="3781322"/>
            <a:ext cx="6847703" cy="18286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214E1E-E8D8-C74F-9BCC-24E175840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70"/>
    </mc:Choice>
    <mc:Fallback xmlns="">
      <p:transition spd="slow" advTm="123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54" y="599904"/>
            <a:ext cx="6326659" cy="1325563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GB" sz="2800" b="1" u="sng" dirty="0"/>
              <a:t>a) Why does </a:t>
            </a:r>
            <a:r>
              <a:rPr lang="en-GB" sz="2800" b="1" u="sng" dirty="0" err="1"/>
              <a:t>Yash</a:t>
            </a:r>
            <a:r>
              <a:rPr lang="en-GB" sz="2800" b="1" u="sng" dirty="0"/>
              <a:t> shake his head at Mr </a:t>
            </a:r>
            <a:r>
              <a:rPr lang="en-GB" sz="2800" b="1" u="sng" dirty="0" err="1"/>
              <a:t>Goldlaw</a:t>
            </a:r>
            <a:r>
              <a:rPr lang="en-GB" sz="2800" b="1" u="sng" dirty="0"/>
              <a:t>?</a:t>
            </a:r>
            <a:br>
              <a:rPr lang="en-GB" sz="2800" b="1" u="sng" dirty="0"/>
            </a:br>
            <a:r>
              <a:rPr lang="en-GB" sz="2800" b="1" u="sng" dirty="0"/>
              <a:t>b)  What does this tell us about how </a:t>
            </a:r>
            <a:r>
              <a:rPr lang="en-GB" sz="2800" b="1" u="sng" dirty="0" err="1"/>
              <a:t>Yash</a:t>
            </a:r>
            <a:r>
              <a:rPr lang="en-GB" sz="2800" b="1" u="sng" dirty="0"/>
              <a:t> feels about Mr </a:t>
            </a:r>
            <a:r>
              <a:rPr lang="en-GB" sz="2800" b="1" u="sng" dirty="0" err="1"/>
              <a:t>Goldlaw’s</a:t>
            </a:r>
            <a:r>
              <a:rPr lang="en-GB" sz="2800" b="1" u="sng" dirty="0"/>
              <a:t> comment? </a:t>
            </a:r>
            <a:endParaRPr lang="en-GB" sz="2800" b="1" u="sng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583" y="2430462"/>
            <a:ext cx="6104238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n-GB" dirty="0" err="1">
                <a:solidFill>
                  <a:srgbClr val="FF0000"/>
                </a:solidFill>
              </a:rPr>
              <a:t>Yash</a:t>
            </a:r>
            <a:r>
              <a:rPr lang="en-GB" dirty="0">
                <a:solidFill>
                  <a:srgbClr val="FF0000"/>
                </a:solidFill>
              </a:rPr>
              <a:t> shakes his head because </a:t>
            </a:r>
            <a:r>
              <a:rPr lang="en-GB" dirty="0" err="1">
                <a:solidFill>
                  <a:srgbClr val="FF0000"/>
                </a:solidFill>
              </a:rPr>
              <a:t>Goldlaw</a:t>
            </a:r>
            <a:r>
              <a:rPr lang="en-GB" dirty="0">
                <a:solidFill>
                  <a:srgbClr val="FF0000"/>
                </a:solidFill>
              </a:rPr>
              <a:t> is ignorant to the parts of the mountain that </a:t>
            </a:r>
            <a:r>
              <a:rPr lang="en-GB" dirty="0" err="1">
                <a:solidFill>
                  <a:srgbClr val="FF0000"/>
                </a:solidFill>
              </a:rPr>
              <a:t>Yash</a:t>
            </a:r>
            <a:r>
              <a:rPr lang="en-GB" dirty="0">
                <a:solidFill>
                  <a:srgbClr val="FF0000"/>
                </a:solidFill>
              </a:rPr>
              <a:t> cherishes. </a:t>
            </a:r>
          </a:p>
          <a:p>
            <a:pPr marL="514350" indent="-514350">
              <a:buAutoNum type="alphaLcParenR"/>
            </a:pPr>
            <a:r>
              <a:rPr lang="en-GB" dirty="0" err="1">
                <a:solidFill>
                  <a:srgbClr val="FF0000"/>
                </a:solidFill>
              </a:rPr>
              <a:t>Yash</a:t>
            </a:r>
            <a:r>
              <a:rPr lang="en-GB" dirty="0">
                <a:solidFill>
                  <a:srgbClr val="FF0000"/>
                </a:solidFill>
              </a:rPr>
              <a:t> feels frustrated about this because he feels the mountain is very sacred but </a:t>
            </a:r>
            <a:r>
              <a:rPr lang="en-GB" dirty="0" err="1">
                <a:solidFill>
                  <a:srgbClr val="FF0000"/>
                </a:solidFill>
              </a:rPr>
              <a:t>Goldlaw</a:t>
            </a:r>
            <a:r>
              <a:rPr lang="en-GB" dirty="0">
                <a:solidFill>
                  <a:srgbClr val="FF0000"/>
                </a:solidFill>
              </a:rPr>
              <a:t> does not see it in the same light, and has not paid attention to its beauty and detail.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313" y="0"/>
            <a:ext cx="5324475" cy="67818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487297" y="5165124"/>
            <a:ext cx="353403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6786E00-C308-B84A-AF57-C5FB4FA10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1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39"/>
    </mc:Choice>
    <mc:Fallback xmlns="">
      <p:transition spd="slow" advTm="6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758" y="1248033"/>
            <a:ext cx="5931242" cy="1550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3081" y="490834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u="sng" dirty="0">
                <a:latin typeface="+mj-lt"/>
              </a:rPr>
              <a:t>2.  ‘He stepped </a:t>
            </a:r>
            <a:r>
              <a:rPr lang="en-GB" sz="2800" b="1" i="1" u="sng" dirty="0">
                <a:latin typeface="+mj-lt"/>
              </a:rPr>
              <a:t>lithely</a:t>
            </a:r>
            <a:r>
              <a:rPr lang="en-GB" sz="2800" b="1" u="sng" dirty="0">
                <a:latin typeface="+mj-lt"/>
              </a:rPr>
              <a:t> away.’ In this phrase, the word </a:t>
            </a:r>
            <a:r>
              <a:rPr lang="en-GB" sz="2800" b="1" i="1" u="sng" dirty="0">
                <a:latin typeface="+mj-lt"/>
              </a:rPr>
              <a:t>lithely</a:t>
            </a:r>
            <a:r>
              <a:rPr lang="en-GB" sz="2800" b="1" u="sng" dirty="0">
                <a:latin typeface="+mj-lt"/>
              </a:rPr>
              <a:t> is closest in meaning to</a:t>
            </a:r>
          </a:p>
          <a:p>
            <a:pPr>
              <a:buFontTx/>
              <a:buChar char="-"/>
            </a:pPr>
            <a:r>
              <a:rPr lang="en-GB" sz="2800" b="1" u="sng" dirty="0">
                <a:latin typeface="+mj-lt"/>
              </a:rPr>
              <a:t>Gracefully</a:t>
            </a:r>
          </a:p>
          <a:p>
            <a:pPr>
              <a:buFontTx/>
              <a:buChar char="-"/>
            </a:pPr>
            <a:r>
              <a:rPr lang="en-GB" sz="2800" b="1" u="sng" dirty="0">
                <a:latin typeface="+mj-lt"/>
              </a:rPr>
              <a:t>Awkwardly</a:t>
            </a:r>
          </a:p>
          <a:p>
            <a:pPr>
              <a:buFontTx/>
              <a:buChar char="-"/>
            </a:pPr>
            <a:r>
              <a:rPr lang="en-GB" sz="2800" b="1" u="sng" dirty="0">
                <a:latin typeface="+mj-lt"/>
              </a:rPr>
              <a:t>Heavily </a:t>
            </a:r>
          </a:p>
          <a:p>
            <a:pPr>
              <a:buFontTx/>
              <a:buChar char="-"/>
            </a:pPr>
            <a:endParaRPr lang="en-GB" sz="2800" dirty="0"/>
          </a:p>
          <a:p>
            <a:r>
              <a:rPr lang="en-GB" sz="2800" dirty="0">
                <a:solidFill>
                  <a:srgbClr val="FF0000"/>
                </a:solidFill>
              </a:rPr>
              <a:t>Gracefully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517BFB-72B4-4F44-9C5A-39BBC0F10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2"/>
    </mc:Choice>
    <mc:Fallback xmlns="">
      <p:transition spd="slow" advTm="1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520" y="1237478"/>
            <a:ext cx="10515600" cy="1325563"/>
          </a:xfrm>
        </p:spPr>
        <p:txBody>
          <a:bodyPr>
            <a:noAutofit/>
          </a:bodyPr>
          <a:lstStyle/>
          <a:p>
            <a:pPr marL="0" indent="0"/>
            <a:r>
              <a:rPr lang="en-GB" sz="2800" b="1" u="sng" dirty="0"/>
              <a:t>3. Here, the author has used ellipses. Ellipses are used for three purposes in writing. </a:t>
            </a:r>
            <a:br>
              <a:rPr lang="en-GB" sz="2800" b="1" u="sng" dirty="0"/>
            </a:br>
            <a:r>
              <a:rPr lang="en-GB" sz="2800" b="1" u="sng" dirty="0"/>
              <a:t/>
            </a:r>
            <a:br>
              <a:rPr lang="en-GB" sz="2800" b="1" u="sng" dirty="0"/>
            </a:br>
            <a:r>
              <a:rPr lang="en-GB" sz="2800" b="1" u="sng" dirty="0"/>
              <a:t/>
            </a:r>
            <a:br>
              <a:rPr lang="en-GB" sz="2800" b="1" u="sng" dirty="0"/>
            </a:br>
            <a:r>
              <a:rPr lang="en-GB" sz="2800" b="1" u="sng" dirty="0"/>
              <a:t/>
            </a:r>
            <a:br>
              <a:rPr lang="en-GB" sz="2800" b="1" u="sng" dirty="0"/>
            </a:br>
            <a:r>
              <a:rPr lang="en-GB" sz="2800" b="1" u="sng" dirty="0"/>
              <a:t>a) What are the three purposes?</a:t>
            </a:r>
            <a:br>
              <a:rPr lang="en-GB" sz="2800" b="1" u="sng" dirty="0"/>
            </a:br>
            <a:r>
              <a:rPr lang="en-GB" sz="2800" b="1" u="sng" dirty="0"/>
              <a:t>b) Which one is used at this part in the story?  </a:t>
            </a:r>
            <a:r>
              <a:rPr lang="en-GB" sz="2800" b="1" u="sng" dirty="0">
                <a:solidFill>
                  <a:srgbClr val="7030A0"/>
                </a:solidFill>
              </a:rPr>
              <a:t/>
            </a:r>
            <a:br>
              <a:rPr lang="en-GB" sz="2800" b="1" u="sng" dirty="0">
                <a:solidFill>
                  <a:srgbClr val="7030A0"/>
                </a:solidFill>
              </a:rPr>
            </a:br>
            <a:endParaRPr lang="en-GB" sz="28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851" y="734393"/>
            <a:ext cx="6847703" cy="1828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520" y="3225114"/>
            <a:ext cx="8146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a) To create suspense</a:t>
            </a:r>
          </a:p>
          <a:p>
            <a:r>
              <a:rPr lang="en-GB" sz="2800" dirty="0">
                <a:solidFill>
                  <a:srgbClr val="FF0000"/>
                </a:solidFill>
              </a:rPr>
              <a:t>To signal a passing of time</a:t>
            </a:r>
          </a:p>
          <a:p>
            <a:r>
              <a:rPr lang="en-GB" sz="2800" dirty="0">
                <a:solidFill>
                  <a:srgbClr val="FF0000"/>
                </a:solidFill>
              </a:rPr>
              <a:t>To demonstrate a natural pause in a speaker’s dialogue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b) To create suspense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194AE6-058C-8D4D-9948-14EDD2CC9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2"/>
    </mc:Choice>
    <mc:Fallback xmlns="">
      <p:transition spd="slow" advTm="4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2" y="365125"/>
            <a:ext cx="10515600" cy="1325563"/>
          </a:xfrm>
        </p:spPr>
        <p:txBody>
          <a:bodyPr/>
          <a:lstStyle/>
          <a:p>
            <a:r>
              <a:rPr lang="en-GB" dirty="0"/>
              <a:t>Challenge: Make a </a:t>
            </a:r>
            <a:r>
              <a:rPr lang="en-GB" b="1" dirty="0">
                <a:solidFill>
                  <a:srgbClr val="00B050"/>
                </a:solidFill>
              </a:rPr>
              <a:t>prediction</a:t>
            </a:r>
            <a:r>
              <a:rPr lang="en-GB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2" y="1690688"/>
            <a:ext cx="10515600" cy="4981575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/>
              <a:t>See if you can make some predictions for chapter 6.</a:t>
            </a:r>
          </a:p>
          <a:p>
            <a:r>
              <a:rPr lang="en-GB" dirty="0"/>
              <a:t>Who has just said, ‘</a:t>
            </a:r>
            <a:r>
              <a:rPr lang="en-GB" i="1" dirty="0"/>
              <a:t>Come along, </a:t>
            </a:r>
            <a:r>
              <a:rPr lang="en-GB" i="1" dirty="0" err="1"/>
              <a:t>Yashaswin</a:t>
            </a:r>
            <a:r>
              <a:rPr lang="en-GB" i="1" dirty="0"/>
              <a:t>?’</a:t>
            </a:r>
          </a:p>
          <a:p>
            <a:r>
              <a:rPr lang="en-GB" dirty="0"/>
              <a:t>How much of the mountain do you think has been destroyed?</a:t>
            </a:r>
          </a:p>
          <a:p>
            <a:r>
              <a:rPr lang="en-GB" dirty="0"/>
              <a:t>Do you think </a:t>
            </a:r>
            <a:r>
              <a:rPr lang="en-GB" dirty="0" err="1"/>
              <a:t>Goldlaw</a:t>
            </a:r>
            <a:r>
              <a:rPr lang="en-GB" dirty="0"/>
              <a:t> might change his mind?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3200" dirty="0"/>
              <a:t>Jot these predictions down, and we can come back to them later!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0" y="0"/>
            <a:ext cx="2921000" cy="27892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DD49CD-A8D2-154A-9CB1-E9FD6E47A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6"/>
    </mc:Choice>
    <mc:Fallback xmlns="">
      <p:transition spd="slow" advTm="25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</TotalTime>
  <Words>499</Words>
  <Application>Microsoft Office PowerPoint</Application>
  <PresentationFormat>Widescreen</PresentationFormat>
  <Paragraphs>84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Cambria</vt:lpstr>
      <vt:lpstr>Sassoon Infant Rg</vt:lpstr>
      <vt:lpstr>Times New Roman</vt:lpstr>
      <vt:lpstr>Wingdings</vt:lpstr>
      <vt:lpstr>Office Theme</vt:lpstr>
      <vt:lpstr>The Man Who Bought a Mountain PDF</vt:lpstr>
      <vt:lpstr>PowerPoint Presentation</vt:lpstr>
      <vt:lpstr>PowerPoint Presentation</vt:lpstr>
      <vt:lpstr>Are there any words you are unsure of?</vt:lpstr>
      <vt:lpstr>Mixed Skills</vt:lpstr>
      <vt:lpstr>a) Why does Yash shake his head at Mr Goldlaw? b)  What does this tell us about how Yash feels about Mr Goldlaw’s comment? </vt:lpstr>
      <vt:lpstr>PowerPoint Presentation</vt:lpstr>
      <vt:lpstr>3. Here, the author has used ellipses. Ellipses are used for three purposes in writing.     a) What are the three purposes? b) Which one is used at this part in the story?   </vt:lpstr>
      <vt:lpstr>Challenge: Make a prediction!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Torrance</dc:creator>
  <cp:lastModifiedBy>Ellie Landi</cp:lastModifiedBy>
  <cp:revision>24</cp:revision>
  <dcterms:created xsi:type="dcterms:W3CDTF">2020-06-09T11:03:16Z</dcterms:created>
  <dcterms:modified xsi:type="dcterms:W3CDTF">2020-07-03T10:53:58Z</dcterms:modified>
</cp:coreProperties>
</file>