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63" r:id="rId2"/>
    <p:sldId id="293" r:id="rId3"/>
    <p:sldId id="282" r:id="rId4"/>
    <p:sldId id="283" r:id="rId5"/>
    <p:sldId id="284" r:id="rId6"/>
    <p:sldId id="292" r:id="rId7"/>
    <p:sldId id="258" r:id="rId8"/>
    <p:sldId id="291" r:id="rId9"/>
    <p:sldId id="285" r:id="rId10"/>
    <p:sldId id="286" r:id="rId11"/>
    <p:sldId id="287" r:id="rId12"/>
    <p:sldId id="288" r:id="rId13"/>
    <p:sldId id="289" r:id="rId14"/>
    <p:sldId id="260" r:id="rId15"/>
    <p:sldId id="29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7" d="100"/>
          <a:sy n="67" d="100"/>
        </p:scale>
        <p:origin x="45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9AC6EC-58BF-4FAC-8D00-7FFE601716AE}" type="datetimeFigureOut">
              <a:rPr lang="en-GB" smtClean="0"/>
              <a:t>19/06/2020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C13A62-272D-4271-A026-0308DA6B2DF5}" type="slidenum">
              <a:rPr lang="en-GB" smtClean="0"/>
              <a:t>‹#›</a:t>
            </a:fld>
            <a:endParaRPr lang="en-GB"/>
          </a:p>
        </p:txBody>
      </p:sp>
    </p:spTree>
    <p:extLst>
      <p:ext uri="{BB962C8B-B14F-4D97-AF65-F5344CB8AC3E}">
        <p14:creationId xmlns:p14="http://schemas.microsoft.com/office/powerpoint/2010/main" val="214854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205CBB2-7A7D-4A98-93BC-14B4A6657496}" type="datetimeFigureOut">
              <a:rPr lang="en-US" smtClean="0"/>
              <a:pPr>
                <a:defRPr/>
              </a:pPr>
              <a:t>6/19/2020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8E2A6E0-A068-4652-9848-59B86DC08585}" type="slidenum">
              <a:rPr lang="en-US" smtClean="0"/>
              <a:pPr>
                <a:defRPr/>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080068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38638002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317368013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2149297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293068865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6917063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70624492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166358221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428907998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389585143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E6CA8E2-4FF3-438F-889B-3E14BA2C666A}" type="datetimeFigureOut">
              <a:rPr lang="en-US" smtClean="0"/>
              <a:pPr>
                <a:defRPr/>
              </a:pPr>
              <a:t>6/19/2020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B8AB7B-DF54-4DE4-B74D-BF7861DDBED7}" type="slidenum">
              <a:rPr lang="en-US" smtClean="0"/>
              <a:pPr>
                <a:defRPr/>
              </a:pPr>
              <a:t>‹#›</a:t>
            </a:fld>
            <a:endParaRPr lang="en-US"/>
          </a:p>
        </p:txBody>
      </p:sp>
    </p:spTree>
    <p:extLst>
      <p:ext uri="{BB962C8B-B14F-4D97-AF65-F5344CB8AC3E}">
        <p14:creationId xmlns:p14="http://schemas.microsoft.com/office/powerpoint/2010/main" val="3632746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221086859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38591868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FF5FE8-7A15-481D-9CC8-95E9A70921C4}" type="datetimeFigureOut">
              <a:rPr lang="en-US" smtClean="0"/>
              <a:pPr>
                <a:defRPr/>
              </a:pPr>
              <a:t>6/19/2020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49AEC10-8ACB-44CB-B7A1-D7E25EDED22A}" type="slidenum">
              <a:rPr lang="en-US" smtClean="0"/>
              <a:pPr>
                <a:defRPr/>
              </a:pPr>
              <a:t>‹#›</a:t>
            </a:fld>
            <a:endParaRPr lang="en-US"/>
          </a:p>
        </p:txBody>
      </p:sp>
    </p:spTree>
    <p:extLst>
      <p:ext uri="{BB962C8B-B14F-4D97-AF65-F5344CB8AC3E}">
        <p14:creationId xmlns:p14="http://schemas.microsoft.com/office/powerpoint/2010/main" val="58117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553EFEB-8288-432D-9D07-CBA0ED862AED}" type="datetimeFigureOut">
              <a:rPr lang="en-US" smtClean="0"/>
              <a:pPr>
                <a:defRPr/>
              </a:pPr>
              <a:t>6/19/2020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5F9476C-7CD7-4611-AAAC-1DE6C25C62D5}" type="slidenum">
              <a:rPr lang="en-US" smtClean="0"/>
              <a:pPr>
                <a:defRPr/>
              </a:pPr>
              <a:t>‹#›</a:t>
            </a:fld>
            <a:endParaRPr lang="en-US"/>
          </a:p>
        </p:txBody>
      </p:sp>
    </p:spTree>
    <p:extLst>
      <p:ext uri="{BB962C8B-B14F-4D97-AF65-F5344CB8AC3E}">
        <p14:creationId xmlns:p14="http://schemas.microsoft.com/office/powerpoint/2010/main" val="120499645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310396213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4EB9858-4C59-4521-9E90-6B58E74AB6FC}" type="datetimeFigureOut">
              <a:rPr lang="en-US" smtClean="0"/>
              <a:pPr>
                <a:defRPr/>
              </a:pPr>
              <a:t>6/19/2020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239234494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fld id="{54EB9858-4C59-4521-9E90-6B58E74AB6FC}" type="datetimeFigureOut">
              <a:rPr lang="en-US" smtClean="0"/>
              <a:pPr>
                <a:defRPr/>
              </a:pPr>
              <a:t>6/19/2020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defRPr/>
            </a:pPr>
            <a:fld id="{27E5F3B2-2D45-4EEB-92B5-056DBF98AFD3}" type="slidenum">
              <a:rPr lang="en-US" smtClean="0"/>
              <a:pPr>
                <a:defRPr/>
              </a:pPr>
              <a:t>‹#›</a:t>
            </a:fld>
            <a:endParaRPr lang="en-US"/>
          </a:p>
        </p:txBody>
      </p:sp>
    </p:spTree>
    <p:extLst>
      <p:ext uri="{BB962C8B-B14F-4D97-AF65-F5344CB8AC3E}">
        <p14:creationId xmlns:p14="http://schemas.microsoft.com/office/powerpoint/2010/main" val="235675140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media14.m4a"/><Relationship Id="rId7" Type="http://schemas.openxmlformats.org/officeDocument/2006/relationships/image" Target="../media/image25.jpeg"/><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hyperlink" Target="https://www.bbc.co.uk/bitesize/clips/z27tfg8"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video" Target="https://www.youtube.com/embed/WjXSCumeqxo" TargetMode="Externa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hyperlink" Target="http://www.bbc.co.uk/education/clips/z4dxn39"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4"/>
          <a:stretch>
            <a:fillRect/>
          </a:stretch>
        </p:blipFill>
        <p:spPr>
          <a:xfrm>
            <a:off x="0" y="11410"/>
            <a:ext cx="12192000" cy="6853535"/>
          </a:xfrm>
          <a:prstGeom prst="rect">
            <a:avLst/>
          </a:prstGeom>
        </p:spPr>
      </p:pic>
      <p:sp>
        <p:nvSpPr>
          <p:cNvPr id="5" name="TextBox 4"/>
          <p:cNvSpPr txBox="1"/>
          <p:nvPr/>
        </p:nvSpPr>
        <p:spPr>
          <a:xfrm>
            <a:off x="5218112" y="82636"/>
            <a:ext cx="6888163"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effectLst/>
                <a:uLnTx/>
                <a:uFillTx/>
                <a:latin typeface="Century Gothic" panose="020B0502020202020204"/>
                <a:ea typeface="+mn-ea"/>
                <a:cs typeface="+mn-cs"/>
              </a:rPr>
              <a:t>Year 5  Mountains</a:t>
            </a:r>
          </a:p>
        </p:txBody>
      </p:sp>
      <p:sp>
        <p:nvSpPr>
          <p:cNvPr id="6" name="TextBox 5">
            <a:extLst>
              <a:ext uri="{FF2B5EF4-FFF2-40B4-BE49-F238E27FC236}">
                <a16:creationId xmlns:a16="http://schemas.microsoft.com/office/drawing/2014/main" id="{FACC0D86-5408-43BB-9F8D-B4EC4559356C}"/>
              </a:ext>
            </a:extLst>
          </p:cNvPr>
          <p:cNvSpPr txBox="1"/>
          <p:nvPr/>
        </p:nvSpPr>
        <p:spPr>
          <a:xfrm>
            <a:off x="6397624" y="871853"/>
            <a:ext cx="579437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effectLst/>
                <a:uLnTx/>
                <a:uFillTx/>
                <a:latin typeface="Century Gothic" panose="020B0502020202020204"/>
                <a:ea typeface="+mn-ea"/>
                <a:cs typeface="+mn-cs"/>
              </a:rPr>
              <a:t>Session 2 – How Mountains are</a:t>
            </a:r>
            <a:r>
              <a:rPr kumimoji="0" lang="en-GB" sz="4000" b="1" i="0" u="none" strike="noStrike" kern="1200" cap="none" spc="0" normalizeH="0" noProof="0" dirty="0">
                <a:ln>
                  <a:noFill/>
                </a:ln>
                <a:effectLst/>
                <a:uLnTx/>
                <a:uFillTx/>
                <a:latin typeface="Century Gothic" panose="020B0502020202020204"/>
                <a:ea typeface="+mn-ea"/>
                <a:cs typeface="+mn-cs"/>
              </a:rPr>
              <a:t> formed</a:t>
            </a:r>
            <a:r>
              <a:rPr kumimoji="0" lang="en-GB" sz="4000" b="1" i="0" u="none" strike="noStrike" kern="1200" cap="none" spc="0" normalizeH="0" baseline="0" noProof="0" dirty="0">
                <a:ln>
                  <a:noFill/>
                </a:ln>
                <a:effectLst/>
                <a:uLnTx/>
                <a:uFillTx/>
                <a:latin typeface="Century Gothic" panose="020B0502020202020204"/>
                <a:ea typeface="+mn-ea"/>
                <a:cs typeface="+mn-cs"/>
              </a:rPr>
              <a:t> </a:t>
            </a:r>
          </a:p>
        </p:txBody>
      </p:sp>
      <p:pic>
        <p:nvPicPr>
          <p:cNvPr id="8" name="Audio 7">
            <a:hlinkClick r:id="" action="ppaction://media"/>
            <a:extLst>
              <a:ext uri="{FF2B5EF4-FFF2-40B4-BE49-F238E27FC236}">
                <a16:creationId xmlns:a16="http://schemas.microsoft.com/office/drawing/2014/main" id="{D1C9CFC3-A993-407C-BA63-0513833419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22488658"/>
      </p:ext>
    </p:extLst>
  </p:cSld>
  <p:clrMapOvr>
    <a:masterClrMapping/>
  </p:clrMapOvr>
  <mc:AlternateContent xmlns:mc="http://schemas.openxmlformats.org/markup-compatibility/2006" xmlns:p14="http://schemas.microsoft.com/office/powerpoint/2010/main">
    <mc:Choice Requires="p14">
      <p:transition spd="slow" p14:dur="2000" advTm="9574"/>
    </mc:Choice>
    <mc:Fallback xmlns="">
      <p:transition spd="slow" advTm="9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7588" y="1325563"/>
            <a:ext cx="7624762" cy="24511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363" name="TextBox 11"/>
          <p:cNvSpPr txBox="1">
            <a:spLocks noChangeArrowheads="1"/>
          </p:cNvSpPr>
          <p:nvPr/>
        </p:nvSpPr>
        <p:spPr bwMode="auto">
          <a:xfrm>
            <a:off x="2287588" y="241300"/>
            <a:ext cx="7624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b="1" dirty="0">
                <a:solidFill>
                  <a:schemeClr val="tx1"/>
                </a:solidFill>
                <a:latin typeface="+mn-lt"/>
              </a:rPr>
              <a:t>Fold Mountains</a:t>
            </a:r>
          </a:p>
        </p:txBody>
      </p:sp>
      <p:sp>
        <p:nvSpPr>
          <p:cNvPr id="15364" name="Rectangle 3"/>
          <p:cNvSpPr>
            <a:spLocks noChangeArrowheads="1"/>
          </p:cNvSpPr>
          <p:nvPr/>
        </p:nvSpPr>
        <p:spPr bwMode="auto">
          <a:xfrm>
            <a:off x="2279651" y="1457326"/>
            <a:ext cx="380841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1600" b="1" dirty="0">
                <a:solidFill>
                  <a:schemeClr val="tx1"/>
                </a:solidFill>
                <a:latin typeface="+mn-lt"/>
              </a:rPr>
              <a:t>Fold mountains occur when tectonic plates collide.</a:t>
            </a:r>
          </a:p>
          <a:p>
            <a:pPr eaLnBrk="1" hangingPunct="1">
              <a:lnSpc>
                <a:spcPct val="100000"/>
              </a:lnSpc>
              <a:spcBef>
                <a:spcPct val="0"/>
              </a:spcBef>
              <a:buFontTx/>
              <a:buNone/>
            </a:pPr>
            <a:endParaRPr lang="en-GB" altLang="en-US" sz="1600" b="1" dirty="0">
              <a:solidFill>
                <a:schemeClr val="tx1"/>
              </a:solidFill>
              <a:latin typeface="+mn-lt"/>
            </a:endParaRPr>
          </a:p>
          <a:p>
            <a:pPr eaLnBrk="1" hangingPunct="1">
              <a:lnSpc>
                <a:spcPct val="100000"/>
              </a:lnSpc>
              <a:spcBef>
                <a:spcPct val="0"/>
              </a:spcBef>
              <a:buFontTx/>
              <a:buNone/>
            </a:pPr>
            <a:r>
              <a:rPr lang="en-GB" altLang="en-US" sz="1600" b="1" dirty="0">
                <a:solidFill>
                  <a:schemeClr val="tx1"/>
                </a:solidFill>
                <a:latin typeface="+mn-lt"/>
              </a:rPr>
              <a:t>The edges of the plates crumple as they are pushed together.</a:t>
            </a:r>
          </a:p>
          <a:p>
            <a:pPr eaLnBrk="1" hangingPunct="1">
              <a:lnSpc>
                <a:spcPct val="100000"/>
              </a:lnSpc>
              <a:spcBef>
                <a:spcPct val="0"/>
              </a:spcBef>
              <a:buFontTx/>
              <a:buNone/>
            </a:pPr>
            <a:endParaRPr lang="en-GB" altLang="en-US" sz="1600" b="1" dirty="0">
              <a:solidFill>
                <a:schemeClr val="tx1"/>
              </a:solidFill>
              <a:latin typeface="+mn-lt"/>
            </a:endParaRPr>
          </a:p>
          <a:p>
            <a:pPr eaLnBrk="1" hangingPunct="1">
              <a:lnSpc>
                <a:spcPct val="100000"/>
              </a:lnSpc>
              <a:spcBef>
                <a:spcPct val="0"/>
              </a:spcBef>
              <a:buFontTx/>
              <a:buNone/>
            </a:pPr>
            <a:r>
              <a:rPr lang="en-GB" altLang="en-US" sz="1600" b="1" dirty="0">
                <a:solidFill>
                  <a:schemeClr val="tx1"/>
                </a:solidFill>
                <a:latin typeface="+mn-lt"/>
              </a:rPr>
              <a:t>The rock of the Earth’s surface is pushed up to create mountains. </a:t>
            </a:r>
          </a:p>
        </p:txBody>
      </p:sp>
      <p:sp>
        <p:nvSpPr>
          <p:cNvPr id="27" name="Rectangle 26"/>
          <p:cNvSpPr/>
          <p:nvPr/>
        </p:nvSpPr>
        <p:spPr>
          <a:xfrm>
            <a:off x="6096000" y="3919538"/>
            <a:ext cx="3824287" cy="2051050"/>
          </a:xfrm>
          <a:prstGeom prst="rect">
            <a:avLst/>
          </a:prstGeom>
          <a:solidFill>
            <a:srgbClr val="C1F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accent1"/>
              </a:solidFill>
            </a:endParaRPr>
          </a:p>
        </p:txBody>
      </p:sp>
      <p:sp>
        <p:nvSpPr>
          <p:cNvPr id="15366" name="Rectangle 21"/>
          <p:cNvSpPr>
            <a:spLocks noChangeArrowheads="1"/>
          </p:cNvSpPr>
          <p:nvPr/>
        </p:nvSpPr>
        <p:spPr bwMode="auto">
          <a:xfrm>
            <a:off x="6088064" y="4681538"/>
            <a:ext cx="38115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b="1" dirty="0">
                <a:solidFill>
                  <a:schemeClr val="accent1"/>
                </a:solidFill>
                <a:latin typeface="+mn-lt"/>
              </a:rPr>
              <a:t>The Alps are fold mountains</a:t>
            </a:r>
            <a:r>
              <a:rPr lang="en-GB" altLang="en-US" b="1" dirty="0">
                <a:solidFill>
                  <a:schemeClr val="tx1"/>
                </a:solidFill>
                <a:latin typeface="+mn-lt"/>
              </a:rPr>
              <a:t>.</a:t>
            </a:r>
          </a:p>
        </p:txBody>
      </p:sp>
      <p:pic>
        <p:nvPicPr>
          <p:cNvPr id="15367" name="Picture 33"/>
          <p:cNvPicPr>
            <a:picLocks noChangeAspect="1"/>
          </p:cNvPicPr>
          <p:nvPr/>
        </p:nvPicPr>
        <p:blipFill>
          <a:blip r:embed="rId4" cstate="email">
            <a:extLst>
              <a:ext uri="{28A0092B-C50C-407E-A947-70E740481C1C}">
                <a14:useLocalDpi xmlns:a14="http://schemas.microsoft.com/office/drawing/2010/main" val="0"/>
              </a:ext>
            </a:extLst>
          </a:blip>
          <a:srcRect b="18486"/>
          <a:stretch>
            <a:fillRect/>
          </a:stretch>
        </p:blipFill>
        <p:spPr bwMode="auto">
          <a:xfrm>
            <a:off x="2287588" y="3908425"/>
            <a:ext cx="3808412"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21"/>
          <p:cNvSpPr txBox="1">
            <a:spLocks noChangeArrowheads="1"/>
          </p:cNvSpPr>
          <p:nvPr/>
        </p:nvSpPr>
        <p:spPr bwMode="auto">
          <a:xfrm>
            <a:off x="2279650" y="6245226"/>
            <a:ext cx="7640638"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 typeface="Arial" panose="020B0604020202020204" pitchFamily="34" charset="0"/>
              <a:buNone/>
            </a:pPr>
            <a:r>
              <a:rPr lang="en-GB" altLang="en-US" sz="500">
                <a:solidFill>
                  <a:srgbClr val="FFA056"/>
                </a:solidFill>
                <a:latin typeface="+mn-lt"/>
              </a:rPr>
              <a:t>Photo courtesy of Tambako the (@flickr.com) - granted under creative commons licence – attribution</a:t>
            </a:r>
          </a:p>
        </p:txBody>
      </p:sp>
      <p:sp>
        <p:nvSpPr>
          <p:cNvPr id="38" name="Rectangle 37"/>
          <p:cNvSpPr/>
          <p:nvPr/>
        </p:nvSpPr>
        <p:spPr>
          <a:xfrm>
            <a:off x="6096000" y="1325563"/>
            <a:ext cx="3824288" cy="2451100"/>
          </a:xfrm>
          <a:prstGeom prst="rect">
            <a:avLst/>
          </a:prstGeom>
          <a:solidFill>
            <a:srgbClr val="43FF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5370" name="Picture 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16663" y="1670050"/>
            <a:ext cx="3351212"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3F0E445-3767-4EF4-A5FD-D6730C5CDF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54487341"/>
      </p:ext>
    </p:extLst>
  </p:cSld>
  <p:clrMapOvr>
    <a:masterClrMapping/>
  </p:clrMapOvr>
  <mc:AlternateContent xmlns:mc="http://schemas.openxmlformats.org/markup-compatibility/2006" xmlns:p14="http://schemas.microsoft.com/office/powerpoint/2010/main">
    <mc:Choice Requires="p14">
      <p:transition spd="slow" p14:dur="2000" advTm="27926"/>
    </mc:Choice>
    <mc:Fallback xmlns="">
      <p:transition spd="slow" advTm="2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096000" y="1312863"/>
            <a:ext cx="3824288" cy="2455862"/>
          </a:xfrm>
          <a:prstGeom prst="rect">
            <a:avLst/>
          </a:prstGeom>
          <a:solidFill>
            <a:srgbClr val="43FF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Rectangle 7"/>
          <p:cNvSpPr/>
          <p:nvPr/>
        </p:nvSpPr>
        <p:spPr>
          <a:xfrm>
            <a:off x="2287588" y="1325563"/>
            <a:ext cx="3808412" cy="24511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388" name="TextBox 11"/>
          <p:cNvSpPr txBox="1">
            <a:spLocks noChangeArrowheads="1"/>
          </p:cNvSpPr>
          <p:nvPr/>
        </p:nvSpPr>
        <p:spPr bwMode="auto">
          <a:xfrm>
            <a:off x="2295526" y="415925"/>
            <a:ext cx="7624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b="1" dirty="0">
                <a:solidFill>
                  <a:schemeClr val="tx1"/>
                </a:solidFill>
                <a:latin typeface="+mn-lt"/>
              </a:rPr>
              <a:t>Fault-block Mountains</a:t>
            </a:r>
          </a:p>
        </p:txBody>
      </p:sp>
      <p:sp>
        <p:nvSpPr>
          <p:cNvPr id="16389" name="Rectangle 3"/>
          <p:cNvSpPr>
            <a:spLocks noChangeArrowheads="1"/>
          </p:cNvSpPr>
          <p:nvPr/>
        </p:nvSpPr>
        <p:spPr bwMode="auto">
          <a:xfrm>
            <a:off x="2335212" y="1344479"/>
            <a:ext cx="3808413" cy="243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latin typeface="+mn-lt"/>
              </a:rPr>
              <a:t>When cracks in the Earth’s surface open up, large chucks of rock can be pushed up while others are pushed down. </a:t>
            </a:r>
          </a:p>
          <a:p>
            <a:pPr eaLnBrk="1" hangingPunct="1">
              <a:lnSpc>
                <a:spcPct val="100000"/>
              </a:lnSpc>
              <a:spcBef>
                <a:spcPct val="0"/>
              </a:spcBef>
              <a:buFontTx/>
              <a:buNone/>
            </a:pPr>
            <a:endParaRPr lang="en-GB" altLang="en-US" dirty="0">
              <a:solidFill>
                <a:schemeClr val="tx1"/>
              </a:solidFill>
              <a:latin typeface="+mn-lt"/>
            </a:endParaRPr>
          </a:p>
          <a:p>
            <a:pPr eaLnBrk="1" hangingPunct="1">
              <a:lnSpc>
                <a:spcPct val="100000"/>
              </a:lnSpc>
              <a:spcBef>
                <a:spcPct val="0"/>
              </a:spcBef>
              <a:buFontTx/>
              <a:buNone/>
            </a:pPr>
            <a:r>
              <a:rPr lang="en-GB" altLang="en-US" dirty="0">
                <a:solidFill>
                  <a:schemeClr val="tx1"/>
                </a:solidFill>
                <a:latin typeface="+mn-lt"/>
              </a:rPr>
              <a:t>This creates mountains with a long slope on one side, and a sharp drop on the other. </a:t>
            </a:r>
          </a:p>
        </p:txBody>
      </p:sp>
      <p:sp>
        <p:nvSpPr>
          <p:cNvPr id="27" name="Rectangle 26"/>
          <p:cNvSpPr/>
          <p:nvPr/>
        </p:nvSpPr>
        <p:spPr>
          <a:xfrm>
            <a:off x="6088064" y="3908425"/>
            <a:ext cx="3824287" cy="2051050"/>
          </a:xfrm>
          <a:prstGeom prst="rect">
            <a:avLst/>
          </a:prstGeom>
          <a:solidFill>
            <a:srgbClr val="C1F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6391" name="Rectangle 21"/>
          <p:cNvSpPr>
            <a:spLocks noChangeArrowheads="1"/>
          </p:cNvSpPr>
          <p:nvPr/>
        </p:nvSpPr>
        <p:spPr bwMode="auto">
          <a:xfrm>
            <a:off x="6143625" y="4223081"/>
            <a:ext cx="3811587" cy="144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dirty="0">
                <a:solidFill>
                  <a:srgbClr val="002060"/>
                </a:solidFill>
                <a:latin typeface="+mn-lt"/>
              </a:rPr>
              <a:t>The Sierra Nevada mountains </a:t>
            </a:r>
            <a:br>
              <a:rPr lang="en-GB" altLang="en-US" sz="2000" dirty="0">
                <a:solidFill>
                  <a:srgbClr val="002060"/>
                </a:solidFill>
                <a:latin typeface="+mn-lt"/>
              </a:rPr>
            </a:br>
            <a:r>
              <a:rPr lang="en-GB" altLang="en-US" sz="2000" dirty="0">
                <a:solidFill>
                  <a:srgbClr val="002060"/>
                </a:solidFill>
                <a:latin typeface="+mn-lt"/>
              </a:rPr>
              <a:t>in California, USA are </a:t>
            </a:r>
            <a:br>
              <a:rPr lang="en-GB" altLang="en-US" sz="2000" dirty="0">
                <a:solidFill>
                  <a:srgbClr val="002060"/>
                </a:solidFill>
                <a:latin typeface="+mn-lt"/>
              </a:rPr>
            </a:br>
            <a:r>
              <a:rPr lang="en-GB" altLang="en-US" sz="2000" dirty="0">
                <a:solidFill>
                  <a:srgbClr val="002060"/>
                </a:solidFill>
                <a:latin typeface="+mn-lt"/>
              </a:rPr>
              <a:t>fault-block mountains.</a:t>
            </a:r>
          </a:p>
        </p:txBody>
      </p:sp>
      <p:pic>
        <p:nvPicPr>
          <p:cNvPr id="16392" name="Picture 2"/>
          <p:cNvPicPr>
            <a:picLocks noChangeAspect="1"/>
          </p:cNvPicPr>
          <p:nvPr/>
        </p:nvPicPr>
        <p:blipFill>
          <a:blip r:embed="rId4" cstate="email">
            <a:extLst>
              <a:ext uri="{28A0092B-C50C-407E-A947-70E740481C1C}">
                <a14:useLocalDpi xmlns:a14="http://schemas.microsoft.com/office/drawing/2010/main" val="0"/>
              </a:ext>
            </a:extLst>
          </a:blip>
          <a:srcRect l="894" b="28699"/>
          <a:stretch>
            <a:fillRect/>
          </a:stretch>
        </p:blipFill>
        <p:spPr bwMode="auto">
          <a:xfrm>
            <a:off x="2287589" y="3908425"/>
            <a:ext cx="380047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91251" y="1757364"/>
            <a:ext cx="361791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Box 21"/>
          <p:cNvSpPr txBox="1">
            <a:spLocks noChangeArrowheads="1"/>
          </p:cNvSpPr>
          <p:nvPr/>
        </p:nvSpPr>
        <p:spPr bwMode="auto">
          <a:xfrm>
            <a:off x="2279650" y="6245226"/>
            <a:ext cx="7640638"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 typeface="Arial" panose="020B0604020202020204" pitchFamily="34" charset="0"/>
              <a:buNone/>
            </a:pPr>
            <a:r>
              <a:rPr lang="en-GB" altLang="en-US" sz="800">
                <a:solidFill>
                  <a:srgbClr val="FFA056"/>
                </a:solidFill>
                <a:latin typeface="+mn-lt"/>
              </a:rPr>
              <a:t>Photo courtesy Ken Lund (@flickr.com) - granted under creative commons licence – attribution</a:t>
            </a:r>
          </a:p>
        </p:txBody>
      </p:sp>
      <p:pic>
        <p:nvPicPr>
          <p:cNvPr id="2" name="Audio 1">
            <a:hlinkClick r:id="" action="ppaction://media"/>
            <a:extLst>
              <a:ext uri="{FF2B5EF4-FFF2-40B4-BE49-F238E27FC236}">
                <a16:creationId xmlns:a16="http://schemas.microsoft.com/office/drawing/2014/main" id="{4C59F5F3-677A-4EB2-BDE5-7A77861392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40772316"/>
      </p:ext>
    </p:extLst>
  </p:cSld>
  <p:clrMapOvr>
    <a:masterClrMapping/>
  </p:clrMapOvr>
  <mc:AlternateContent xmlns:mc="http://schemas.openxmlformats.org/markup-compatibility/2006" xmlns:p14="http://schemas.microsoft.com/office/powerpoint/2010/main">
    <mc:Choice Requires="p14">
      <p:transition spd="slow" p14:dur="2000" advTm="48159"/>
    </mc:Choice>
    <mc:Fallback xmlns="">
      <p:transition spd="slow" advTm="4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7588" y="1335089"/>
            <a:ext cx="7624762" cy="2452687"/>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411" name="TextBox 11"/>
          <p:cNvSpPr txBox="1">
            <a:spLocks noChangeArrowheads="1"/>
          </p:cNvSpPr>
          <p:nvPr/>
        </p:nvSpPr>
        <p:spPr bwMode="auto">
          <a:xfrm>
            <a:off x="2173288" y="438151"/>
            <a:ext cx="7624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b="1" dirty="0">
                <a:solidFill>
                  <a:schemeClr val="tx1"/>
                </a:solidFill>
                <a:latin typeface="+mn-lt"/>
              </a:rPr>
              <a:t>Volcanic Mountains</a:t>
            </a:r>
          </a:p>
        </p:txBody>
      </p:sp>
      <p:sp>
        <p:nvSpPr>
          <p:cNvPr id="17412" name="Rectangle 3"/>
          <p:cNvSpPr>
            <a:spLocks noChangeArrowheads="1"/>
          </p:cNvSpPr>
          <p:nvPr/>
        </p:nvSpPr>
        <p:spPr bwMode="auto">
          <a:xfrm>
            <a:off x="2292351" y="1836739"/>
            <a:ext cx="3808413"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1600" b="1" dirty="0">
                <a:solidFill>
                  <a:schemeClr val="tx1"/>
                </a:solidFill>
                <a:latin typeface="+mn-lt"/>
              </a:rPr>
              <a:t>Volcanic mountains are formed around volcanoes.</a:t>
            </a:r>
          </a:p>
          <a:p>
            <a:pPr eaLnBrk="1" hangingPunct="1">
              <a:lnSpc>
                <a:spcPct val="100000"/>
              </a:lnSpc>
              <a:spcBef>
                <a:spcPct val="0"/>
              </a:spcBef>
              <a:buFontTx/>
              <a:buNone/>
            </a:pPr>
            <a:endParaRPr lang="en-GB" altLang="en-US" sz="1600" b="1" dirty="0">
              <a:solidFill>
                <a:schemeClr val="tx1"/>
              </a:solidFill>
              <a:latin typeface="+mn-lt"/>
            </a:endParaRPr>
          </a:p>
          <a:p>
            <a:pPr eaLnBrk="1" hangingPunct="1">
              <a:lnSpc>
                <a:spcPct val="100000"/>
              </a:lnSpc>
              <a:spcBef>
                <a:spcPct val="0"/>
              </a:spcBef>
              <a:buFontTx/>
              <a:buNone/>
            </a:pPr>
            <a:r>
              <a:rPr lang="en-GB" altLang="en-US" sz="1600" b="1" dirty="0">
                <a:solidFill>
                  <a:schemeClr val="tx1"/>
                </a:solidFill>
                <a:latin typeface="+mn-lt"/>
              </a:rPr>
              <a:t>Volcanic mountains are made of layers of ash and cooled lava. </a:t>
            </a:r>
          </a:p>
        </p:txBody>
      </p:sp>
      <p:sp>
        <p:nvSpPr>
          <p:cNvPr id="27" name="Rectangle 26"/>
          <p:cNvSpPr/>
          <p:nvPr/>
        </p:nvSpPr>
        <p:spPr>
          <a:xfrm>
            <a:off x="6088064" y="3919538"/>
            <a:ext cx="3824287" cy="2049462"/>
          </a:xfrm>
          <a:prstGeom prst="rect">
            <a:avLst/>
          </a:prstGeom>
          <a:solidFill>
            <a:srgbClr val="C1F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414" name="Rectangle 21"/>
          <p:cNvSpPr>
            <a:spLocks noChangeArrowheads="1"/>
          </p:cNvSpPr>
          <p:nvPr/>
        </p:nvSpPr>
        <p:spPr bwMode="auto">
          <a:xfrm>
            <a:off x="6088064" y="4557713"/>
            <a:ext cx="3811587"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b="1" dirty="0">
                <a:solidFill>
                  <a:srgbClr val="002060"/>
                </a:solidFill>
                <a:latin typeface="+mn-lt"/>
              </a:rPr>
              <a:t>Mount Vesuvius, Italy is a volcanic mountain.</a:t>
            </a:r>
          </a:p>
        </p:txBody>
      </p:sp>
      <p:pic>
        <p:nvPicPr>
          <p:cNvPr id="17415" name="Picture 10"/>
          <p:cNvPicPr>
            <a:picLocks noChangeAspect="1"/>
          </p:cNvPicPr>
          <p:nvPr/>
        </p:nvPicPr>
        <p:blipFill>
          <a:blip r:embed="rId4" cstate="email">
            <a:extLst>
              <a:ext uri="{28A0092B-C50C-407E-A947-70E740481C1C}">
                <a14:useLocalDpi xmlns:a14="http://schemas.microsoft.com/office/drawing/2010/main" val="0"/>
              </a:ext>
            </a:extLst>
          </a:blip>
          <a:srcRect t="18491"/>
          <a:stretch>
            <a:fillRect/>
          </a:stretch>
        </p:blipFill>
        <p:spPr bwMode="auto">
          <a:xfrm>
            <a:off x="2287589" y="3919539"/>
            <a:ext cx="381317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21"/>
          <p:cNvSpPr txBox="1">
            <a:spLocks noChangeArrowheads="1"/>
          </p:cNvSpPr>
          <p:nvPr/>
        </p:nvSpPr>
        <p:spPr bwMode="auto">
          <a:xfrm>
            <a:off x="2279650" y="6245226"/>
            <a:ext cx="7640638"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 typeface="Arial" panose="020B0604020202020204" pitchFamily="34" charset="0"/>
              <a:buNone/>
            </a:pPr>
            <a:r>
              <a:rPr lang="en-GB" altLang="en-US" sz="500">
                <a:solidFill>
                  <a:srgbClr val="FFA056"/>
                </a:solidFill>
                <a:latin typeface="+mn-lt"/>
              </a:rPr>
              <a:t>Photo courtesy of DragonGhost19 (@flickr.com) - granted under creative commons licence – attribution</a:t>
            </a:r>
          </a:p>
        </p:txBody>
      </p:sp>
      <p:pic>
        <p:nvPicPr>
          <p:cNvPr id="17417" name="Picture 4"/>
          <p:cNvPicPr>
            <a:picLocks noChangeAspect="1"/>
          </p:cNvPicPr>
          <p:nvPr/>
        </p:nvPicPr>
        <p:blipFill>
          <a:blip r:embed="rId5" cstate="email">
            <a:extLst>
              <a:ext uri="{28A0092B-C50C-407E-A947-70E740481C1C}">
                <a14:useLocalDpi xmlns:a14="http://schemas.microsoft.com/office/drawing/2010/main" val="0"/>
              </a:ext>
            </a:extLst>
          </a:blip>
          <a:srcRect l="1703" t="9267" r="1395" b="8424"/>
          <a:stretch>
            <a:fillRect/>
          </a:stretch>
        </p:blipFill>
        <p:spPr bwMode="auto">
          <a:xfrm>
            <a:off x="6119814" y="1335089"/>
            <a:ext cx="3800475" cy="2452687"/>
          </a:xfrm>
          <a:prstGeom prst="rect">
            <a:avLst/>
          </a:prstGeom>
          <a:solidFill>
            <a:srgbClr val="43FFE4"/>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CAB68B71-CF87-4EA1-B4E9-C974E8F875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07221424"/>
      </p:ext>
    </p:extLst>
  </p:cSld>
  <p:clrMapOvr>
    <a:masterClrMapping/>
  </p:clrMapOvr>
  <mc:AlternateContent xmlns:mc="http://schemas.openxmlformats.org/markup-compatibility/2006" xmlns:p14="http://schemas.microsoft.com/office/powerpoint/2010/main">
    <mc:Choice Requires="p14">
      <p:transition spd="slow" p14:dur="2000" advTm="43182"/>
    </mc:Choice>
    <mc:Fallback xmlns="">
      <p:transition spd="slow" advTm="4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4" cstate="email">
            <a:extLst>
              <a:ext uri="{28A0092B-C50C-407E-A947-70E740481C1C}">
                <a14:useLocalDpi xmlns:a14="http://schemas.microsoft.com/office/drawing/2010/main" val="0"/>
              </a:ext>
            </a:extLst>
          </a:blip>
          <a:srcRect t="28416"/>
          <a:stretch>
            <a:fillRect/>
          </a:stretch>
        </p:blipFill>
        <p:spPr bwMode="auto">
          <a:xfrm>
            <a:off x="1879600" y="3970414"/>
            <a:ext cx="4068591"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096000" y="1312863"/>
            <a:ext cx="3824288" cy="2455862"/>
          </a:xfrm>
          <a:prstGeom prst="rect">
            <a:avLst/>
          </a:prstGeom>
          <a:solidFill>
            <a:srgbClr val="43FF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36" name="TextBox 11"/>
          <p:cNvSpPr txBox="1">
            <a:spLocks noChangeArrowheads="1"/>
          </p:cNvSpPr>
          <p:nvPr/>
        </p:nvSpPr>
        <p:spPr bwMode="auto">
          <a:xfrm>
            <a:off x="2296319" y="442290"/>
            <a:ext cx="7624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b="1">
                <a:solidFill>
                  <a:schemeClr val="tx1"/>
                </a:solidFill>
                <a:latin typeface="+mn-lt"/>
              </a:rPr>
              <a:t>Dome Mountains</a:t>
            </a:r>
          </a:p>
        </p:txBody>
      </p:sp>
      <p:sp>
        <p:nvSpPr>
          <p:cNvPr id="8" name="Rectangle 7"/>
          <p:cNvSpPr/>
          <p:nvPr/>
        </p:nvSpPr>
        <p:spPr bwMode="auto">
          <a:xfrm>
            <a:off x="1879600" y="1250492"/>
            <a:ext cx="4089400" cy="2587967"/>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56" name="Rectangle 3"/>
          <p:cNvSpPr>
            <a:spLocks noChangeArrowheads="1"/>
          </p:cNvSpPr>
          <p:nvPr/>
        </p:nvSpPr>
        <p:spPr bwMode="auto">
          <a:xfrm>
            <a:off x="1948655" y="1217155"/>
            <a:ext cx="3939381" cy="243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1600" dirty="0">
                <a:solidFill>
                  <a:schemeClr val="tx1"/>
                </a:solidFill>
                <a:latin typeface="+mn-lt"/>
              </a:rPr>
              <a:t>Dome mountains are smooth and round-looking. </a:t>
            </a:r>
          </a:p>
          <a:p>
            <a:pPr eaLnBrk="1" hangingPunct="1">
              <a:lnSpc>
                <a:spcPct val="100000"/>
              </a:lnSpc>
              <a:spcBef>
                <a:spcPct val="0"/>
              </a:spcBef>
              <a:buFontTx/>
              <a:buNone/>
            </a:pPr>
            <a:endParaRPr lang="en-GB" altLang="en-US" sz="1600" dirty="0">
              <a:solidFill>
                <a:schemeClr val="tx1"/>
              </a:solidFill>
              <a:latin typeface="+mn-lt"/>
            </a:endParaRPr>
          </a:p>
          <a:p>
            <a:pPr eaLnBrk="1" hangingPunct="1">
              <a:lnSpc>
                <a:spcPct val="100000"/>
              </a:lnSpc>
              <a:spcBef>
                <a:spcPct val="0"/>
              </a:spcBef>
              <a:buFontTx/>
              <a:buNone/>
            </a:pPr>
            <a:r>
              <a:rPr lang="en-GB" altLang="en-US" sz="1600" dirty="0">
                <a:solidFill>
                  <a:schemeClr val="tx1"/>
                </a:solidFill>
                <a:latin typeface="+mn-lt"/>
              </a:rPr>
              <a:t>They are formed when magma is forced up between the crust and the mantle, but doesn’t ever flow out.</a:t>
            </a:r>
          </a:p>
          <a:p>
            <a:pPr eaLnBrk="1" hangingPunct="1">
              <a:lnSpc>
                <a:spcPct val="100000"/>
              </a:lnSpc>
              <a:spcBef>
                <a:spcPct val="0"/>
              </a:spcBef>
              <a:buFontTx/>
              <a:buNone/>
            </a:pPr>
            <a:endParaRPr lang="en-GB" altLang="en-US" sz="1600" dirty="0">
              <a:solidFill>
                <a:schemeClr val="tx1"/>
              </a:solidFill>
              <a:latin typeface="+mn-lt"/>
            </a:endParaRPr>
          </a:p>
          <a:p>
            <a:pPr eaLnBrk="1" hangingPunct="1">
              <a:lnSpc>
                <a:spcPct val="100000"/>
              </a:lnSpc>
              <a:spcBef>
                <a:spcPct val="0"/>
              </a:spcBef>
              <a:buFontTx/>
              <a:buNone/>
            </a:pPr>
            <a:r>
              <a:rPr lang="en-GB" altLang="en-US" sz="1600" dirty="0">
                <a:solidFill>
                  <a:schemeClr val="tx1"/>
                </a:solidFill>
                <a:latin typeface="+mn-lt"/>
              </a:rPr>
              <a:t>The magma makes the land bubble up like a balloon. </a:t>
            </a:r>
          </a:p>
        </p:txBody>
      </p:sp>
      <p:sp>
        <p:nvSpPr>
          <p:cNvPr id="27" name="Rectangle 26"/>
          <p:cNvSpPr/>
          <p:nvPr/>
        </p:nvSpPr>
        <p:spPr bwMode="auto">
          <a:xfrm>
            <a:off x="6096000" y="4011615"/>
            <a:ext cx="3922815" cy="2009849"/>
          </a:xfrm>
          <a:prstGeom prst="rect">
            <a:avLst/>
          </a:prstGeom>
          <a:solidFill>
            <a:srgbClr val="C1F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58" name="Rectangle 21"/>
          <p:cNvSpPr>
            <a:spLocks noChangeArrowheads="1"/>
          </p:cNvSpPr>
          <p:nvPr/>
        </p:nvSpPr>
        <p:spPr bwMode="auto">
          <a:xfrm>
            <a:off x="5948191" y="4609866"/>
            <a:ext cx="3812380" cy="77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b="1" dirty="0">
                <a:solidFill>
                  <a:srgbClr val="002060"/>
                </a:solidFill>
                <a:latin typeface="+mn-lt"/>
              </a:rPr>
              <a:t>Devils Tower, USA </a:t>
            </a:r>
            <a:br>
              <a:rPr lang="en-GB" altLang="en-US" b="1" dirty="0">
                <a:solidFill>
                  <a:srgbClr val="002060"/>
                </a:solidFill>
                <a:latin typeface="+mn-lt"/>
              </a:rPr>
            </a:br>
            <a:r>
              <a:rPr lang="en-GB" altLang="en-US" b="1" dirty="0">
                <a:solidFill>
                  <a:srgbClr val="002060"/>
                </a:solidFill>
                <a:latin typeface="+mn-lt"/>
              </a:rPr>
              <a:t>is a dome mountain.</a:t>
            </a:r>
          </a:p>
        </p:txBody>
      </p:sp>
      <p:sp>
        <p:nvSpPr>
          <p:cNvPr id="18438" name="TextBox 21"/>
          <p:cNvSpPr txBox="1">
            <a:spLocks noChangeArrowheads="1"/>
          </p:cNvSpPr>
          <p:nvPr/>
        </p:nvSpPr>
        <p:spPr bwMode="auto">
          <a:xfrm>
            <a:off x="2279650" y="6245226"/>
            <a:ext cx="7640638"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 typeface="Arial" panose="020B0604020202020204" pitchFamily="34" charset="0"/>
              <a:buNone/>
            </a:pPr>
            <a:r>
              <a:rPr lang="en-GB" altLang="en-US" sz="500">
                <a:solidFill>
                  <a:srgbClr val="FFA056"/>
                </a:solidFill>
                <a:latin typeface="+mn-lt"/>
              </a:rPr>
              <a:t>Photo courtesy of inkknife_2000 @flickr.com) - granted under creative commons licence – attribution</a:t>
            </a:r>
          </a:p>
        </p:txBody>
      </p:sp>
      <p:pic>
        <p:nvPicPr>
          <p:cNvPr id="18439" name="Picture 13"/>
          <p:cNvPicPr>
            <a:picLocks noChangeAspect="1"/>
          </p:cNvPicPr>
          <p:nvPr/>
        </p:nvPicPr>
        <p:blipFill>
          <a:blip r:embed="rId5" cstate="email">
            <a:extLst>
              <a:ext uri="{28A0092B-C50C-407E-A947-70E740481C1C}">
                <a14:useLocalDpi xmlns:a14="http://schemas.microsoft.com/office/drawing/2010/main" val="0"/>
              </a:ext>
            </a:extLst>
          </a:blip>
          <a:srcRect l="3366" r="2403"/>
          <a:stretch>
            <a:fillRect/>
          </a:stretch>
        </p:blipFill>
        <p:spPr bwMode="auto">
          <a:xfrm>
            <a:off x="6108701" y="1604963"/>
            <a:ext cx="3808413" cy="223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oup 22"/>
          <p:cNvGrpSpPr>
            <a:grpSpLocks/>
          </p:cNvGrpSpPr>
          <p:nvPr/>
        </p:nvGrpSpPr>
        <p:grpSpPr bwMode="auto">
          <a:xfrm>
            <a:off x="8189913" y="2600326"/>
            <a:ext cx="139700" cy="250825"/>
            <a:chOff x="6575898" y="2762655"/>
            <a:chExt cx="291830" cy="525839"/>
          </a:xfrm>
        </p:grpSpPr>
        <p:sp>
          <p:nvSpPr>
            <p:cNvPr id="16" name="Isosceles Triangle 15"/>
            <p:cNvSpPr/>
            <p:nvPr/>
          </p:nvSpPr>
          <p:spPr>
            <a:xfrm>
              <a:off x="6575898" y="2762655"/>
              <a:ext cx="291830" cy="2529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Rectangle 17"/>
            <p:cNvSpPr/>
            <p:nvPr/>
          </p:nvSpPr>
          <p:spPr>
            <a:xfrm>
              <a:off x="6672068" y="3002278"/>
              <a:ext cx="99488" cy="286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8441" name="Group 25"/>
          <p:cNvGrpSpPr>
            <a:grpSpLocks/>
          </p:cNvGrpSpPr>
          <p:nvPr/>
        </p:nvGrpSpPr>
        <p:grpSpPr bwMode="auto">
          <a:xfrm rot="1320000">
            <a:off x="8556626" y="2733676"/>
            <a:ext cx="138113" cy="252413"/>
            <a:chOff x="6575898" y="2762655"/>
            <a:chExt cx="291830" cy="525839"/>
          </a:xfrm>
        </p:grpSpPr>
        <p:sp>
          <p:nvSpPr>
            <p:cNvPr id="29" name="Isosceles Triangle 28"/>
            <p:cNvSpPr/>
            <p:nvPr/>
          </p:nvSpPr>
          <p:spPr>
            <a:xfrm>
              <a:off x="6561072" y="2757782"/>
              <a:ext cx="291830" cy="25134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Rectangle 29"/>
            <p:cNvSpPr/>
            <p:nvPr/>
          </p:nvSpPr>
          <p:spPr>
            <a:xfrm>
              <a:off x="6671729" y="3003433"/>
              <a:ext cx="97275" cy="2844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8442" name="Group 30"/>
          <p:cNvGrpSpPr>
            <a:grpSpLocks/>
          </p:cNvGrpSpPr>
          <p:nvPr/>
        </p:nvGrpSpPr>
        <p:grpSpPr bwMode="auto">
          <a:xfrm rot="2700000">
            <a:off x="8751888" y="3082926"/>
            <a:ext cx="139700" cy="250825"/>
            <a:chOff x="6575898" y="2762655"/>
            <a:chExt cx="291830" cy="525839"/>
          </a:xfrm>
        </p:grpSpPr>
        <p:sp>
          <p:nvSpPr>
            <p:cNvPr id="32" name="Isosceles Triangle 31"/>
            <p:cNvSpPr/>
            <p:nvPr/>
          </p:nvSpPr>
          <p:spPr>
            <a:xfrm>
              <a:off x="6571207" y="2767322"/>
              <a:ext cx="291830" cy="2529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Rectangle 32"/>
            <p:cNvSpPr/>
            <p:nvPr/>
          </p:nvSpPr>
          <p:spPr>
            <a:xfrm>
              <a:off x="6665034" y="3002486"/>
              <a:ext cx="99488" cy="286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8443" name="Group 33"/>
          <p:cNvGrpSpPr>
            <a:grpSpLocks/>
          </p:cNvGrpSpPr>
          <p:nvPr/>
        </p:nvGrpSpPr>
        <p:grpSpPr bwMode="auto">
          <a:xfrm rot="20280000" flipH="1">
            <a:off x="7812088" y="2744789"/>
            <a:ext cx="139700" cy="250825"/>
            <a:chOff x="6575898" y="2762655"/>
            <a:chExt cx="291830" cy="525839"/>
          </a:xfrm>
        </p:grpSpPr>
        <p:sp>
          <p:nvSpPr>
            <p:cNvPr id="35" name="Isosceles Triangle 34"/>
            <p:cNvSpPr/>
            <p:nvPr/>
          </p:nvSpPr>
          <p:spPr>
            <a:xfrm>
              <a:off x="6576645" y="2758815"/>
              <a:ext cx="291830" cy="2529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Rectangle 35"/>
            <p:cNvSpPr/>
            <p:nvPr/>
          </p:nvSpPr>
          <p:spPr>
            <a:xfrm>
              <a:off x="6671850" y="2997418"/>
              <a:ext cx="99488" cy="286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8444" name="Group 36"/>
          <p:cNvGrpSpPr>
            <a:grpSpLocks/>
          </p:cNvGrpSpPr>
          <p:nvPr/>
        </p:nvGrpSpPr>
        <p:grpSpPr bwMode="auto">
          <a:xfrm rot="18900000" flipH="1">
            <a:off x="7612063" y="3038476"/>
            <a:ext cx="139700" cy="250825"/>
            <a:chOff x="6575898" y="2762655"/>
            <a:chExt cx="291830" cy="525839"/>
          </a:xfrm>
        </p:grpSpPr>
        <p:sp>
          <p:nvSpPr>
            <p:cNvPr id="38" name="Isosceles Triangle 37"/>
            <p:cNvSpPr/>
            <p:nvPr/>
          </p:nvSpPr>
          <p:spPr>
            <a:xfrm>
              <a:off x="6575899" y="2762614"/>
              <a:ext cx="291830" cy="2529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Rectangle 38"/>
            <p:cNvSpPr/>
            <p:nvPr/>
          </p:nvSpPr>
          <p:spPr>
            <a:xfrm>
              <a:off x="6672070" y="2995425"/>
              <a:ext cx="99488" cy="286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2" name="Audio 1">
            <a:hlinkClick r:id="" action="ppaction://media"/>
            <a:extLst>
              <a:ext uri="{FF2B5EF4-FFF2-40B4-BE49-F238E27FC236}">
                <a16:creationId xmlns:a16="http://schemas.microsoft.com/office/drawing/2014/main" id="{66EEECE2-A3E9-4FD7-936C-C0B1666581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45467617"/>
      </p:ext>
    </p:extLst>
  </p:cSld>
  <p:clrMapOvr>
    <a:masterClrMapping/>
  </p:clrMapOvr>
  <mc:AlternateContent xmlns:mc="http://schemas.openxmlformats.org/markup-compatibility/2006" xmlns:p14="http://schemas.microsoft.com/office/powerpoint/2010/main">
    <mc:Choice Requires="p14">
      <p:transition spd="slow" p14:dur="2000" advTm="41773"/>
    </mc:Choice>
    <mc:Fallback xmlns="">
      <p:transition spd="slow" advTm="41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40356099"/>
              </p:ext>
            </p:extLst>
          </p:nvPr>
        </p:nvGraphicFramePr>
        <p:xfrm>
          <a:off x="189616" y="1066800"/>
          <a:ext cx="8128000" cy="5146152"/>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2473054768"/>
                    </a:ext>
                  </a:extLst>
                </a:gridCol>
              </a:tblGrid>
              <a:tr h="1161525">
                <a:tc>
                  <a:txBody>
                    <a:bodyPr/>
                    <a:lstStyle/>
                    <a:p>
                      <a:endParaRPr lang="en-GB" dirty="0"/>
                    </a:p>
                  </a:txBody>
                  <a:tcPr/>
                </a:tc>
                <a:extLst>
                  <a:ext uri="{0D108BD9-81ED-4DB2-BD59-A6C34878D82A}">
                    <a16:rowId xmlns:a16="http://schemas.microsoft.com/office/drawing/2014/main" val="2977995413"/>
                  </a:ext>
                </a:extLst>
              </a:tr>
              <a:tr h="1328209">
                <a:tc>
                  <a:txBody>
                    <a:bodyPr/>
                    <a:lstStyle/>
                    <a:p>
                      <a:endParaRPr lang="en-GB"/>
                    </a:p>
                  </a:txBody>
                  <a:tcPr/>
                </a:tc>
                <a:extLst>
                  <a:ext uri="{0D108BD9-81ED-4DB2-BD59-A6C34878D82A}">
                    <a16:rowId xmlns:a16="http://schemas.microsoft.com/office/drawing/2014/main" val="39636437"/>
                  </a:ext>
                </a:extLst>
              </a:tr>
              <a:tr h="1328209">
                <a:tc>
                  <a:txBody>
                    <a:bodyPr/>
                    <a:lstStyle/>
                    <a:p>
                      <a:endParaRPr lang="en-GB"/>
                    </a:p>
                  </a:txBody>
                  <a:tcPr/>
                </a:tc>
                <a:extLst>
                  <a:ext uri="{0D108BD9-81ED-4DB2-BD59-A6C34878D82A}">
                    <a16:rowId xmlns:a16="http://schemas.microsoft.com/office/drawing/2014/main" val="1899770572"/>
                  </a:ext>
                </a:extLst>
              </a:tr>
              <a:tr h="1328209">
                <a:tc>
                  <a:txBody>
                    <a:bodyPr/>
                    <a:lstStyle/>
                    <a:p>
                      <a:endParaRPr lang="en-GB" dirty="0"/>
                    </a:p>
                  </a:txBody>
                  <a:tcPr/>
                </a:tc>
                <a:extLst>
                  <a:ext uri="{0D108BD9-81ED-4DB2-BD59-A6C34878D82A}">
                    <a16:rowId xmlns:a16="http://schemas.microsoft.com/office/drawing/2014/main" val="505908534"/>
                  </a:ext>
                </a:extLst>
              </a:tr>
            </a:tbl>
          </a:graphicData>
        </a:graphic>
      </p:graphicFrame>
      <p:sp>
        <p:nvSpPr>
          <p:cNvPr id="18437" name="TextBox 6"/>
          <p:cNvSpPr txBox="1">
            <a:spLocks noChangeArrowheads="1"/>
          </p:cNvSpPr>
          <p:nvPr/>
        </p:nvSpPr>
        <p:spPr bwMode="auto">
          <a:xfrm>
            <a:off x="53557" y="56232"/>
            <a:ext cx="826405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effectLst/>
                <a:uLnTx/>
                <a:uFillTx/>
                <a:latin typeface="Century Gothic" panose="020B0502020202020204" pitchFamily="34" charset="0"/>
                <a:ea typeface="+mn-ea"/>
                <a:cs typeface="+mn-cs"/>
              </a:rPr>
              <a:t>End of Lesson Quiz - types of mountains </a:t>
            </a:r>
            <a:r>
              <a:rPr kumimoji="0" lang="en-GB" altLang="en-US" sz="2400" b="1" i="0" u="none" strike="noStrike" kern="1200" cap="none" spc="0" normalizeH="0" baseline="0" noProof="0" dirty="0">
                <a:ln>
                  <a:noFill/>
                </a:ln>
                <a:effectLst/>
                <a:uLnTx/>
                <a:uFillTx/>
                <a:latin typeface="Century Gothic" panose="020B0502020202020204" pitchFamily="34" charset="0"/>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lang="en-GB" altLang="en-US" sz="2400" dirty="0">
                <a:latin typeface="Century Gothic" panose="020B0502020202020204" pitchFamily="34" charset="0"/>
              </a:rPr>
              <a:t>M</a:t>
            </a:r>
            <a:r>
              <a:rPr kumimoji="0" lang="en-GB" altLang="en-US" sz="2400" i="0" u="none" strike="noStrike" kern="1200" cap="none" spc="0" normalizeH="0" noProof="0" dirty="0" err="1">
                <a:ln>
                  <a:noFill/>
                </a:ln>
                <a:effectLst/>
                <a:uLnTx/>
                <a:uFillTx/>
                <a:latin typeface="Century Gothic" panose="020B0502020202020204" pitchFamily="34" charset="0"/>
                <a:ea typeface="+mn-ea"/>
                <a:cs typeface="+mn-cs"/>
              </a:rPr>
              <a:t>atch</a:t>
            </a:r>
            <a:r>
              <a:rPr kumimoji="0" lang="en-GB" altLang="en-US" sz="2400" i="0" u="none" strike="noStrike" kern="1200" cap="none" spc="0" normalizeH="0" noProof="0" dirty="0">
                <a:ln>
                  <a:noFill/>
                </a:ln>
                <a:effectLst/>
                <a:uLnTx/>
                <a:uFillTx/>
                <a:latin typeface="Century Gothic" panose="020B0502020202020204" pitchFamily="34" charset="0"/>
                <a:ea typeface="+mn-ea"/>
                <a:cs typeface="+mn-cs"/>
              </a:rPr>
              <a:t> the descriptions to the mountain types </a:t>
            </a:r>
            <a:endParaRPr kumimoji="0" lang="en-GB" altLang="en-US" sz="2400" i="0" u="none" strike="noStrike" kern="1200" cap="none" spc="0" normalizeH="0" baseline="0" noProof="0" dirty="0">
              <a:ln>
                <a:noFill/>
              </a:ln>
              <a:effectLst/>
              <a:uLnTx/>
              <a:uFillTx/>
              <a:latin typeface="Century Gothic" panose="020B0502020202020204" pitchFamily="34" charset="0"/>
              <a:ea typeface="+mn-ea"/>
              <a:cs typeface="+mn-cs"/>
            </a:endParaRPr>
          </a:p>
        </p:txBody>
      </p:sp>
      <p:grpSp>
        <p:nvGrpSpPr>
          <p:cNvPr id="2" name="Group 1"/>
          <p:cNvGrpSpPr/>
          <p:nvPr/>
        </p:nvGrpSpPr>
        <p:grpSpPr>
          <a:xfrm>
            <a:off x="10002783" y="1581338"/>
            <a:ext cx="1878013" cy="1354058"/>
            <a:chOff x="4450555" y="272888"/>
            <a:chExt cx="1878013" cy="1354058"/>
          </a:xfrm>
        </p:grpSpPr>
        <p:sp>
          <p:nvSpPr>
            <p:cNvPr id="18439" name="TextBox 37"/>
            <p:cNvSpPr txBox="1">
              <a:spLocks noChangeArrowheads="1"/>
            </p:cNvSpPr>
            <p:nvPr/>
          </p:nvSpPr>
          <p:spPr bwMode="auto">
            <a:xfrm>
              <a:off x="4450555" y="1258646"/>
              <a:ext cx="1878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effectLst/>
                  <a:uLnTx/>
                  <a:uFillTx/>
                  <a:latin typeface="Century Gothic" panose="020B0502020202020204" pitchFamily="34" charset="0"/>
                  <a:ea typeface="+mn-ea"/>
                  <a:cs typeface="+mn-cs"/>
                </a:rPr>
                <a:t>Fold mountains</a:t>
              </a:r>
            </a:p>
          </p:txBody>
        </p:sp>
        <p:pic>
          <p:nvPicPr>
            <p:cNvPr id="18442" name="Picture 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77913" y="272888"/>
              <a:ext cx="1623299" cy="94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10171058" y="4967292"/>
            <a:ext cx="1709738" cy="1631870"/>
            <a:chOff x="6328568" y="272888"/>
            <a:chExt cx="1709738" cy="1631870"/>
          </a:xfrm>
        </p:grpSpPr>
        <p:sp>
          <p:nvSpPr>
            <p:cNvPr id="18441" name="TextBox 39"/>
            <p:cNvSpPr txBox="1">
              <a:spLocks noChangeArrowheads="1"/>
            </p:cNvSpPr>
            <p:nvPr/>
          </p:nvSpPr>
          <p:spPr bwMode="auto">
            <a:xfrm>
              <a:off x="6328568" y="1258646"/>
              <a:ext cx="1709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effectLst/>
                  <a:uLnTx/>
                  <a:uFillTx/>
                  <a:latin typeface="Century Gothic" panose="020B0502020202020204" pitchFamily="34" charset="0"/>
                  <a:ea typeface="+mn-ea"/>
                  <a:cs typeface="+mn-cs"/>
                </a:rPr>
                <a:t>Fault-block mountains</a:t>
              </a:r>
            </a:p>
          </p:txBody>
        </p:sp>
        <p:pic>
          <p:nvPicPr>
            <p:cNvPr id="18443" name="Picture 7"/>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397625" y="272888"/>
              <a:ext cx="1567066" cy="96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10018355" y="3155850"/>
            <a:ext cx="1887164" cy="1417720"/>
            <a:chOff x="8029155" y="238522"/>
            <a:chExt cx="1887164" cy="1417720"/>
          </a:xfrm>
        </p:grpSpPr>
        <p:sp>
          <p:nvSpPr>
            <p:cNvPr id="18440" name="TextBox 38"/>
            <p:cNvSpPr txBox="1">
              <a:spLocks noChangeArrowheads="1"/>
            </p:cNvSpPr>
            <p:nvPr/>
          </p:nvSpPr>
          <p:spPr bwMode="auto">
            <a:xfrm>
              <a:off x="8029155" y="1286910"/>
              <a:ext cx="18871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effectLst/>
                  <a:uLnTx/>
                  <a:uFillTx/>
                  <a:latin typeface="Century Gothic" panose="020B0502020202020204" pitchFamily="34" charset="0"/>
                  <a:ea typeface="+mn-ea"/>
                  <a:cs typeface="+mn-cs"/>
                </a:rPr>
                <a:t>Volcanoes</a:t>
              </a:r>
            </a:p>
          </p:txBody>
        </p:sp>
        <p:pic>
          <p:nvPicPr>
            <p:cNvPr id="18444" name="Picture 8"/>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126412" y="238522"/>
              <a:ext cx="1705528" cy="9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9993914" y="142201"/>
            <a:ext cx="2100263" cy="1401925"/>
            <a:chOff x="9916319" y="272887"/>
            <a:chExt cx="2100263" cy="1401925"/>
          </a:xfrm>
        </p:grpSpPr>
        <p:sp>
          <p:nvSpPr>
            <p:cNvPr id="18438" name="TextBox 28"/>
            <p:cNvSpPr txBox="1">
              <a:spLocks noChangeArrowheads="1"/>
            </p:cNvSpPr>
            <p:nvPr/>
          </p:nvSpPr>
          <p:spPr bwMode="auto">
            <a:xfrm>
              <a:off x="9916319" y="1306512"/>
              <a:ext cx="2100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effectLst/>
                  <a:uLnTx/>
                  <a:uFillTx/>
                  <a:latin typeface="Century Gothic" panose="020B0502020202020204" pitchFamily="34" charset="0"/>
                  <a:ea typeface="+mn-ea"/>
                  <a:cs typeface="+mn-cs"/>
                </a:rPr>
                <a:t>Dome mountains</a:t>
              </a:r>
            </a:p>
          </p:txBody>
        </p:sp>
        <p:pic>
          <p:nvPicPr>
            <p:cNvPr id="18445" name="Picture 10"/>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044486" y="272887"/>
              <a:ext cx="1560512" cy="94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a:spLocks noChangeArrowheads="1"/>
          </p:cNvSpPr>
          <p:nvPr/>
        </p:nvSpPr>
        <p:spPr bwMode="auto">
          <a:xfrm>
            <a:off x="283695" y="1070818"/>
            <a:ext cx="58868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effectLst/>
                <a:uLnTx/>
                <a:uFillTx/>
                <a:latin typeface="Century Gothic" panose="020B0502020202020204" pitchFamily="34" charset="0"/>
                <a:ea typeface="+mn-ea"/>
                <a:cs typeface="+mn-cs"/>
              </a:rPr>
              <a:t>When two plates collide, land (or even the sea bed) may be pushed upwards and folded.</a:t>
            </a:r>
          </a:p>
        </p:txBody>
      </p:sp>
      <p:sp>
        <p:nvSpPr>
          <p:cNvPr id="13" name="Rectangle 12"/>
          <p:cNvSpPr>
            <a:spLocks noChangeArrowheads="1"/>
          </p:cNvSpPr>
          <p:nvPr/>
        </p:nvSpPr>
        <p:spPr bwMode="auto">
          <a:xfrm>
            <a:off x="262263" y="3742573"/>
            <a:ext cx="7565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effectLst/>
                <a:uLnTx/>
                <a:uFillTx/>
                <a:latin typeface="Century Gothic" panose="020B0502020202020204" pitchFamily="34" charset="0"/>
                <a:ea typeface="+mn-ea"/>
                <a:cs typeface="+mn-cs"/>
              </a:rPr>
              <a:t>Parts of a fractured plate are forced to move up (while other parts are pushed down), as the whole plate travels forward. The land forced up is a new mountain range. </a:t>
            </a:r>
          </a:p>
        </p:txBody>
      </p:sp>
      <p:sp>
        <p:nvSpPr>
          <p:cNvPr id="17" name="Rectangle 16"/>
          <p:cNvSpPr>
            <a:spLocks noChangeArrowheads="1"/>
          </p:cNvSpPr>
          <p:nvPr/>
        </p:nvSpPr>
        <p:spPr bwMode="auto">
          <a:xfrm>
            <a:off x="262263" y="2411071"/>
            <a:ext cx="78193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effectLst/>
                <a:uLnTx/>
                <a:uFillTx/>
                <a:latin typeface="Century Gothic" panose="020B0502020202020204" pitchFamily="34" charset="0"/>
                <a:ea typeface="+mn-ea"/>
                <a:cs typeface="+mn-cs"/>
              </a:rPr>
              <a:t>These peaks are formed by a series of eruptions, in which lava gushes out of the volcano’s crater. When this molten rock cools, it solidifies, adding another layer to the ground. Over time the volcano grows, with lava from numerous eruptions piling up. </a:t>
            </a:r>
          </a:p>
        </p:txBody>
      </p:sp>
      <p:sp>
        <p:nvSpPr>
          <p:cNvPr id="18" name="Rectangle 17"/>
          <p:cNvSpPr>
            <a:spLocks noChangeArrowheads="1"/>
          </p:cNvSpPr>
          <p:nvPr/>
        </p:nvSpPr>
        <p:spPr bwMode="auto">
          <a:xfrm>
            <a:off x="238828" y="4999244"/>
            <a:ext cx="80787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effectLst/>
                <a:uLnTx/>
                <a:uFillTx/>
                <a:latin typeface="Century Gothic" panose="020B0502020202020204" pitchFamily="34" charset="0"/>
                <a:ea typeface="+mn-ea"/>
                <a:cs typeface="+mn-cs"/>
              </a:rPr>
              <a:t>A huge swelling of magma pushes up under the earth’s crust, but never erupts. The magma cools to form new rock, but may not be revealed as a mountain until millions of years later, after the weather, glaciers and rivers have worked on the rocks on top that are more easily broken down and carried away. </a:t>
            </a:r>
          </a:p>
        </p:txBody>
      </p:sp>
      <p:pic>
        <p:nvPicPr>
          <p:cNvPr id="6" name="Audio 5">
            <a:hlinkClick r:id="" action="ppaction://media"/>
            <a:extLst>
              <a:ext uri="{FF2B5EF4-FFF2-40B4-BE49-F238E27FC236}">
                <a16:creationId xmlns:a16="http://schemas.microsoft.com/office/drawing/2014/main" id="{A9D6DAD5-229A-4547-BEB5-E828B8D9CC4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911098866"/>
      </p:ext>
    </p:extLst>
  </p:cSld>
  <p:clrMapOvr>
    <a:masterClrMapping/>
  </p:clrMapOvr>
  <mc:AlternateContent xmlns:mc="http://schemas.openxmlformats.org/markup-compatibility/2006" xmlns:p14="http://schemas.microsoft.com/office/powerpoint/2010/main">
    <mc:Choice Requires="p14">
      <p:transition spd="slow" p14:dur="2000" advTm="171830"/>
    </mc:Choice>
    <mc:Fallback xmlns="">
      <p:transition spd="slow" advTm="171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10885 0.00115 L -0.10885 0.00115 C -0.10925 0.01782 -0.10938 0.03449 -0.1099 0.05115 C -0.11003 0.05347 -0.11068 0.05602 -0.11094 0.05856 C -0.11133 0.06157 -0.11172 0.06458 -0.11198 0.06782 C -0.1125 0.07152 -0.11432 0.08402 -0.1151 0.08634 L -0.11719 0.09189 C -0.11758 0.09861 -0.11758 0.10532 -0.11823 0.11227 C -0.11862 0.11597 -0.11966 0.11967 -0.12031 0.12338 C -0.12188 0.13102 -0.12083 0.12708 -0.12344 0.13449 C -0.12383 0.1368 -0.12409 0.13935 -0.12448 0.14189 C -0.12513 0.1456 -0.1263 0.14907 -0.12656 0.15301 C -0.12695 0.15671 -0.12721 0.16041 -0.1276 0.16412 C -0.12995 0.18171 -0.12747 0.15277 -0.12969 0.17893 C -0.13021 0.18379 -0.13047 0.18865 -0.13073 0.19375 C -0.13294 0.27152 -0.12839 0.2456 -0.13385 0.27523 C -0.13425 0.28125 -0.13477 0.2875 -0.1349 0.29375 C -0.13542 0.30717 -0.13529 0.32083 -0.13594 0.33449 C -0.13633 0.34189 -0.13724 0.3493 -0.13802 0.35671 C -0.13841 0.35972 -0.13854 0.36296 -0.13906 0.36597 C -0.13958 0.36852 -0.1405 0.37083 -0.14115 0.37338 C -0.14323 0.3912 -0.14076 0.37546 -0.14427 0.38819 C -0.14635 0.39537 -0.1444 0.39282 -0.14635 0.40115 C -0.14688 0.40301 -0.14779 0.40486 -0.14844 0.40671 C -0.14883 0.41157 -0.14896 0.41643 -0.14948 0.42152 C -0.15 0.42523 -0.1513 0.4287 -0.15156 0.43264 C -0.15287 0.44583 -0.15156 0.44051 -0.15469 0.4493 C -0.15508 0.45231 -0.15534 0.45532 -0.15573 0.45856 C -0.15638 0.46227 -0.15716 0.46597 -0.15781 0.46967 C -0.1582 0.47152 -0.15859 0.47314 -0.15885 0.47523 C -0.16146 0.49282 -0.15925 0.48588 -0.16406 0.49745 C -0.16445 0.4993 -0.16471 0.50115 -0.1651 0.50301 C -0.16576 0.50532 -0.16667 0.50764 -0.16719 0.51041 C -0.16771 0.51273 -0.16784 0.51527 -0.16823 0.51782 C -0.16888 0.52037 -0.16979 0.52245 -0.17031 0.52523 C -0.17083 0.52754 -0.17096 0.53009 -0.17135 0.53264 C -0.17292 0.54166 -0.1724 0.53564 -0.17448 0.54722 C -0.175 0.54977 -0.17513 0.55231 -0.17552 0.55486 C -0.17721 0.56412 -0.17774 0.56481 -0.17865 0.57338 C -0.1806 0.58958 -0.17878 0.57916 -0.18073 0.59004 C -0.18112 0.59421 -0.18125 0.59861 -0.18177 0.60301 C -0.18229 0.60602 -0.18333 0.60902 -0.18385 0.61227 C -0.18438 0.61458 -0.18451 0.61713 -0.1849 0.61967 C -0.18555 0.62268 -0.18633 0.62569 -0.18698 0.62893 C -0.18737 0.63055 -0.18776 0.63264 -0.18802 0.63449 C -0.18867 0.64328 -0.18893 0.65 -0.1901 0.65856 C -0.1905 0.66041 -0.19076 0.66227 -0.19115 0.66412 C -0.19206 0.66713 -0.19323 0.67014 -0.19427 0.67338 C -0.19701 0.69189 -0.19557 0.68333 -0.19844 0.69907 L -0.19948 0.70486 L -0.20052 0.71041 C -0.20091 0.71782 -0.20104 0.72523 -0.20156 0.73264 C -0.20182 0.73449 -0.20234 0.73611 -0.2026 0.73819 C -0.20339 0.74305 -0.20417 0.74791 -0.20469 0.75301 C -0.20508 0.75602 -0.20534 0.75902 -0.20573 0.76227 C -0.20638 0.76597 -0.20781 0.77338 -0.20781 0.77338 L -0.20781 0.77338 " pathEditMode="relative" ptsTypes="AAAAAAAAAAAAAAAAAAAAAAAAAAAAAAAAAAAAAAAAAAAAAAAAAAAAAAAAA">
                                      <p:cBhvr>
                                        <p:cTn id="10" dur="2000" fill="hold"/>
                                        <p:tgtEl>
                                          <p:spTgt spid="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5E-6 -4.07407E-6 L -2.5E-6 -4.07407E-6 C -0.00313 -0.00185 -0.00638 -0.00347 -0.00938 -0.00555 C -0.01094 -0.00671 -0.01211 -0.00833 -0.01354 -0.00926 C -0.01667 -0.01157 -0.02018 -0.0118 -0.02292 -0.01481 C -0.02474 -0.01667 -0.02643 -0.01852 -0.02813 -0.02037 C -0.03034 -0.02292 -0.03203 -0.02685 -0.03438 -0.02778 L -0.03854 -0.02963 L -0.04792 -0.04074 C -0.04896 -0.04213 -0.05 -0.04375 -0.05104 -0.04444 C -0.05287 -0.04583 -0.05469 -0.04676 -0.05625 -0.04815 C -0.05742 -0.0493 -0.05833 -0.05093 -0.05938 -0.05185 C -0.06081 -0.05324 -0.06224 -0.0544 -0.06354 -0.05555 C -0.06472 -0.05671 -0.06563 -0.05833 -0.06667 -0.05926 C -0.06771 -0.06018 -0.06888 -0.06018 -0.06979 -0.06111 C -0.07201 -0.06343 -0.07396 -0.0662 -0.07604 -0.06852 C -0.07708 -0.06991 -0.078 -0.07153 -0.07917 -0.07222 C -0.08789 -0.07755 -0.07422 -0.06875 -0.08854 -0.08148 C -0.08998 -0.08287 -0.09154 -0.0838 -0.09271 -0.08518 C -0.09401 -0.0868 -0.09479 -0.08912 -0.09583 -0.09074 C -0.09688 -0.09236 -0.09805 -0.09329 -0.09896 -0.09444 C -0.10039 -0.0963 -0.10169 -0.09861 -0.10313 -0.1 C -0.10417 -0.10116 -0.10534 -0.10093 -0.10625 -0.10185 C -0.10847 -0.10417 -0.11016 -0.10787 -0.1125 -0.10926 L -0.11875 -0.11296 C -0.11953 -0.11481 -0.11992 -0.11713 -0.12083 -0.11852 C -0.12175 -0.11991 -0.12331 -0.11921 -0.12396 -0.12037 C -0.12474 -0.12176 -0.12461 -0.1243 -0.125 -0.12593 C -0.12565 -0.12801 -0.1263 -0.13009 -0.12708 -0.13148 C -0.128 -0.1331 -0.1293 -0.1338 -0.13021 -0.13518 C -0.13138 -0.13704 -0.13229 -0.13889 -0.13333 -0.14074 C -0.13529 -0.15069 -0.13386 -0.14468 -0.13854 -0.15741 L -0.14063 -0.16296 L -0.14063 -0.16296 " pathEditMode="relative" ptsTypes="AAAAAAAAAAAAAAAAAAAAAAAAAAAAAAAAAA">
                                      <p:cBhvr>
                                        <p:cTn id="14" dur="2000" fill="hold"/>
                                        <p:tgtEl>
                                          <p:spTgt spid="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2.08333E-7 -4.44444E-6 L 2.08333E-7 -4.44444E-6 C -0.00625 -0.0044 -0.01224 -0.01065 -0.01875 -0.01296 C -0.02331 -0.01458 -0.02344 -0.01435 -0.02708 -0.01667 C -0.02891 -0.01806 -0.03073 -0.01898 -0.03229 -0.02037 C -0.03347 -0.02153 -0.03425 -0.02338 -0.03542 -0.02407 C -0.04024 -0.02731 -0.03998 -0.02454 -0.04375 -0.02778 C -0.05104 -0.03426 -0.04245 -0.02963 -0.05104 -0.03333 C -0.05208 -0.03472 -0.05313 -0.03611 -0.05417 -0.03704 C -0.0569 -0.03981 -0.0599 -0.04167 -0.0625 -0.04444 C -0.06537 -0.04768 -0.06823 -0.05069 -0.07083 -0.0537 C -0.07188 -0.05509 -0.07292 -0.05648 -0.07396 -0.05741 C -0.07982 -0.06343 -0.07656 -0.05972 -0.08333 -0.06296 C -0.08555 -0.06412 -0.08958 -0.06667 -0.08958 -0.06667 C -0.09102 -0.06852 -0.09232 -0.07106 -0.09375 -0.07222 C -0.09583 -0.07407 -0.09818 -0.07384 -0.1 -0.07593 C -0.10104 -0.07731 -0.10222 -0.07824 -0.10313 -0.07963 C -0.1043 -0.08148 -0.10508 -0.08403 -0.10625 -0.08518 C -0.1082 -0.08727 -0.11068 -0.08681 -0.1125 -0.08889 L -0.11875 -0.0963 C -0.12123 -0.09931 -0.12383 -0.10231 -0.12604 -0.10556 C -0.12722 -0.10741 -0.12813 -0.10949 -0.12917 -0.11111 C -0.13112 -0.11412 -0.13242 -0.11505 -0.13438 -0.11667 L -0.13438 -0.11667 " pathEditMode="relative" ptsTypes="AAAAAAAAAAAAAAAAAAAAAAAA">
                                      <p:cBhvr>
                                        <p:cTn id="18" dur="2000" fill="hold"/>
                                        <p:tgtEl>
                                          <p:spTgt spid="5"/>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08333E-7 -7.77778E-6 L 2.08333E-7 -7.77778E-6 C -0.00287 -0.00186 -0.00573 -0.00325 -0.00834 -0.00556 C -0.00964 -0.00695 -0.01042 -0.0095 -0.01146 -0.01112 C -0.0125 -0.01274 -0.01354 -0.01389 -0.01459 -0.01482 C -0.01602 -0.01621 -0.01758 -0.01713 -0.01875 -0.01852 C -0.02578 -0.02755 -0.01797 -0.02084 -0.025 -0.03149 C -0.02631 -0.03334 -0.02787 -0.03403 -0.02917 -0.03519 C -0.02995 -0.03774 -0.03047 -0.04028 -0.03125 -0.0426 C -0.03229 -0.04538 -0.0336 -0.04746 -0.03438 -0.05001 C -0.03789 -0.06065 -0.03256 -0.0507 -0.0375 -0.06112 C -0.0405 -0.06737 -0.04427 -0.07176 -0.04792 -0.07593 C -0.04831 -0.07778 -0.04857 -0.07987 -0.04896 -0.08149 C -0.05052 -0.08681 -0.05196 -0.08866 -0.05417 -0.0926 C -0.05495 -0.09584 -0.05547 -0.09908 -0.05625 -0.10186 C -0.06003 -0.11528 -0.05677 -0.09862 -0.06042 -0.11482 C -0.06133 -0.11852 -0.06185 -0.12223 -0.0625 -0.12593 L -0.06459 -0.13704 L -0.06667 -0.14815 C -0.06706 -0.15001 -0.06719 -0.15209 -0.06771 -0.15371 C -0.06849 -0.15556 -0.06927 -0.15741 -0.06979 -0.15926 C -0.07032 -0.16112 -0.07019 -0.16366 -0.07084 -0.16482 C -0.07201 -0.1669 -0.07383 -0.16713 -0.075 -0.16852 C -0.07631 -0.17014 -0.07709 -0.17246 -0.07813 -0.17408 C -0.08373 -0.18241 -0.07878 -0.17408 -0.08438 -0.17963 C -0.09896 -0.19399 -0.08516 -0.18311 -0.09375 -0.18889 C -0.09558 -0.19028 -0.09727 -0.19167 -0.09896 -0.1926 C -0.10104 -0.19399 -0.10521 -0.1963 -0.10521 -0.1963 C -0.11394 -0.19584 -0.12266 -0.19561 -0.13125 -0.19445 C -0.13243 -0.19445 -0.13334 -0.19329 -0.13438 -0.1926 C -0.1362 -0.1919 -0.13789 -0.19167 -0.13959 -0.19075 C -0.14076 -0.19028 -0.14271 -0.18889 -0.14271 -0.18889 L -0.14063 -0.18519 " pathEditMode="relative" ptsTypes="AAAAAAAAAAAAAAAAAAAAAAAAAAAAAAAAA">
                                      <p:cBhvr>
                                        <p:cTn id="22"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F0CCA2-6461-4462-9616-64BF33047869}"/>
              </a:ext>
            </a:extLst>
          </p:cNvPr>
          <p:cNvPicPr>
            <a:picLocks noChangeAspect="1"/>
          </p:cNvPicPr>
          <p:nvPr/>
        </p:nvPicPr>
        <p:blipFill>
          <a:blip r:embed="rId4"/>
          <a:stretch>
            <a:fillRect/>
          </a:stretch>
        </p:blipFill>
        <p:spPr>
          <a:xfrm>
            <a:off x="5238750" y="366018"/>
            <a:ext cx="4641947" cy="5992614"/>
          </a:xfrm>
          <a:prstGeom prst="rect">
            <a:avLst/>
          </a:prstGeom>
        </p:spPr>
      </p:pic>
      <p:sp>
        <p:nvSpPr>
          <p:cNvPr id="3" name="TextBox 2">
            <a:extLst>
              <a:ext uri="{FF2B5EF4-FFF2-40B4-BE49-F238E27FC236}">
                <a16:creationId xmlns:a16="http://schemas.microsoft.com/office/drawing/2014/main" id="{CAA763A2-75C8-4FD3-A831-026431A48DF3}"/>
              </a:ext>
            </a:extLst>
          </p:cNvPr>
          <p:cNvSpPr txBox="1"/>
          <p:nvPr/>
        </p:nvSpPr>
        <p:spPr>
          <a:xfrm>
            <a:off x="190500" y="436761"/>
            <a:ext cx="4819650" cy="5078313"/>
          </a:xfrm>
          <a:prstGeom prst="rect">
            <a:avLst/>
          </a:prstGeom>
          <a:noFill/>
        </p:spPr>
        <p:txBody>
          <a:bodyPr wrap="square" rtlCol="0">
            <a:spAutoFit/>
          </a:bodyPr>
          <a:lstStyle/>
          <a:p>
            <a:r>
              <a:rPr lang="en-GB" sz="3600" b="1" dirty="0"/>
              <a:t>Mountain Type Activity</a:t>
            </a:r>
          </a:p>
          <a:p>
            <a:endParaRPr lang="en-GB" sz="2800" b="1" dirty="0"/>
          </a:p>
          <a:p>
            <a:r>
              <a:rPr lang="en-GB" sz="2800" dirty="0"/>
              <a:t>Using your knowledge of how mountains are made, complete the following table</a:t>
            </a:r>
          </a:p>
          <a:p>
            <a:endParaRPr lang="en-GB" sz="2800" dirty="0"/>
          </a:p>
          <a:p>
            <a:r>
              <a:rPr lang="en-GB" sz="2800" dirty="0"/>
              <a:t>You can check your answers by going back over the presentation</a:t>
            </a:r>
            <a:endParaRPr lang="en-GB" sz="3600" dirty="0"/>
          </a:p>
        </p:txBody>
      </p:sp>
      <p:pic>
        <p:nvPicPr>
          <p:cNvPr id="4" name="Audio 3">
            <a:hlinkClick r:id="" action="ppaction://media"/>
            <a:extLst>
              <a:ext uri="{FF2B5EF4-FFF2-40B4-BE49-F238E27FC236}">
                <a16:creationId xmlns:a16="http://schemas.microsoft.com/office/drawing/2014/main" id="{C8C5FDB7-4094-4FDF-A163-0EB748FC42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52453626"/>
      </p:ext>
    </p:extLst>
  </p:cSld>
  <p:clrMapOvr>
    <a:masterClrMapping/>
  </p:clrMapOvr>
  <mc:AlternateContent xmlns:mc="http://schemas.openxmlformats.org/markup-compatibility/2006" xmlns:p14="http://schemas.microsoft.com/office/powerpoint/2010/main">
    <mc:Choice Requires="p14">
      <p:transition spd="slow" p14:dur="2000" advTm="35796"/>
    </mc:Choice>
    <mc:Fallback xmlns="">
      <p:transition spd="slow" advTm="35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194048769"/>
              </p:ext>
            </p:extLst>
          </p:nvPr>
        </p:nvGraphicFramePr>
        <p:xfrm>
          <a:off x="180972" y="819150"/>
          <a:ext cx="11820525" cy="5581649"/>
        </p:xfrm>
        <a:graphic>
          <a:graphicData uri="http://schemas.openxmlformats.org/drawingml/2006/table">
            <a:tbl>
              <a:tblPr/>
              <a:tblGrid>
                <a:gridCol w="1390653">
                  <a:extLst>
                    <a:ext uri="{9D8B030D-6E8A-4147-A177-3AD203B41FA5}">
                      <a16:colId xmlns:a16="http://schemas.microsoft.com/office/drawing/2014/main" val="20000"/>
                    </a:ext>
                  </a:extLst>
                </a:gridCol>
                <a:gridCol w="10429872">
                  <a:extLst>
                    <a:ext uri="{9D8B030D-6E8A-4147-A177-3AD203B41FA5}">
                      <a16:colId xmlns:a16="http://schemas.microsoft.com/office/drawing/2014/main" val="20001"/>
                    </a:ext>
                  </a:extLst>
                </a:gridCol>
              </a:tblGrid>
              <a:tr h="1412499">
                <a:tc>
                  <a:txBody>
                    <a:bodyPr/>
                    <a:lstStyle/>
                    <a:p>
                      <a:pPr>
                        <a:lnSpc>
                          <a:spcPct val="115000"/>
                        </a:lnSpc>
                        <a:spcAft>
                          <a:spcPts val="0"/>
                        </a:spcAft>
                      </a:pPr>
                      <a:r>
                        <a:rPr lang="en-GB" sz="700" b="1" dirty="0">
                          <a:latin typeface="+mn-lt"/>
                          <a:ea typeface="Calibri"/>
                          <a:cs typeface="Times New Roman"/>
                        </a:rPr>
                        <a:t>  </a:t>
                      </a:r>
                    </a:p>
                    <a:p>
                      <a:pPr algn="ctr">
                        <a:lnSpc>
                          <a:spcPct val="115000"/>
                        </a:lnSpc>
                        <a:spcAft>
                          <a:spcPts val="0"/>
                        </a:spcAft>
                      </a:pPr>
                      <a:r>
                        <a:rPr lang="en-GB" sz="6600" b="1" dirty="0">
                          <a:solidFill>
                            <a:srgbClr val="002060"/>
                          </a:solidFill>
                          <a:latin typeface="+mn-lt"/>
                          <a:ea typeface="Calibri"/>
                          <a:cs typeface="Times New Roman"/>
                        </a:rPr>
                        <a:t>Lo</a:t>
                      </a:r>
                      <a:endParaRPr lang="en-GB" sz="700" b="1" dirty="0">
                        <a:latin typeface="+mn-lt"/>
                        <a:ea typeface="Calibri"/>
                        <a:cs typeface="Times New Roman"/>
                      </a:endParaRPr>
                    </a:p>
                  </a:txBody>
                  <a:tcPr marL="32765" marR="32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2800" dirty="0">
                          <a:solidFill>
                            <a:schemeClr val="bg1"/>
                          </a:solidFill>
                          <a:latin typeface="+mn-lt"/>
                          <a:ea typeface="Calibri"/>
                          <a:cs typeface="Times New Roman"/>
                        </a:rPr>
                        <a:t>To describe the key features of mountains and how they are formed.</a:t>
                      </a:r>
                    </a:p>
                  </a:txBody>
                  <a:tcPr marL="32765" marR="32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13650">
                <a:tc>
                  <a:txBody>
                    <a:bodyPr/>
                    <a:lstStyle/>
                    <a:p>
                      <a:pPr>
                        <a:lnSpc>
                          <a:spcPct val="115000"/>
                        </a:lnSpc>
                        <a:spcAft>
                          <a:spcPts val="0"/>
                        </a:spcAft>
                      </a:pPr>
                      <a:endParaRPr lang="en-GB" sz="700" b="1" dirty="0">
                        <a:solidFill>
                          <a:schemeClr val="bg1"/>
                        </a:solidFill>
                        <a:latin typeface="+mn-lt"/>
                        <a:ea typeface="Calibri"/>
                        <a:cs typeface="Times New Roman"/>
                      </a:endParaRPr>
                    </a:p>
                    <a:p>
                      <a:pPr marL="0" marR="0" lvl="0" indent="0" algn="ctr" defTabSz="914400" rtl="0" eaLnBrk="1" fontAlgn="auto" latinLnBrk="0" hangingPunct="1">
                        <a:lnSpc>
                          <a:spcPct val="115000"/>
                        </a:lnSpc>
                        <a:spcBef>
                          <a:spcPts val="0"/>
                        </a:spcBef>
                        <a:spcAft>
                          <a:spcPts val="0"/>
                        </a:spcAft>
                        <a:buClrTx/>
                        <a:buSzTx/>
                        <a:buFontTx/>
                        <a:buNone/>
                        <a:tabLst/>
                        <a:defRPr/>
                      </a:pPr>
                      <a:br>
                        <a:rPr lang="en-GB" sz="700" b="1" dirty="0">
                          <a:solidFill>
                            <a:schemeClr val="bg1"/>
                          </a:solidFill>
                          <a:latin typeface="+mn-lt"/>
                        </a:rPr>
                      </a:br>
                      <a:r>
                        <a:rPr kumimoji="0" lang="en-GB" sz="8800" b="1" i="0" u="none" strike="noStrike" kern="1200" cap="none" spc="0" normalizeH="0" baseline="0" noProof="0" dirty="0">
                          <a:ln>
                            <a:noFill/>
                          </a:ln>
                          <a:solidFill>
                            <a:schemeClr val="bg1"/>
                          </a:solidFill>
                          <a:effectLst/>
                          <a:uLnTx/>
                          <a:uFillTx/>
                          <a:latin typeface="+mn-lt"/>
                          <a:ea typeface="Calibri"/>
                          <a:cs typeface="Times New Roman"/>
                        </a:rPr>
                        <a:t>T</a:t>
                      </a:r>
                      <a:endParaRPr kumimoji="0" lang="en-GB" sz="1000" b="1" i="0" u="none" strike="noStrike" kern="1200" cap="none" spc="0" normalizeH="0" baseline="0" noProof="0" dirty="0">
                        <a:ln>
                          <a:noFill/>
                        </a:ln>
                        <a:solidFill>
                          <a:schemeClr val="bg1"/>
                        </a:solidFill>
                        <a:effectLst/>
                        <a:uLnTx/>
                        <a:uFillTx/>
                        <a:latin typeface="+mn-lt"/>
                        <a:ea typeface="Calibri"/>
                        <a:cs typeface="Times New Roman"/>
                      </a:endParaRPr>
                    </a:p>
                    <a:p>
                      <a:pPr algn="ctr">
                        <a:lnSpc>
                          <a:spcPct val="115000"/>
                        </a:lnSpc>
                        <a:spcAft>
                          <a:spcPts val="0"/>
                        </a:spcAft>
                      </a:pPr>
                      <a:endParaRPr lang="en-GB" sz="700" b="1" dirty="0">
                        <a:solidFill>
                          <a:schemeClr val="bg1"/>
                        </a:solidFill>
                        <a:latin typeface="+mn-lt"/>
                        <a:ea typeface="Calibri"/>
                        <a:cs typeface="Times New Roman"/>
                      </a:endParaRPr>
                    </a:p>
                  </a:txBody>
                  <a:tcPr marL="32765" marR="32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14350" indent="-514350">
                        <a:buFont typeface="+mj-lt"/>
                        <a:buAutoNum type="arabicPeriod"/>
                      </a:pPr>
                      <a:r>
                        <a:rPr lang="en-GB" sz="2800" dirty="0">
                          <a:solidFill>
                            <a:schemeClr val="bg1"/>
                          </a:solidFill>
                        </a:rPr>
                        <a:t>Recap</a:t>
                      </a:r>
                      <a:r>
                        <a:rPr lang="en-GB" sz="2800" baseline="0" dirty="0">
                          <a:solidFill>
                            <a:schemeClr val="bg1"/>
                          </a:solidFill>
                        </a:rPr>
                        <a:t> on mountain ranges</a:t>
                      </a:r>
                    </a:p>
                    <a:p>
                      <a:pPr marL="514350" indent="-514350">
                        <a:buFont typeface="+mj-lt"/>
                        <a:buAutoNum type="arabicPeriod"/>
                      </a:pPr>
                      <a:r>
                        <a:rPr lang="en-GB" sz="2800" dirty="0">
                          <a:solidFill>
                            <a:schemeClr val="bg1"/>
                          </a:solidFill>
                        </a:rPr>
                        <a:t>Layers of the Earth</a:t>
                      </a:r>
                    </a:p>
                    <a:p>
                      <a:pPr marL="514350" indent="-514350">
                        <a:buFont typeface="+mj-lt"/>
                        <a:buAutoNum type="arabicPeriod"/>
                      </a:pPr>
                      <a:r>
                        <a:rPr lang="en-GB" sz="2800" dirty="0">
                          <a:solidFill>
                            <a:schemeClr val="bg1"/>
                          </a:solidFill>
                        </a:rPr>
                        <a:t>Types</a:t>
                      </a:r>
                      <a:r>
                        <a:rPr lang="en-GB" sz="2800" baseline="0" dirty="0">
                          <a:solidFill>
                            <a:schemeClr val="bg1"/>
                          </a:solidFill>
                        </a:rPr>
                        <a:t> of mountains</a:t>
                      </a:r>
                    </a:p>
                    <a:p>
                      <a:pPr marL="514350" indent="-514350">
                        <a:buFont typeface="+mj-lt"/>
                        <a:buAutoNum type="arabicPeriod"/>
                      </a:pPr>
                      <a:r>
                        <a:rPr lang="en-GB" sz="2800" dirty="0">
                          <a:solidFill>
                            <a:schemeClr val="bg1"/>
                          </a:solidFill>
                        </a:rPr>
                        <a:t>Quick Quiz!</a:t>
                      </a:r>
                    </a:p>
                    <a:p>
                      <a:pPr marL="514350" indent="-514350">
                        <a:buFont typeface="+mj-lt"/>
                        <a:buAutoNum type="arabicPeriod"/>
                      </a:pPr>
                      <a:endParaRPr lang="en-GB" sz="2000" dirty="0">
                        <a:solidFill>
                          <a:schemeClr val="bg1"/>
                        </a:solidFill>
                      </a:endParaRPr>
                    </a:p>
                  </a:txBody>
                  <a:tcPr marL="32765" marR="32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55500">
                <a:tc>
                  <a:txBody>
                    <a:bodyPr/>
                    <a:lstStyle/>
                    <a:p>
                      <a:pPr>
                        <a:lnSpc>
                          <a:spcPct val="115000"/>
                        </a:lnSpc>
                        <a:spcAft>
                          <a:spcPts val="0"/>
                        </a:spcAft>
                      </a:pPr>
                      <a:endParaRPr lang="en-GB" sz="700" b="1" dirty="0">
                        <a:latin typeface="+mn-lt"/>
                        <a:ea typeface="Calibri"/>
                        <a:cs typeface="Times New Roman"/>
                      </a:endParaRPr>
                    </a:p>
                    <a:p>
                      <a:pPr algn="ctr">
                        <a:lnSpc>
                          <a:spcPct val="115000"/>
                        </a:lnSpc>
                        <a:spcAft>
                          <a:spcPts val="0"/>
                        </a:spcAft>
                      </a:pPr>
                      <a:r>
                        <a:rPr lang="en-GB" sz="8800" b="1" dirty="0">
                          <a:solidFill>
                            <a:srgbClr val="002060"/>
                          </a:solidFill>
                          <a:latin typeface="+mn-lt"/>
                          <a:ea typeface="Calibri"/>
                          <a:cs typeface="Times New Roman"/>
                        </a:rPr>
                        <a:t>S</a:t>
                      </a:r>
                      <a:endParaRPr lang="en-GB" sz="1000" b="1" dirty="0">
                        <a:latin typeface="+mn-lt"/>
                        <a:ea typeface="Calibri"/>
                        <a:cs typeface="Times New Roman"/>
                      </a:endParaRPr>
                    </a:p>
                  </a:txBody>
                  <a:tcPr marL="32765" marR="32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GB" sz="2400" b="0" kern="1200" baseline="0" dirty="0">
                          <a:solidFill>
                            <a:schemeClr val="bg1"/>
                          </a:solidFill>
                          <a:latin typeface="Century Gothic" panose="020B0502020202020204" pitchFamily="34" charset="0"/>
                          <a:ea typeface="Calibri"/>
                          <a:cs typeface="Times New Roman"/>
                        </a:rPr>
                        <a:t>I can describe the layers of the Earth</a:t>
                      </a:r>
                    </a:p>
                    <a:p>
                      <a:pPr marL="342900" marR="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GB" sz="2400" b="0" kern="1200" baseline="0" dirty="0">
                          <a:solidFill>
                            <a:schemeClr val="bg1"/>
                          </a:solidFill>
                          <a:latin typeface="Century Gothic" panose="020B0502020202020204" pitchFamily="34" charset="0"/>
                          <a:ea typeface="Calibri"/>
                          <a:cs typeface="Times New Roman"/>
                        </a:rPr>
                        <a:t>I can describe how the four main types of mountains are formed</a:t>
                      </a:r>
                    </a:p>
                    <a:p>
                      <a:pPr marL="342900" marR="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GB" sz="2400" b="0" kern="1200" baseline="0" dirty="0">
                          <a:solidFill>
                            <a:schemeClr val="bg1"/>
                          </a:solidFill>
                          <a:latin typeface="Century Gothic" panose="020B0502020202020204" pitchFamily="34" charset="0"/>
                          <a:ea typeface="Calibri"/>
                          <a:cs typeface="Times New Roman"/>
                        </a:rPr>
                        <a:t>I can describe the main features of a mountain</a:t>
                      </a:r>
                    </a:p>
                  </a:txBody>
                  <a:tcPr marL="32765" marR="32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Rectangle 3"/>
          <p:cNvSpPr>
            <a:spLocks noChangeArrowheads="1"/>
          </p:cNvSpPr>
          <p:nvPr/>
        </p:nvSpPr>
        <p:spPr bwMode="auto">
          <a:xfrm>
            <a:off x="3163639" y="103416"/>
            <a:ext cx="5855193"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a:ln>
                  <a:noFill/>
                </a:ln>
                <a:solidFill>
                  <a:srgbClr val="002060"/>
                </a:solidFill>
                <a:effectLst/>
                <a:uLnTx/>
                <a:uFillTx/>
                <a:latin typeface="Cambria" pitchFamily="18" charset="0"/>
                <a:ea typeface="+mn-ea"/>
                <a:cs typeface="Times New Roman" pitchFamily="18" charset="0"/>
              </a:rPr>
              <a:t>Learning the Springfield way!</a:t>
            </a:r>
            <a:endParaRPr kumimoji="0" lang="en-GB" altLang="en-US" sz="1800" b="0" i="0" u="none" strike="noStrike" kern="1200" cap="none" spc="0" normalizeH="0" baseline="0" noProof="0">
              <a:ln>
                <a:noFill/>
              </a:ln>
              <a:solidFill>
                <a:srgbClr val="000000"/>
              </a:solidFill>
              <a:effectLst/>
              <a:uLnTx/>
              <a:uFillTx/>
              <a:latin typeface="Calibri"/>
              <a:ea typeface="+mn-ea"/>
              <a:cs typeface="Arial" charset="0"/>
            </a:endParaRPr>
          </a:p>
        </p:txBody>
      </p:sp>
      <p:pic>
        <p:nvPicPr>
          <p:cNvPr id="2" name="Audio 1">
            <a:hlinkClick r:id="" action="ppaction://media"/>
            <a:extLst>
              <a:ext uri="{FF2B5EF4-FFF2-40B4-BE49-F238E27FC236}">
                <a16:creationId xmlns:a16="http://schemas.microsoft.com/office/drawing/2014/main" id="{B6B72C42-289B-4E1B-A753-FF4FF1B4F0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00122937"/>
      </p:ext>
    </p:extLst>
  </p:cSld>
  <p:clrMapOvr>
    <a:masterClrMapping/>
  </p:clrMapOvr>
  <mc:AlternateContent xmlns:mc="http://schemas.openxmlformats.org/markup-compatibility/2006" xmlns:p14="http://schemas.microsoft.com/office/powerpoint/2010/main">
    <mc:Choice Requires="p14">
      <p:transition spd="slow" p14:dur="2000" advTm="22392"/>
    </mc:Choice>
    <mc:Fallback xmlns="">
      <p:transition spd="slow" advTm="2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rotWithShape="1">
          <a:blip r:embed="rId5"/>
          <a:srcRect l="10001" t="19791" r="28124" b="17188"/>
          <a:stretch/>
        </p:blipFill>
        <p:spPr>
          <a:xfrm>
            <a:off x="442864" y="1000948"/>
            <a:ext cx="6845300" cy="5577652"/>
          </a:xfrm>
          <a:prstGeom prst="rect">
            <a:avLst/>
          </a:prstGeom>
        </p:spPr>
      </p:pic>
      <p:sp>
        <p:nvSpPr>
          <p:cNvPr id="5" name="TextBox 6"/>
          <p:cNvSpPr txBox="1">
            <a:spLocks noChangeArrowheads="1"/>
          </p:cNvSpPr>
          <p:nvPr/>
        </p:nvSpPr>
        <p:spPr bwMode="auto">
          <a:xfrm>
            <a:off x="292100" y="164495"/>
            <a:ext cx="4987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effectLst/>
                <a:uLnTx/>
                <a:uFillTx/>
                <a:latin typeface="Century Gothic" panose="020B0502020202020204" pitchFamily="34" charset="0"/>
                <a:ea typeface="+mn-ea"/>
                <a:cs typeface="+mn-cs"/>
              </a:rPr>
              <a:t>Recap on</a:t>
            </a:r>
            <a:r>
              <a:rPr kumimoji="0" lang="en-GB" altLang="en-US" sz="2800" b="1" i="0" u="none" strike="noStrike" kern="1200" cap="none" spc="0" normalizeH="0" noProof="0" dirty="0">
                <a:ln>
                  <a:noFill/>
                </a:ln>
                <a:effectLst/>
                <a:uLnTx/>
                <a:uFillTx/>
                <a:latin typeface="Century Gothic" panose="020B0502020202020204" pitchFamily="34" charset="0"/>
                <a:ea typeface="+mn-ea"/>
                <a:cs typeface="+mn-cs"/>
              </a:rPr>
              <a:t> Mountain Ranges</a:t>
            </a:r>
            <a:endParaRPr kumimoji="0" lang="en-GB" altLang="en-US"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 name="Rectangle 5"/>
          <p:cNvSpPr/>
          <p:nvPr/>
        </p:nvSpPr>
        <p:spPr>
          <a:xfrm>
            <a:off x="7543800" y="797748"/>
            <a:ext cx="4394200" cy="4431983"/>
          </a:xfrm>
          <a:prstGeom prst="rect">
            <a:avLst/>
          </a:prstGeom>
        </p:spPr>
        <p:txBody>
          <a:bodyPr wrap="square">
            <a:spAutoFit/>
          </a:bodyPr>
          <a:lstStyle/>
          <a:p>
            <a:r>
              <a:rPr lang="en-GB" dirty="0"/>
              <a:t>Watch this clip to recap on mountain ranges across the world.</a:t>
            </a:r>
          </a:p>
          <a:p>
            <a:endParaRPr lang="en-GB" dirty="0"/>
          </a:p>
          <a:p>
            <a:r>
              <a:rPr lang="en-GB" dirty="0"/>
              <a:t>Listen out for the answers to these questions:</a:t>
            </a:r>
          </a:p>
          <a:p>
            <a:endParaRPr lang="en-GB" dirty="0"/>
          </a:p>
          <a:p>
            <a:pPr marL="342900" indent="-342900">
              <a:spcBef>
                <a:spcPts val="600"/>
              </a:spcBef>
              <a:spcAft>
                <a:spcPts val="600"/>
              </a:spcAft>
              <a:buFont typeface="+mj-lt"/>
              <a:buAutoNum type="arabicPeriod"/>
            </a:pPr>
            <a:r>
              <a:rPr lang="en-GB" dirty="0"/>
              <a:t>From which countries from North to South do the Rockies stretch?</a:t>
            </a:r>
          </a:p>
          <a:p>
            <a:pPr marL="342900" indent="-342900">
              <a:spcBef>
                <a:spcPts val="600"/>
              </a:spcBef>
              <a:spcAft>
                <a:spcPts val="600"/>
              </a:spcAft>
              <a:buFont typeface="+mj-lt"/>
              <a:buAutoNum type="arabicPeriod"/>
            </a:pPr>
            <a:r>
              <a:rPr lang="en-GB" dirty="0"/>
              <a:t>What is the distance that the Andes stretch across South America?</a:t>
            </a:r>
          </a:p>
          <a:p>
            <a:pPr marL="342900" indent="-342900">
              <a:spcBef>
                <a:spcPts val="600"/>
              </a:spcBef>
              <a:spcAft>
                <a:spcPts val="600"/>
              </a:spcAft>
              <a:buFont typeface="+mj-lt"/>
              <a:buAutoNum type="arabicPeriod"/>
            </a:pPr>
            <a:r>
              <a:rPr lang="en-GB" dirty="0"/>
              <a:t>What does the word Himalaya mean?</a:t>
            </a:r>
          </a:p>
          <a:p>
            <a:pPr marL="342900" indent="-342900">
              <a:buFont typeface="+mj-lt"/>
              <a:buAutoNum type="arabicPeriod"/>
            </a:pPr>
            <a:endParaRPr lang="en-GB" dirty="0"/>
          </a:p>
        </p:txBody>
      </p:sp>
      <p:pic>
        <p:nvPicPr>
          <p:cNvPr id="2" name="Audio 1">
            <a:hlinkClick r:id="" action="ppaction://media"/>
            <a:extLst>
              <a:ext uri="{FF2B5EF4-FFF2-40B4-BE49-F238E27FC236}">
                <a16:creationId xmlns:a16="http://schemas.microsoft.com/office/drawing/2014/main" id="{42212DCB-93D6-48DD-A770-C625D23E8C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37253463"/>
      </p:ext>
    </p:extLst>
  </p:cSld>
  <p:clrMapOvr>
    <a:masterClrMapping/>
  </p:clrMapOvr>
  <mc:AlternateContent xmlns:mc="http://schemas.openxmlformats.org/markup-compatibility/2006" xmlns:p14="http://schemas.microsoft.com/office/powerpoint/2010/main">
    <mc:Choice Requires="p14">
      <p:transition spd="slow" p14:dur="2000" advTm="26305"/>
    </mc:Choice>
    <mc:Fallback xmlns="">
      <p:transition spd="slow" advTm="2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292100" y="164495"/>
            <a:ext cx="67698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effectLst/>
                <a:uLnTx/>
                <a:uFillTx/>
                <a:latin typeface="Century Gothic" panose="020B0502020202020204" pitchFamily="34" charset="0"/>
                <a:ea typeface="+mn-ea"/>
                <a:cs typeface="+mn-cs"/>
              </a:rPr>
              <a:t>Recap on</a:t>
            </a:r>
            <a:r>
              <a:rPr kumimoji="0" lang="en-GB" altLang="en-US" sz="2800" b="1" i="0" u="none" strike="noStrike" kern="1200" cap="none" spc="0" normalizeH="0" noProof="0" dirty="0">
                <a:ln>
                  <a:noFill/>
                </a:ln>
                <a:effectLst/>
                <a:uLnTx/>
                <a:uFillTx/>
                <a:latin typeface="Century Gothic" panose="020B0502020202020204" pitchFamily="34" charset="0"/>
                <a:ea typeface="+mn-ea"/>
                <a:cs typeface="+mn-cs"/>
              </a:rPr>
              <a:t> Mountain Ranges - Answers</a:t>
            </a:r>
            <a:endParaRPr kumimoji="0" lang="en-GB" altLang="en-US"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grpSp>
        <p:nvGrpSpPr>
          <p:cNvPr id="7" name="Group 6"/>
          <p:cNvGrpSpPr/>
          <p:nvPr/>
        </p:nvGrpSpPr>
        <p:grpSpPr>
          <a:xfrm>
            <a:off x="292100" y="832991"/>
            <a:ext cx="5778500" cy="3930650"/>
            <a:chOff x="292100" y="914400"/>
            <a:chExt cx="5778500" cy="3930650"/>
          </a:xfrm>
        </p:grpSpPr>
        <p:pic>
          <p:nvPicPr>
            <p:cNvPr id="5" name="Picture 4"/>
            <p:cNvPicPr>
              <a:picLocks noChangeAspect="1"/>
            </p:cNvPicPr>
            <p:nvPr/>
          </p:nvPicPr>
          <p:blipFill>
            <a:blip r:embed="rId5"/>
            <a:stretch>
              <a:fillRect/>
            </a:stretch>
          </p:blipFill>
          <p:spPr>
            <a:xfrm>
              <a:off x="292100" y="914400"/>
              <a:ext cx="2079588" cy="3930650"/>
            </a:xfrm>
            <a:prstGeom prst="rect">
              <a:avLst/>
            </a:prstGeom>
          </p:spPr>
        </p:pic>
        <p:sp>
          <p:nvSpPr>
            <p:cNvPr id="6" name="TextBox 5"/>
            <p:cNvSpPr txBox="1"/>
            <p:nvPr/>
          </p:nvSpPr>
          <p:spPr>
            <a:xfrm>
              <a:off x="2552700" y="939800"/>
              <a:ext cx="3517900" cy="923330"/>
            </a:xfrm>
            <a:prstGeom prst="rect">
              <a:avLst/>
            </a:prstGeom>
            <a:noFill/>
          </p:spPr>
          <p:txBody>
            <a:bodyPr wrap="square" rtlCol="0">
              <a:spAutoFit/>
            </a:bodyPr>
            <a:lstStyle/>
            <a:p>
              <a:r>
                <a:rPr lang="en-GB" b="1" dirty="0"/>
                <a:t>1. The Rockies stretch from New Mexico in the South to Alaska in the North</a:t>
              </a:r>
            </a:p>
          </p:txBody>
        </p:sp>
      </p:grpSp>
      <p:grpSp>
        <p:nvGrpSpPr>
          <p:cNvPr id="13" name="Group 12"/>
          <p:cNvGrpSpPr/>
          <p:nvPr/>
        </p:nvGrpSpPr>
        <p:grpSpPr>
          <a:xfrm>
            <a:off x="2844726" y="2141592"/>
            <a:ext cx="7934436" cy="3804279"/>
            <a:chOff x="2616126" y="2217792"/>
            <a:chExt cx="7934436" cy="3804279"/>
          </a:xfrm>
        </p:grpSpPr>
        <p:pic>
          <p:nvPicPr>
            <p:cNvPr id="9" name="Picture 8"/>
            <p:cNvPicPr>
              <a:picLocks noChangeAspect="1"/>
            </p:cNvPicPr>
            <p:nvPr/>
          </p:nvPicPr>
          <p:blipFill rotWithShape="1">
            <a:blip r:embed="rId6"/>
            <a:srcRect t="6376" b="2212"/>
            <a:stretch/>
          </p:blipFill>
          <p:spPr>
            <a:xfrm>
              <a:off x="2616126" y="2324100"/>
              <a:ext cx="2816336" cy="3697971"/>
            </a:xfrm>
            <a:prstGeom prst="rect">
              <a:avLst/>
            </a:prstGeom>
          </p:spPr>
        </p:pic>
        <p:sp>
          <p:nvSpPr>
            <p:cNvPr id="10" name="TextBox 9"/>
            <p:cNvSpPr txBox="1"/>
            <p:nvPr/>
          </p:nvSpPr>
          <p:spPr>
            <a:xfrm>
              <a:off x="5432462" y="2217792"/>
              <a:ext cx="5118100" cy="646331"/>
            </a:xfrm>
            <a:prstGeom prst="rect">
              <a:avLst/>
            </a:prstGeom>
            <a:noFill/>
          </p:spPr>
          <p:txBody>
            <a:bodyPr wrap="square" rtlCol="0">
              <a:spAutoFit/>
            </a:bodyPr>
            <a:lstStyle/>
            <a:p>
              <a:r>
                <a:rPr lang="en-GB" b="1" dirty="0"/>
                <a:t>2. The Andes stretch 6400km (from Argentina in the South to Venezuela in the North)</a:t>
              </a:r>
            </a:p>
          </p:txBody>
        </p:sp>
      </p:grpSp>
      <p:grpSp>
        <p:nvGrpSpPr>
          <p:cNvPr id="14" name="Group 13"/>
          <p:cNvGrpSpPr/>
          <p:nvPr/>
        </p:nvGrpSpPr>
        <p:grpSpPr>
          <a:xfrm>
            <a:off x="6013449" y="3526754"/>
            <a:ext cx="4448175" cy="2959324"/>
            <a:chOff x="6013449" y="3526754"/>
            <a:chExt cx="4448175" cy="2959324"/>
          </a:xfrm>
        </p:grpSpPr>
        <p:pic>
          <p:nvPicPr>
            <p:cNvPr id="11" name="Picture 10"/>
            <p:cNvPicPr>
              <a:picLocks noChangeAspect="1"/>
            </p:cNvPicPr>
            <p:nvPr/>
          </p:nvPicPr>
          <p:blipFill>
            <a:blip r:embed="rId7"/>
            <a:stretch>
              <a:fillRect/>
            </a:stretch>
          </p:blipFill>
          <p:spPr>
            <a:xfrm>
              <a:off x="6127750" y="4319141"/>
              <a:ext cx="4333874" cy="2166937"/>
            </a:xfrm>
            <a:prstGeom prst="rect">
              <a:avLst/>
            </a:prstGeom>
          </p:spPr>
        </p:pic>
        <p:sp>
          <p:nvSpPr>
            <p:cNvPr id="12" name="TextBox 11"/>
            <p:cNvSpPr txBox="1"/>
            <p:nvPr/>
          </p:nvSpPr>
          <p:spPr>
            <a:xfrm>
              <a:off x="6013449" y="3526754"/>
              <a:ext cx="4448175" cy="646331"/>
            </a:xfrm>
            <a:prstGeom prst="rect">
              <a:avLst/>
            </a:prstGeom>
            <a:noFill/>
          </p:spPr>
          <p:txBody>
            <a:bodyPr wrap="square" rtlCol="0">
              <a:spAutoFit/>
            </a:bodyPr>
            <a:lstStyle/>
            <a:p>
              <a:r>
                <a:rPr lang="en-GB" b="1" dirty="0"/>
                <a:t>3. The word “Himalaya” means </a:t>
              </a:r>
              <a:r>
                <a:rPr lang="en-GB" b="1" i="1" dirty="0"/>
                <a:t>The Home of Snow</a:t>
              </a:r>
            </a:p>
          </p:txBody>
        </p:sp>
      </p:grpSp>
      <p:pic>
        <p:nvPicPr>
          <p:cNvPr id="2" name="Audio 1">
            <a:hlinkClick r:id="" action="ppaction://media"/>
            <a:extLst>
              <a:ext uri="{FF2B5EF4-FFF2-40B4-BE49-F238E27FC236}">
                <a16:creationId xmlns:a16="http://schemas.microsoft.com/office/drawing/2014/main" id="{660AEEF6-663E-4914-9280-A344940250E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794213707"/>
      </p:ext>
    </p:extLst>
  </p:cSld>
  <p:clrMapOvr>
    <a:masterClrMapping/>
  </p:clrMapOvr>
  <mc:AlternateContent xmlns:mc="http://schemas.openxmlformats.org/markup-compatibility/2006" xmlns:p14="http://schemas.microsoft.com/office/powerpoint/2010/main">
    <mc:Choice Requires="p14">
      <p:transition spd="slow" p14:dur="2000" advTm="53572"/>
    </mc:Choice>
    <mc:Fallback xmlns="">
      <p:transition spd="slow" advTm="5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0500" y="1016000"/>
            <a:ext cx="2057400" cy="2554545"/>
          </a:xfrm>
          <a:prstGeom prst="rect">
            <a:avLst/>
          </a:prstGeom>
          <a:noFill/>
        </p:spPr>
        <p:txBody>
          <a:bodyPr wrap="square" rtlCol="0">
            <a:spAutoFit/>
          </a:bodyPr>
          <a:lstStyle/>
          <a:p>
            <a:r>
              <a:rPr lang="en-GB" sz="2000" b="1" dirty="0"/>
              <a:t>Before we can understand how mountains are formed, we need to understand the Earth’s structure</a:t>
            </a:r>
          </a:p>
        </p:txBody>
      </p:sp>
      <p:sp>
        <p:nvSpPr>
          <p:cNvPr id="9" name="TextBox 8"/>
          <p:cNvSpPr txBox="1"/>
          <p:nvPr/>
        </p:nvSpPr>
        <p:spPr>
          <a:xfrm>
            <a:off x="190500" y="5521055"/>
            <a:ext cx="3378200" cy="1015663"/>
          </a:xfrm>
          <a:prstGeom prst="rect">
            <a:avLst/>
          </a:prstGeom>
          <a:noFill/>
        </p:spPr>
        <p:txBody>
          <a:bodyPr wrap="square" rtlCol="0">
            <a:spAutoFit/>
          </a:bodyPr>
          <a:lstStyle/>
          <a:p>
            <a:r>
              <a:rPr lang="en-GB" sz="2000" b="1" dirty="0"/>
              <a:t>Click to watch a video about the layers of the Earth  </a:t>
            </a:r>
          </a:p>
        </p:txBody>
      </p:sp>
      <p:sp>
        <p:nvSpPr>
          <p:cNvPr id="11" name="TextBox 10"/>
          <p:cNvSpPr txBox="1"/>
          <p:nvPr/>
        </p:nvSpPr>
        <p:spPr>
          <a:xfrm>
            <a:off x="9372600" y="1455072"/>
            <a:ext cx="2819400" cy="3662541"/>
          </a:xfrm>
          <a:prstGeom prst="rect">
            <a:avLst/>
          </a:prstGeom>
          <a:noFill/>
        </p:spPr>
        <p:txBody>
          <a:bodyPr wrap="square" rtlCol="0">
            <a:spAutoFit/>
          </a:bodyPr>
          <a:lstStyle/>
          <a:p>
            <a:r>
              <a:rPr lang="en-GB" sz="3200" b="1" dirty="0">
                <a:solidFill>
                  <a:schemeClr val="accent5"/>
                </a:solidFill>
              </a:rPr>
              <a:t>Thinking Time</a:t>
            </a:r>
          </a:p>
          <a:p>
            <a:r>
              <a:rPr lang="en-GB" sz="2000" b="1" dirty="0"/>
              <a:t>Whilst watching, think about the following:</a:t>
            </a:r>
          </a:p>
          <a:p>
            <a:endParaRPr lang="en-GB" sz="2000" b="1" dirty="0"/>
          </a:p>
          <a:p>
            <a:r>
              <a:rPr lang="en-GB" sz="2000" b="1" dirty="0"/>
              <a:t>What is the top layer of the Earth called?</a:t>
            </a:r>
          </a:p>
          <a:p>
            <a:endParaRPr lang="en-GB" sz="2000" b="1" dirty="0"/>
          </a:p>
          <a:p>
            <a:r>
              <a:rPr lang="en-GB" sz="2000" b="1" dirty="0"/>
              <a:t>Can you name the other three layers?</a:t>
            </a:r>
          </a:p>
          <a:p>
            <a:endParaRPr lang="en-GB" sz="2000" b="1" dirty="0"/>
          </a:p>
          <a:p>
            <a:pPr marL="457200" indent="-457200">
              <a:buFont typeface="+mj-lt"/>
              <a:buAutoNum type="arabicPeriod"/>
            </a:pPr>
            <a:endParaRPr lang="en-GB" sz="2000" b="1" dirty="0"/>
          </a:p>
        </p:txBody>
      </p:sp>
      <p:pic>
        <p:nvPicPr>
          <p:cNvPr id="8" name="WjXSCumeqxo"/>
          <p:cNvPicPr>
            <a:picLocks noRot="1" noChangeAspect="1"/>
          </p:cNvPicPr>
          <p:nvPr>
            <a:videoFile r:link="rId1"/>
          </p:nvPr>
        </p:nvPicPr>
        <p:blipFill>
          <a:blip r:embed="rId5"/>
          <a:stretch>
            <a:fillRect/>
          </a:stretch>
        </p:blipFill>
        <p:spPr>
          <a:xfrm>
            <a:off x="2555885" y="1181100"/>
            <a:ext cx="6423015" cy="3612946"/>
          </a:xfrm>
          <a:prstGeom prst="rect">
            <a:avLst/>
          </a:prstGeom>
        </p:spPr>
      </p:pic>
      <p:sp>
        <p:nvSpPr>
          <p:cNvPr id="13" name="TextBox 6"/>
          <p:cNvSpPr txBox="1">
            <a:spLocks noChangeArrowheads="1"/>
          </p:cNvSpPr>
          <p:nvPr/>
        </p:nvSpPr>
        <p:spPr bwMode="auto">
          <a:xfrm>
            <a:off x="292100" y="164495"/>
            <a:ext cx="4033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effectLst/>
                <a:uLnTx/>
                <a:uFillTx/>
                <a:latin typeface="Century Gothic" panose="020B0502020202020204" pitchFamily="34" charset="0"/>
                <a:ea typeface="+mn-ea"/>
                <a:cs typeface="+mn-cs"/>
              </a:rPr>
              <a:t>The Layers of the Earth</a:t>
            </a:r>
          </a:p>
        </p:txBody>
      </p:sp>
      <p:pic>
        <p:nvPicPr>
          <p:cNvPr id="2" name="Audio 1">
            <a:hlinkClick r:id="" action="ppaction://media"/>
            <a:extLst>
              <a:ext uri="{FF2B5EF4-FFF2-40B4-BE49-F238E27FC236}">
                <a16:creationId xmlns:a16="http://schemas.microsoft.com/office/drawing/2014/main" id="{A4F27372-A5BF-41D2-B65F-6A8B600E0A1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6732456"/>
      </p:ext>
    </p:extLst>
  </p:cSld>
  <p:clrMapOvr>
    <a:masterClrMapping/>
  </p:clrMapOvr>
  <mc:AlternateContent xmlns:mc="http://schemas.openxmlformats.org/markup-compatibility/2006" xmlns:p14="http://schemas.microsoft.com/office/powerpoint/2010/main">
    <mc:Choice Requires="p14">
      <p:transition spd="slow" p14:dur="2000" advTm="38319"/>
    </mc:Choice>
    <mc:Fallback xmlns="">
      <p:transition spd="slow" advTm="3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1"/>
          <p:cNvSpPr txBox="1">
            <a:spLocks noChangeArrowheads="1"/>
          </p:cNvSpPr>
          <p:nvPr/>
        </p:nvSpPr>
        <p:spPr bwMode="auto">
          <a:xfrm>
            <a:off x="431800" y="268287"/>
            <a:ext cx="10769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b="1" dirty="0">
                <a:solidFill>
                  <a:schemeClr val="tx1"/>
                </a:solidFill>
                <a:latin typeface="+mn-lt"/>
              </a:rPr>
              <a:t>Can You Remember What’s </a:t>
            </a:r>
            <a:br>
              <a:rPr lang="en-GB" altLang="en-US" sz="3200" b="1" dirty="0">
                <a:solidFill>
                  <a:schemeClr val="tx1"/>
                </a:solidFill>
                <a:latin typeface="+mn-lt"/>
              </a:rPr>
            </a:br>
            <a:r>
              <a:rPr lang="en-GB" altLang="en-US" sz="3200" b="1" dirty="0">
                <a:solidFill>
                  <a:schemeClr val="tx1"/>
                </a:solidFill>
                <a:latin typeface="+mn-lt"/>
              </a:rPr>
              <a:t>under Your Feet?</a:t>
            </a:r>
          </a:p>
        </p:txBody>
      </p:sp>
      <p:sp>
        <p:nvSpPr>
          <p:cNvPr id="21" name="Rectangle 20"/>
          <p:cNvSpPr/>
          <p:nvPr/>
        </p:nvSpPr>
        <p:spPr>
          <a:xfrm>
            <a:off x="2279650" y="2235201"/>
            <a:ext cx="7632700" cy="3622675"/>
          </a:xfrm>
          <a:prstGeom prst="rect">
            <a:avLst/>
          </a:prstGeom>
          <a:solidFill>
            <a:srgbClr val="B0FF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45" name="Rectangle 19"/>
          <p:cNvSpPr>
            <a:spLocks noChangeArrowheads="1"/>
          </p:cNvSpPr>
          <p:nvPr/>
        </p:nvSpPr>
        <p:spPr bwMode="auto">
          <a:xfrm>
            <a:off x="1785937" y="1483708"/>
            <a:ext cx="8540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800" b="1" dirty="0">
                <a:solidFill>
                  <a:schemeClr val="tx1"/>
                </a:solidFill>
                <a:latin typeface="+mn-lt"/>
              </a:rPr>
              <a:t>Can you join the words to the correct layers?</a:t>
            </a:r>
          </a:p>
        </p:txBody>
      </p:sp>
      <p:pic>
        <p:nvPicPr>
          <p:cNvPr id="10246" name="Picture 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28925" y="2428875"/>
            <a:ext cx="27178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Connector 53"/>
          <p:cNvCxnSpPr>
            <a:stCxn id="24" idx="6"/>
          </p:cNvCxnSpPr>
          <p:nvPr/>
        </p:nvCxnSpPr>
        <p:spPr>
          <a:xfrm flipV="1">
            <a:off x="5154614" y="2713039"/>
            <a:ext cx="1925637"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870450" y="3098801"/>
            <a:ext cx="2389188" cy="3667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589464" y="3402013"/>
            <a:ext cx="2490787" cy="6588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292600" y="3676651"/>
            <a:ext cx="2787650" cy="1057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062539" y="2795589"/>
            <a:ext cx="92075" cy="92075"/>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Oval 24"/>
          <p:cNvSpPr/>
          <p:nvPr/>
        </p:nvSpPr>
        <p:spPr>
          <a:xfrm>
            <a:off x="4822826" y="3051176"/>
            <a:ext cx="93663" cy="93663"/>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Oval 26"/>
          <p:cNvSpPr/>
          <p:nvPr/>
        </p:nvSpPr>
        <p:spPr>
          <a:xfrm>
            <a:off x="4543426" y="3357563"/>
            <a:ext cx="92075" cy="93662"/>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Oval 27"/>
          <p:cNvSpPr/>
          <p:nvPr/>
        </p:nvSpPr>
        <p:spPr>
          <a:xfrm>
            <a:off x="4241801" y="3629026"/>
            <a:ext cx="93663" cy="92075"/>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p:cNvSpPr/>
          <p:nvPr/>
        </p:nvSpPr>
        <p:spPr>
          <a:xfrm>
            <a:off x="6137275" y="5462588"/>
            <a:ext cx="1847850" cy="400050"/>
          </a:xfrm>
          <a:prstGeom prst="rect">
            <a:avLst/>
          </a:prstGeom>
          <a:solidFill>
            <a:schemeClr val="bg1"/>
          </a:solidFill>
          <a:ln>
            <a:solidFill>
              <a:schemeClr val="tx1"/>
            </a:solidFill>
          </a:ln>
        </p:spPr>
        <p:txBody>
          <a:bodyPr>
            <a:spAutoFit/>
          </a:bodyPr>
          <a:lstStyle/>
          <a:p>
            <a:pPr algn="ctr">
              <a:defRPr/>
            </a:pPr>
            <a:r>
              <a:rPr lang="en-GB" altLang="en-US" sz="2000" b="1" dirty="0">
                <a:ea typeface="Calibri" pitchFamily="34" charset="0"/>
                <a:cs typeface="Adobe Devanagari" panose="02040503050201020203" pitchFamily="18" charset="0"/>
              </a:rPr>
              <a:t>crust</a:t>
            </a:r>
          </a:p>
        </p:txBody>
      </p:sp>
      <p:sp>
        <p:nvSpPr>
          <p:cNvPr id="16" name="Rectangle 15"/>
          <p:cNvSpPr/>
          <p:nvPr/>
        </p:nvSpPr>
        <p:spPr>
          <a:xfrm>
            <a:off x="4208463" y="5462588"/>
            <a:ext cx="1847850" cy="400050"/>
          </a:xfrm>
          <a:prstGeom prst="rect">
            <a:avLst/>
          </a:prstGeom>
          <a:solidFill>
            <a:schemeClr val="bg1"/>
          </a:solidFill>
          <a:ln>
            <a:solidFill>
              <a:schemeClr val="tx1"/>
            </a:solidFill>
          </a:ln>
        </p:spPr>
        <p:txBody>
          <a:bodyPr>
            <a:spAutoFit/>
          </a:bodyPr>
          <a:lstStyle/>
          <a:p>
            <a:pPr algn="ctr">
              <a:defRPr/>
            </a:pPr>
            <a:r>
              <a:rPr lang="en-GB" altLang="en-US" sz="2000" b="1" dirty="0">
                <a:ea typeface="Calibri" pitchFamily="34" charset="0"/>
                <a:cs typeface="Adobe Devanagari" panose="02040503050201020203" pitchFamily="18" charset="0"/>
              </a:rPr>
              <a:t>mantle</a:t>
            </a:r>
          </a:p>
        </p:txBody>
      </p:sp>
      <p:sp>
        <p:nvSpPr>
          <p:cNvPr id="17" name="Rectangle 16"/>
          <p:cNvSpPr/>
          <p:nvPr/>
        </p:nvSpPr>
        <p:spPr>
          <a:xfrm>
            <a:off x="8066088" y="5462588"/>
            <a:ext cx="1847850" cy="400050"/>
          </a:xfrm>
          <a:prstGeom prst="rect">
            <a:avLst/>
          </a:prstGeom>
          <a:solidFill>
            <a:schemeClr val="bg1"/>
          </a:solidFill>
          <a:ln>
            <a:solidFill>
              <a:schemeClr val="tx1"/>
            </a:solidFill>
          </a:ln>
        </p:spPr>
        <p:txBody>
          <a:bodyPr>
            <a:spAutoFit/>
          </a:bodyPr>
          <a:lstStyle/>
          <a:p>
            <a:pPr algn="ctr">
              <a:defRPr/>
            </a:pPr>
            <a:r>
              <a:rPr lang="en-GB" altLang="en-US" sz="2000" b="1" dirty="0">
                <a:ea typeface="Calibri" pitchFamily="34" charset="0"/>
                <a:cs typeface="Adobe Devanagari" panose="02040503050201020203" pitchFamily="18" charset="0"/>
              </a:rPr>
              <a:t>outer core</a:t>
            </a:r>
          </a:p>
        </p:txBody>
      </p:sp>
      <p:sp>
        <p:nvSpPr>
          <p:cNvPr id="18" name="Rectangle 17"/>
          <p:cNvSpPr/>
          <p:nvPr/>
        </p:nvSpPr>
        <p:spPr>
          <a:xfrm>
            <a:off x="2279650" y="5462588"/>
            <a:ext cx="1847850" cy="400050"/>
          </a:xfrm>
          <a:prstGeom prst="rect">
            <a:avLst/>
          </a:prstGeom>
          <a:solidFill>
            <a:schemeClr val="bg1"/>
          </a:solidFill>
          <a:ln>
            <a:solidFill>
              <a:schemeClr val="tx1"/>
            </a:solidFill>
          </a:ln>
        </p:spPr>
        <p:txBody>
          <a:bodyPr>
            <a:spAutoFit/>
          </a:bodyPr>
          <a:lstStyle/>
          <a:p>
            <a:pPr algn="ctr">
              <a:defRPr/>
            </a:pPr>
            <a:r>
              <a:rPr lang="en-GB" altLang="en-US" sz="2000" b="1" dirty="0">
                <a:ea typeface="Calibri" pitchFamily="34" charset="0"/>
                <a:cs typeface="Adobe Devanagari" panose="02040503050201020203" pitchFamily="18" charset="0"/>
              </a:rPr>
              <a:t>inner core</a:t>
            </a:r>
          </a:p>
        </p:txBody>
      </p:sp>
      <p:pic>
        <p:nvPicPr>
          <p:cNvPr id="3" name="Audio 2">
            <a:hlinkClick r:id="" action="ppaction://media"/>
            <a:extLst>
              <a:ext uri="{FF2B5EF4-FFF2-40B4-BE49-F238E27FC236}">
                <a16:creationId xmlns:a16="http://schemas.microsoft.com/office/drawing/2014/main" id="{23FE0B3B-6454-4C89-88F9-5C4187AF4B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992666670"/>
      </p:ext>
    </p:extLst>
  </p:cSld>
  <p:clrMapOvr>
    <a:masterClrMapping/>
  </p:clrMapOvr>
  <mc:AlternateContent xmlns:mc="http://schemas.openxmlformats.org/markup-compatibility/2006">
    <mc:Choice xmlns:p14="http://schemas.microsoft.com/office/powerpoint/2010/main" Requires="p14">
      <p:transition spd="slow" p14:dur="2000" advTm="39965"/>
    </mc:Choice>
    <mc:Fallback>
      <p:transition spd="slow" advTm="39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7409 -0.0155 L 0.3181 -0.14398 " pathEditMode="relative" rAng="0" ptsTypes="AA">
                                      <p:cBhvr>
                                        <p:cTn id="10" dur="2000" fill="hold"/>
                                        <p:tgtEl>
                                          <p:spTgt spid="18"/>
                                        </p:tgtEl>
                                        <p:attrNameLst>
                                          <p:attrName>ppt_x</p:attrName>
                                          <p:attrName>ppt_y</p:attrName>
                                        </p:attrNameLst>
                                      </p:cBhvr>
                                      <p:rCtr x="19609" y="-6435"/>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08333E-7 -4.44444E-6 L -0.15286 -0.23356 " pathEditMode="relative" rAng="0" ptsTypes="AA">
                                      <p:cBhvr>
                                        <p:cTn id="14" dur="2000" fill="hold"/>
                                        <p:tgtEl>
                                          <p:spTgt spid="17"/>
                                        </p:tgtEl>
                                        <p:attrNameLst>
                                          <p:attrName>ppt_x</p:attrName>
                                          <p:attrName>ppt_y</p:attrName>
                                        </p:attrNameLst>
                                      </p:cBhvr>
                                      <p:rCtr x="-7643" y="-11690"/>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0.14023 0.02176 L 0.17448 -0.31018 " pathEditMode="relative" rAng="0" ptsTypes="AA">
                                      <p:cBhvr>
                                        <p:cTn id="18" dur="2000" fill="hold"/>
                                        <p:tgtEl>
                                          <p:spTgt spid="16"/>
                                        </p:tgtEl>
                                        <p:attrNameLst>
                                          <p:attrName>ppt_x</p:attrName>
                                          <p:attrName>ppt_y</p:attrName>
                                        </p:attrNameLst>
                                      </p:cBhvr>
                                      <p:rCtr x="15729" y="-16597"/>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0" nodeType="clickEffect">
                                  <p:stCondLst>
                                    <p:cond delay="0"/>
                                  </p:stCondLst>
                                  <p:childTnLst>
                                    <p:animMotion origin="layout" path="M -0.09466 0.00162 L 0.00911 -0.42939 " pathEditMode="relative" rAng="0" ptsTypes="AA">
                                      <p:cBhvr>
                                        <p:cTn id="22" dur="2000" fill="hold"/>
                                        <p:tgtEl>
                                          <p:spTgt spid="11"/>
                                        </p:tgtEl>
                                        <p:attrNameLst>
                                          <p:attrName>ppt_x</p:attrName>
                                          <p:attrName>ppt_y</p:attrName>
                                        </p:attrNameLst>
                                      </p:cBhvr>
                                      <p:rCtr x="5182" y="-21551"/>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1"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Box 6"/>
          <p:cNvSpPr txBox="1">
            <a:spLocks noChangeArrowheads="1"/>
          </p:cNvSpPr>
          <p:nvPr/>
        </p:nvSpPr>
        <p:spPr bwMode="auto">
          <a:xfrm>
            <a:off x="307608" y="558195"/>
            <a:ext cx="35734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effectLst/>
                <a:uLnTx/>
                <a:uFillTx/>
                <a:latin typeface="Century Gothic" panose="020B0502020202020204" pitchFamily="34" charset="0"/>
                <a:ea typeface="+mn-ea"/>
                <a:cs typeface="+mn-cs"/>
              </a:rPr>
              <a:t>Mountain formation</a:t>
            </a:r>
          </a:p>
        </p:txBody>
      </p:sp>
      <p:pic>
        <p:nvPicPr>
          <p:cNvPr id="16390" name="Picture 7"/>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7608" y="1734356"/>
            <a:ext cx="5254992" cy="338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5689600" y="1874387"/>
            <a:ext cx="5842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effectLst/>
                <a:uLnTx/>
                <a:uFillTx/>
                <a:latin typeface="Century Gothic" panose="020B0502020202020204" pitchFamily="34" charset="0"/>
                <a:ea typeface="+mn-ea"/>
                <a:cs typeface="+mn-cs"/>
              </a:rPr>
              <a:t>The Earth’s crust is made out of giant slabs of rock (called plates), which float about on the mantle underneath. </a:t>
            </a:r>
          </a:p>
          <a:p>
            <a:pPr marL="285750" marR="0" lvl="0" indent="-285750" algn="l" defTabSz="457200" rtl="0" eaLnBrk="1" fontAlgn="base" latinLnBrk="0" hangingPunct="1">
              <a:lnSpc>
                <a:spcPct val="100000"/>
              </a:lnSpc>
              <a:spcBef>
                <a:spcPts val="1200"/>
              </a:spcBef>
              <a:spcAft>
                <a:spcPts val="120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effectLst/>
                <a:uLnTx/>
                <a:uFillTx/>
                <a:latin typeface="Century Gothic" panose="020B0502020202020204" pitchFamily="34" charset="0"/>
                <a:ea typeface="+mn-ea"/>
                <a:cs typeface="+mn-cs"/>
              </a:rPr>
              <a:t>They move as a result of currents of heat that rise and fall within the mantle. </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effectLst/>
                <a:uLnTx/>
                <a:uFillTx/>
                <a:latin typeface="Century Gothic" panose="020B0502020202020204" pitchFamily="34" charset="0"/>
                <a:ea typeface="+mn-ea"/>
                <a:cs typeface="+mn-cs"/>
              </a:rPr>
              <a:t>The plates move very slowly, as if they were on a giant conveyor belt.</a:t>
            </a:r>
          </a:p>
        </p:txBody>
      </p:sp>
      <p:pic>
        <p:nvPicPr>
          <p:cNvPr id="2" name="Audio 1">
            <a:hlinkClick r:id="" action="ppaction://media"/>
            <a:extLst>
              <a:ext uri="{FF2B5EF4-FFF2-40B4-BE49-F238E27FC236}">
                <a16:creationId xmlns:a16="http://schemas.microsoft.com/office/drawing/2014/main" id="{66F4B7D0-5225-4AA8-9640-342EFD92B12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78525372"/>
      </p:ext>
    </p:extLst>
  </p:cSld>
  <p:clrMapOvr>
    <a:masterClrMapping/>
  </p:clrMapOvr>
  <mc:AlternateContent xmlns:mc="http://schemas.openxmlformats.org/markup-compatibility/2006" xmlns:p14="http://schemas.microsoft.com/office/powerpoint/2010/main">
    <mc:Choice Requires="p14">
      <p:transition spd="slow" p14:dur="2000" advTm="43080"/>
    </mc:Choice>
    <mc:Fallback xmlns="">
      <p:transition spd="slow" advTm="43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1000" y="1254890"/>
            <a:ext cx="6096000" cy="4524315"/>
          </a:xfrm>
          <a:prstGeom prst="rect">
            <a:avLst/>
          </a:prstGeom>
        </p:spPr>
        <p:txBody>
          <a:bodyPr>
            <a:spAutoFit/>
          </a:bodyPr>
          <a:lstStyle/>
          <a:p>
            <a:pPr marL="285750" indent="-285750">
              <a:buFont typeface="Arial" panose="020B0604020202020204" pitchFamily="34" charset="0"/>
              <a:buChar char="•"/>
            </a:pPr>
            <a:r>
              <a:rPr lang="en-GB" b="1" dirty="0"/>
              <a:t>Mountains are formed by slow but gigantic movements of the earths crust.</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The crust is made up of 6 huge slabs called plates which fit together like a jigsaw puzzle. </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Sometimes the crust smashes together, buckles or breaks into huge blocks.  </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Sometimes magna or erosion force mountains to form.</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altLang="en-US" b="1" dirty="0">
                <a:latin typeface="Century Gothic" panose="020B0502020202020204" pitchFamily="34" charset="0"/>
              </a:rPr>
              <a:t>When two of these massive plates collide, land may be pushed upwards or folded. Ta-da! There’s your mountain.</a:t>
            </a:r>
          </a:p>
          <a:p>
            <a:endParaRPr lang="en-GB" dirty="0"/>
          </a:p>
        </p:txBody>
      </p:sp>
      <p:pic>
        <p:nvPicPr>
          <p:cNvPr id="4" name="Picture 8"/>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0612" y="1449739"/>
            <a:ext cx="5047988" cy="374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460008" y="469295"/>
            <a:ext cx="35734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effectLst/>
                <a:uLnTx/>
                <a:uFillTx/>
                <a:latin typeface="Century Gothic" panose="020B0502020202020204" pitchFamily="34" charset="0"/>
                <a:ea typeface="+mn-ea"/>
                <a:cs typeface="+mn-cs"/>
              </a:rPr>
              <a:t>Mountain formation</a:t>
            </a:r>
          </a:p>
        </p:txBody>
      </p:sp>
      <p:pic>
        <p:nvPicPr>
          <p:cNvPr id="7" name="Audio 6">
            <a:hlinkClick r:id="" action="ppaction://media"/>
            <a:extLst>
              <a:ext uri="{FF2B5EF4-FFF2-40B4-BE49-F238E27FC236}">
                <a16:creationId xmlns:a16="http://schemas.microsoft.com/office/drawing/2014/main" id="{2F6566EF-691C-4F78-99BB-03B8F0FD60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65545716"/>
      </p:ext>
    </p:extLst>
  </p:cSld>
  <p:clrMapOvr>
    <a:masterClrMapping/>
  </p:clrMapOvr>
  <mc:AlternateContent xmlns:mc="http://schemas.openxmlformats.org/markup-compatibility/2006">
    <mc:Choice xmlns:p14="http://schemas.microsoft.com/office/powerpoint/2010/main" Requires="p14">
      <p:transition spd="slow" p14:dur="2000" advTm="103989"/>
    </mc:Choice>
    <mc:Fallback>
      <p:transition spd="slow" advTm="10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1"/>
          <p:cNvSpPr txBox="1">
            <a:spLocks noChangeArrowheads="1"/>
          </p:cNvSpPr>
          <p:nvPr/>
        </p:nvSpPr>
        <p:spPr bwMode="auto">
          <a:xfrm>
            <a:off x="1762919" y="122441"/>
            <a:ext cx="76247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b="1" dirty="0">
                <a:solidFill>
                  <a:schemeClr val="tx1"/>
                </a:solidFill>
                <a:latin typeface="+mn-lt"/>
              </a:rPr>
              <a:t>Different Types of Mountains</a:t>
            </a:r>
          </a:p>
        </p:txBody>
      </p:sp>
      <p:sp>
        <p:nvSpPr>
          <p:cNvPr id="14339" name="Rectangle 14">
            <a:hlinkClick r:id="rId4"/>
          </p:cNvPr>
          <p:cNvSpPr>
            <a:spLocks noChangeArrowheads="1"/>
          </p:cNvSpPr>
          <p:nvPr/>
        </p:nvSpPr>
        <p:spPr bwMode="auto">
          <a:xfrm>
            <a:off x="1234280" y="841603"/>
            <a:ext cx="9124950" cy="648997"/>
          </a:xfrm>
          <a:prstGeom prst="rect">
            <a:avLst/>
          </a:prstGeom>
          <a:solidFill>
            <a:srgbClr val="43FFE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800" dirty="0">
                <a:solidFill>
                  <a:srgbClr val="002060"/>
                </a:solidFill>
                <a:latin typeface="+mn-lt"/>
              </a:rPr>
              <a:t>There are 4 main types of mountains:</a:t>
            </a:r>
          </a:p>
        </p:txBody>
      </p:sp>
      <p:sp>
        <p:nvSpPr>
          <p:cNvPr id="14340" name="Rectangle 15">
            <a:hlinkClick r:id="rId4"/>
          </p:cNvPr>
          <p:cNvSpPr>
            <a:spLocks noChangeArrowheads="1"/>
          </p:cNvSpPr>
          <p:nvPr/>
        </p:nvSpPr>
        <p:spPr bwMode="auto">
          <a:xfrm>
            <a:off x="1980405" y="6084648"/>
            <a:ext cx="7632700" cy="587441"/>
          </a:xfrm>
          <a:prstGeom prst="rect">
            <a:avLst/>
          </a:prstGeom>
          <a:solidFill>
            <a:srgbClr val="43FFE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dirty="0">
                <a:solidFill>
                  <a:srgbClr val="002060"/>
                </a:solidFill>
                <a:latin typeface="+mn-lt"/>
              </a:rPr>
              <a:t>Each one is formed differently.</a:t>
            </a:r>
          </a:p>
        </p:txBody>
      </p:sp>
      <p:grpSp>
        <p:nvGrpSpPr>
          <p:cNvPr id="3" name="Group 2"/>
          <p:cNvGrpSpPr/>
          <p:nvPr/>
        </p:nvGrpSpPr>
        <p:grpSpPr>
          <a:xfrm>
            <a:off x="1234280" y="1563430"/>
            <a:ext cx="2871788" cy="2195513"/>
            <a:chOff x="2744339" y="2055813"/>
            <a:chExt cx="2172596" cy="1564587"/>
          </a:xfrm>
        </p:grpSpPr>
        <p:sp>
          <p:nvSpPr>
            <p:cNvPr id="14343" name="Rectangle 28">
              <a:hlinkClick r:id="rId4"/>
            </p:cNvPr>
            <p:cNvSpPr>
              <a:spLocks noChangeArrowheads="1"/>
            </p:cNvSpPr>
            <p:nvPr/>
          </p:nvSpPr>
          <p:spPr bwMode="auto">
            <a:xfrm>
              <a:off x="2762251" y="3133725"/>
              <a:ext cx="2136775" cy="486675"/>
            </a:xfrm>
            <a:prstGeom prst="rect">
              <a:avLst/>
            </a:prstGeom>
            <a:solidFill>
              <a:srgbClr val="C1FFF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endParaRPr lang="en-GB" altLang="en-US" sz="1600" dirty="0">
                <a:solidFill>
                  <a:srgbClr val="002060"/>
                </a:solidFill>
                <a:latin typeface="+mn-lt"/>
              </a:endParaRPr>
            </a:p>
            <a:p>
              <a:pPr algn="ctr" eaLnBrk="1" hangingPunct="1">
                <a:lnSpc>
                  <a:spcPct val="100000"/>
                </a:lnSpc>
                <a:spcBef>
                  <a:spcPct val="0"/>
                </a:spcBef>
                <a:buFontTx/>
                <a:buNone/>
              </a:pPr>
              <a:r>
                <a:rPr lang="en-GB" altLang="en-US" sz="1600" dirty="0">
                  <a:solidFill>
                    <a:srgbClr val="002060"/>
                  </a:solidFill>
                  <a:latin typeface="+mn-lt"/>
                </a:rPr>
                <a:t>fold mountains</a:t>
              </a:r>
            </a:p>
          </p:txBody>
        </p:sp>
        <p:pic>
          <p:nvPicPr>
            <p:cNvPr id="14348" name="Picture 41"/>
            <p:cNvPicPr>
              <a:picLocks noChangeAspect="1"/>
            </p:cNvPicPr>
            <p:nvPr/>
          </p:nvPicPr>
          <p:blipFill>
            <a:blip r:embed="rId5" cstate="email">
              <a:extLst>
                <a:ext uri="{28A0092B-C50C-407E-A947-70E740481C1C}">
                  <a14:useLocalDpi xmlns:a14="http://schemas.microsoft.com/office/drawing/2010/main" val="0"/>
                </a:ext>
              </a:extLst>
            </a:blip>
            <a:srcRect b="18486"/>
            <a:stretch>
              <a:fillRect/>
            </a:stretch>
          </p:blipFill>
          <p:spPr bwMode="auto">
            <a:xfrm>
              <a:off x="2744339" y="2055813"/>
              <a:ext cx="2172596" cy="125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4" name="Rectangle 29">
            <a:hlinkClick r:id="rId4"/>
          </p:cNvPr>
          <p:cNvSpPr>
            <a:spLocks noChangeArrowheads="1"/>
          </p:cNvSpPr>
          <p:nvPr/>
        </p:nvSpPr>
        <p:spPr bwMode="auto">
          <a:xfrm>
            <a:off x="4254896" y="3048392"/>
            <a:ext cx="2640808" cy="710552"/>
          </a:xfrm>
          <a:prstGeom prst="rect">
            <a:avLst/>
          </a:prstGeom>
          <a:solidFill>
            <a:srgbClr val="C1FFF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endParaRPr lang="en-GB" altLang="en-US" sz="1600" dirty="0">
              <a:solidFill>
                <a:srgbClr val="002060"/>
              </a:solidFill>
              <a:latin typeface="+mn-lt"/>
            </a:endParaRPr>
          </a:p>
          <a:p>
            <a:pPr algn="ctr" eaLnBrk="1" hangingPunct="1">
              <a:lnSpc>
                <a:spcPct val="100000"/>
              </a:lnSpc>
              <a:spcBef>
                <a:spcPct val="0"/>
              </a:spcBef>
              <a:buFontTx/>
              <a:buNone/>
            </a:pPr>
            <a:r>
              <a:rPr lang="en-GB" altLang="en-US" sz="1600" dirty="0">
                <a:solidFill>
                  <a:srgbClr val="002060"/>
                </a:solidFill>
                <a:latin typeface="+mn-lt"/>
              </a:rPr>
              <a:t>fault-block mountains</a:t>
            </a:r>
          </a:p>
        </p:txBody>
      </p:sp>
      <p:grpSp>
        <p:nvGrpSpPr>
          <p:cNvPr id="5" name="Group 4"/>
          <p:cNvGrpSpPr/>
          <p:nvPr/>
        </p:nvGrpSpPr>
        <p:grpSpPr>
          <a:xfrm>
            <a:off x="7098367" y="1563431"/>
            <a:ext cx="2955130" cy="2195512"/>
            <a:chOff x="7292976" y="2055814"/>
            <a:chExt cx="2136775" cy="1630592"/>
          </a:xfrm>
        </p:grpSpPr>
        <p:sp>
          <p:nvSpPr>
            <p:cNvPr id="14345" name="Rectangle 30">
              <a:hlinkClick r:id="rId4"/>
            </p:cNvPr>
            <p:cNvSpPr>
              <a:spLocks noChangeArrowheads="1"/>
            </p:cNvSpPr>
            <p:nvPr/>
          </p:nvSpPr>
          <p:spPr bwMode="auto">
            <a:xfrm>
              <a:off x="7292976" y="3133725"/>
              <a:ext cx="2136775" cy="552681"/>
            </a:xfrm>
            <a:prstGeom prst="rect">
              <a:avLst/>
            </a:prstGeom>
            <a:solidFill>
              <a:srgbClr val="C1FFF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endParaRPr lang="en-GB" altLang="en-US" sz="1600" dirty="0">
                <a:solidFill>
                  <a:srgbClr val="002060"/>
                </a:solidFill>
                <a:latin typeface="+mn-lt"/>
              </a:endParaRPr>
            </a:p>
            <a:p>
              <a:pPr algn="ctr" eaLnBrk="1" hangingPunct="1">
                <a:lnSpc>
                  <a:spcPct val="100000"/>
                </a:lnSpc>
                <a:spcBef>
                  <a:spcPct val="0"/>
                </a:spcBef>
                <a:buFontTx/>
                <a:buNone/>
              </a:pPr>
              <a:r>
                <a:rPr lang="en-GB" altLang="en-US" sz="1600" dirty="0">
                  <a:solidFill>
                    <a:srgbClr val="002060"/>
                  </a:solidFill>
                  <a:latin typeface="+mn-lt"/>
                </a:rPr>
                <a:t>volcanic mountains</a:t>
              </a:r>
            </a:p>
          </p:txBody>
        </p:sp>
        <p:pic>
          <p:nvPicPr>
            <p:cNvPr id="14350" name="Picture 43"/>
            <p:cNvPicPr>
              <a:picLocks noChangeAspect="1"/>
            </p:cNvPicPr>
            <p:nvPr/>
          </p:nvPicPr>
          <p:blipFill>
            <a:blip r:embed="rId6" cstate="email">
              <a:extLst>
                <a:ext uri="{28A0092B-C50C-407E-A947-70E740481C1C}">
                  <a14:useLocalDpi xmlns:a14="http://schemas.microsoft.com/office/drawing/2010/main" val="0"/>
                </a:ext>
              </a:extLst>
            </a:blip>
            <a:srcRect t="18491"/>
            <a:stretch>
              <a:fillRect/>
            </a:stretch>
          </p:blipFill>
          <p:spPr bwMode="auto">
            <a:xfrm>
              <a:off x="7292976" y="2055814"/>
              <a:ext cx="2136775" cy="132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p:nvGrpSpPr>
        <p:grpSpPr>
          <a:xfrm>
            <a:off x="4106068" y="3932250"/>
            <a:ext cx="2855914" cy="1979091"/>
            <a:chOff x="2762251" y="3698876"/>
            <a:chExt cx="2136775" cy="1544637"/>
          </a:xfrm>
        </p:grpSpPr>
        <p:sp>
          <p:nvSpPr>
            <p:cNvPr id="14346" name="Rectangle 31">
              <a:hlinkClick r:id="rId4"/>
            </p:cNvPr>
            <p:cNvSpPr>
              <a:spLocks noChangeArrowheads="1"/>
            </p:cNvSpPr>
            <p:nvPr/>
          </p:nvSpPr>
          <p:spPr bwMode="auto">
            <a:xfrm>
              <a:off x="2762251" y="4779963"/>
              <a:ext cx="2136775" cy="463550"/>
            </a:xfrm>
            <a:prstGeom prst="rect">
              <a:avLst/>
            </a:prstGeom>
            <a:solidFill>
              <a:srgbClr val="C1FFF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a:solidFill>
                    <a:srgbClr val="002060"/>
                  </a:solidFill>
                  <a:latin typeface="+mn-lt"/>
                </a:rPr>
                <a:t>dome mountains</a:t>
              </a:r>
            </a:p>
          </p:txBody>
        </p:sp>
        <p:pic>
          <p:nvPicPr>
            <p:cNvPr id="14352" name="Picture 49"/>
            <p:cNvPicPr>
              <a:picLocks noChangeAspect="1"/>
            </p:cNvPicPr>
            <p:nvPr/>
          </p:nvPicPr>
          <p:blipFill>
            <a:blip r:embed="rId7" cstate="email">
              <a:extLst>
                <a:ext uri="{28A0092B-C50C-407E-A947-70E740481C1C}">
                  <a14:useLocalDpi xmlns:a14="http://schemas.microsoft.com/office/drawing/2010/main" val="0"/>
                </a:ext>
              </a:extLst>
            </a:blip>
            <a:srcRect t="2" b="27299"/>
            <a:stretch>
              <a:fillRect/>
            </a:stretch>
          </p:blipFill>
          <p:spPr bwMode="auto">
            <a:xfrm>
              <a:off x="2762251" y="3698876"/>
              <a:ext cx="21367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9" name="Picture 42"/>
          <p:cNvPicPr>
            <a:picLocks noChangeAspect="1"/>
          </p:cNvPicPr>
          <p:nvPr/>
        </p:nvPicPr>
        <p:blipFill>
          <a:blip r:embed="rId8" cstate="email">
            <a:extLst>
              <a:ext uri="{28A0092B-C50C-407E-A947-70E740481C1C}">
                <a14:useLocalDpi xmlns:a14="http://schemas.microsoft.com/office/drawing/2010/main" val="0"/>
              </a:ext>
            </a:extLst>
          </a:blip>
          <a:srcRect l="894" b="28699"/>
          <a:stretch>
            <a:fillRect/>
          </a:stretch>
        </p:blipFill>
        <p:spPr bwMode="auto">
          <a:xfrm>
            <a:off x="4254898" y="1563430"/>
            <a:ext cx="2640808" cy="175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0D4A834F-69AB-4704-A1BE-5DB8AB3870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79642798"/>
      </p:ext>
    </p:extLst>
  </p:cSld>
  <p:clrMapOvr>
    <a:masterClrMapping/>
  </p:clrMapOvr>
  <mc:AlternateContent xmlns:mc="http://schemas.openxmlformats.org/markup-compatibility/2006" xmlns:p14="http://schemas.microsoft.com/office/powerpoint/2010/main">
    <mc:Choice Requires="p14">
      <p:transition spd="slow" p14:dur="2000" advTm="19527"/>
    </mc:Choice>
    <mc:Fallback xmlns="">
      <p:transition spd="slow" advTm="1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20.7|18.6"/>
</p:tagLst>
</file>

<file path=ppt/tags/tag2.xml><?xml version="1.0" encoding="utf-8"?>
<p:tagLst xmlns:a="http://schemas.openxmlformats.org/drawingml/2006/main" xmlns:r="http://schemas.openxmlformats.org/officeDocument/2006/relationships" xmlns:p="http://schemas.openxmlformats.org/presentationml/2006/main">
  <p:tag name="TIMING" val="|19.9|5.1|3.2|6.2"/>
</p:tagLst>
</file>

<file path=ppt/tags/tag3.xml><?xml version="1.0" encoding="utf-8"?>
<p:tagLst xmlns:a="http://schemas.openxmlformats.org/drawingml/2006/main" xmlns:r="http://schemas.openxmlformats.org/officeDocument/2006/relationships" xmlns:p="http://schemas.openxmlformats.org/presentationml/2006/main">
  <p:tag name="TIMING" val="|4.9"/>
</p:tagLst>
</file>

<file path=ppt/tags/tag4.xml><?xml version="1.0" encoding="utf-8"?>
<p:tagLst xmlns:a="http://schemas.openxmlformats.org/drawingml/2006/main" xmlns:r="http://schemas.openxmlformats.org/officeDocument/2006/relationships" xmlns:p="http://schemas.openxmlformats.org/presentationml/2006/main">
  <p:tag name="TIMING" val="|3.1|10.7|12.8|14.1|28.2"/>
</p:tagLst>
</file>

<file path=ppt/tags/tag5.xml><?xml version="1.0" encoding="utf-8"?>
<p:tagLst xmlns:a="http://schemas.openxmlformats.org/drawingml/2006/main" xmlns:r="http://schemas.openxmlformats.org/officeDocument/2006/relationships" xmlns:p="http://schemas.openxmlformats.org/presentationml/2006/main">
  <p:tag name="TIMING" val="|82.2|22.7|15.8|27.5"/>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517</TotalTime>
  <Words>898</Words>
  <Application>Microsoft Office PowerPoint</Application>
  <PresentationFormat>Widescreen</PresentationFormat>
  <Paragraphs>111</Paragraphs>
  <Slides>15</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Cambria</vt:lpstr>
      <vt:lpstr>Century Gothic</vt:lpstr>
      <vt:lpstr>Wingdings</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Torrance</dc:creator>
  <cp:lastModifiedBy>Natalie torrance</cp:lastModifiedBy>
  <cp:revision>29</cp:revision>
  <dcterms:created xsi:type="dcterms:W3CDTF">2020-06-10T10:44:18Z</dcterms:created>
  <dcterms:modified xsi:type="dcterms:W3CDTF">2020-06-19T16:41:17Z</dcterms:modified>
</cp:coreProperties>
</file>