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15"/>
  </p:notesMasterIdLst>
  <p:sldIdLst>
    <p:sldId id="263" r:id="rId2"/>
    <p:sldId id="264" r:id="rId3"/>
    <p:sldId id="270" r:id="rId4"/>
    <p:sldId id="280" r:id="rId5"/>
    <p:sldId id="272" r:id="rId6"/>
    <p:sldId id="274" r:id="rId7"/>
    <p:sldId id="259" r:id="rId8"/>
    <p:sldId id="276" r:id="rId9"/>
    <p:sldId id="267" r:id="rId10"/>
    <p:sldId id="260" r:id="rId11"/>
    <p:sldId id="261" r:id="rId12"/>
    <p:sldId id="27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06-11T13:30:50.12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7983">
    <iact:property name="dataType"/>
    <iact:actionData xml:id="d0">
      <inkml:trace xmlns:inkml="http://www.w3.org/2003/InkML" xml:id="stk0" contextRef="#ctx0" brushRef="#br0">8066 2943 0,'-25'0'311,"-51"0"-298,51 0-6,-51 0 0,25 0 1,0 0 0,0 0-3,-25 0 2,25 0 0,1 0 0,-1 0 1,26 26-2,-26-26 2,26 0-3,-1 0 1,-25 0 3,51 25-3,-50-25 3,-1 25-4,26-25 2,-26 0 0,25 0 0,-24 26 1,-1-1 7,26-25-10,-1 25 2,1-25 0,0 0-1,-1 26 4,1-26-6,25 25 2,-51-25 2,26 25 6,-1-25-8,26 26 1,-25-26 0,-26 0 0,51 25 0,-25-25 9,-1 51-12,1-51 11,0 25-1,-1 1-9,1-26 9,0 25-6,-1 0 0,1 51-3,-26-50 4,26 25-4,-1-1 2,1-24 1,0 50-2,-1-51 3,26 1-4,-25-1 1,0 26 8,25-26-6,-26 26 6,1-51-9,25 25 2,0 26 1,-26-26-2,26 1 2,-25 24-2,25-24 1,0-1 0,0 26-1,0-26 3,0 26-3,0-26 0,0 26 8,0 0 0,0-26-7,0 0-1,0 26 1,25-51 1,-25 76-1,26-50 6,-26-1-6,0 0 0,25 1 0,-25-1 1,51-25-2,-51 51 0,25-26 9,26 1-8,-51-1-1,51 0 4,25 1-7,-25-1 5,25-25-1,-51 25 0,51 1 2,0-1-7,-25 0 8,0-25-4,-26 0 0,26 0 3,-26 26-4,1-26 2,24 25 8,-24-25-3,24 26-1,-24-26-1,-1 0-2,1 0-1,-1 0 2,0 0-5,26 25 2,-26-25 2,26 0-1,51 25 1,-26-25-3,-26 0 5,27 0-5,-27 0 1,1 0 2,25 0-4,-25 0 3,0 0 3,25-25-4,-51 25 1,77 0-1,-52 0 3,-24-25 4,-1 25-9,0-26 14,26 26-13,0 0 9,0 0 6,-51-25-9,25 25-1,26-26-3,-26 1 8,0 25-1,-25-25-9,26-1 0,-1 26 5,1 0-4,-26-25 3,0 0-4,50 25-1,-50-51 6,26 26-3,-1 25 2,0-26-4,-25-25 2,0 26-1,51-26 1,-51 26 1,26-51-1,-1 25 0,-25 26-2,0-1 0,0 1 5,0 0-4,25-26 3,-25 0 3,0 26 2,0-26-5,0 26-5,0-26 5,0-25 3,0 25 2,0 0-5,0-25-5,0 51 4,-25-26-1,0 26 0,25 0 1,-26-52-1,26 52-2,0-51 2,-25 0 0,25 50 1,-26 1-1,26 0 0,0-1-1,0 1 0,-25 25 1,25-51 0,0 26 2,-25 0 4,25-1-7,0 1 1,-26-26 1,1 26-2,25-1 1,-25 1 7,25 0-6,-26-26 0,1 51-2,25-25-1,-26 25-1,26-26 6,-25 26-4,0-25 15,25-1-14,-26 26 0,1 0 16,25-25-17,-25 25-3,-1-25 14,1 25-3,0 0 0,-1 0-9,1 0 2,-1 0 22,1 0-20,0 0 14,-1 0 2,1 0 20,0 0-16</inkml:trace>
    </iact:actionData>
  </iact:action>
  <iact:action type="add" startTime="11311">
    <iact:property name="dataType"/>
    <iact:actionData xml:id="d1">
      <inkml:trace xmlns:inkml="http://www.w3.org/2003/InkML" xml:id="stk1" contextRef="#ctx0" brushRef="#br0">7635 5277 0,'0'-26'35,"0"1"-21,0 0 20,0-1 1,0 1-12,-25 25 45,-1 0-53,-24-25-10,24 25 1,1 0-1,0 0 4,-26-26 0,0 26 5,26 0-9,-26-25 1,0 25 3,1 0 5,24 0-9,1-25 2,-1 25 1,1 0-2,-26-26-2,26 1 14,0 25-12,-1 0 1,1 0 6,0 0-8,-1 0 4,1-26 5,-1 1 2,1 25-4,0 0-5,-1 0 3,1 0-3,25-25 3,-25-1-4,-26 26 9,25-25 7,1 25-18,25-25 3,-25 25 14,-1 0-13,1 0 19,0 0-18,-1 0 17,1 0-18,25 25-3,-25-25 14,-1 25-9,26 1-5,-25-26 4,25 50 4,-26-50-6,26 26-1,-25-26 3,25 25-7,0 1 8,-25-26-2,25 25-3,0 0 9,-26-25 0,26 26-7,0-1 7,-25 0-4,0-25 0,25 26-2,-26-1-2,26 0 8,0 1-2,-25-1 10,25 1-8,0-1 1,-26 0-10,26 1 10,0-1-9,0 0 2,0 1-2,0-1 3,0 1-4,0-1 4,0 0 0,0 1 2,0-1-6,0 0 4,0 1-3,0-1 8,0 0-9,0 26 10,0-25-8,0-1 6,0 0 1,0 1-4,0-1-6,0 0 12,0 1-11,26 24 15,-1-50-12,-25 26-3,26-1 9,-1 26-9,26-26 6,25 1 3,-51-1-8,26 0 4,-26-25-6,26 0 1,0 26 3,-51-1-2,25-25 3,0 0-4,26 0 10,-51 25-10,26-25 4,-1 0-4,0 0 7,26 0 3,-26 0 3,26 0-13,-25 0 1,-1 0 2,0 0 2,1 0 1,-1 0-5,0 0-2,1 0 6,-26-25-2,25 25-3,0 0 2,26 0 7,-25 0-6,-1-25-3,26-26 4,-26 51-4,26-25 3,-26 25-1,1-26 8,-1 26-9,0-25 3,1 25-4,-1-25 10,0 25-10,1-26 3,24 1 4,-24-26-2,-1 0-4,26 51 2,-26-50-2,1-26-2,-1 50 5,0-25-3,1 26-3,-1 0 5,-25-51 1,26 50-3,-1-24 0,-25-1 4,25 51-8,-25-51 8,0 0 5,26 1-8,-26-1 23,0 0-27,25 51 4,-25-25 0,0-1 9,0 1-10,0 0 4,0-1-1,0 1 11,0 0-5,0-1-10,-25 1 38,-1 25 4</inkml:trace>
    </iact:actionData>
  </iact:action>
  <iact:action type="add" startTime="15726">
    <iact:property name="dataType"/>
    <iact:actionData xml:id="d2">
      <inkml:trace xmlns:inkml="http://www.w3.org/2003/InkML" xml:id="stk2" contextRef="#ctx0" brushRef="#br0">11009 11010 0,'-25'0'319,"-51"-26"-313,50-24 0,-24 50 2,-26-26-1,50 26 1,-50-25-3,25 25 2,-25-26 0,51 26-1,-26-25 4,0 25-6,1 0 5,-26-25-4,25 25 2,25 0 1,-24 0-2,24 0 4,-24 0-6,-1 0 10,25 0-8,-24 0-1,24 0 4,-24 0-2,-26 0-1,-1 0 10,52 25-11,0-25 0,-26 0 3,0 0 0,0 0 0,1 25-2,-1 1 2,0-26-3,26 0 2,-26 25 1,0 26-2,1-51 2,-1 25 6,26-25-9,-1 0 3,1 26 0,-1-26 5,1 0-7,0 25-1,-1-25 4,1 25-2,0 1 1,-1-1-2,1 0 1,0 1 0,-26-26-1,51 25 2,-51 26-2,26-51 1,-1 25 7,1 1-7,25-1 8,-25-25-9,-1 25 1,1-25-1,-1 26 10,1-1-3,25 0-7,-25-25 0,-1 26 3,26-1-6,-25-25 7,0 26-4,25-1 1,-26-25 0,1 51 4,0-51-1,25 50-4,-26-50 14,1 26-11,-1-1 4,26 0 7,-25-25-11,25 26 3,-25-26 8,25 25-12,0 1-2,-26-26 1,1 50 8,25-24-1,-25-26-8,25 25 15,-26 0-17,26 1 18,-25-1 1,-1-25-5,26 26-5,0-1 3,0 0 5,0 1 0,0-1 19,0 0-32,0 1 19,0-1-20,0 0 12,0 1-3,0-1-5,0 1 18,0-1-21,0 0 12,0 1-14,0-1 15,0 0-11,0 1 15,0-1-19,0 0 23,0 1-23,0-1 20,26 1-16,-1-1 4,1-25 1,-26 25-11,0 1 10,25-26-7,-25 25 7,25 0-7,1-25 15,-26 26-17,25-26 2,-25 25-2,25-25 12,1 26-7,-26-1 6,25-25-2,26 25-8,-51 1 2,25-1-2,1-25 1,-1 25 1,26 26 0,-1-51-3,-24 51 4,-1-26-4,1 1 2,24-26 0,-24 25 1,-26 0-1,25-25-2,0 26 2,1-1 0,-1 0-2,1 1 6,-1-26-6,0 50-1,1-50 5,-1 26-1,0-1 5,1 1-8,-1-1 12,0-25-11,-25 25 0,26-25 3,-1 0 4,-25 26-6,26-1-1,-1-25 2,0 0 7,1 0-10,-1 25 8,0-25 3,1 26-10,-1-26 7,1 0-6,-1 0 16,0 0-19,1 0 11,24 0-9,-24 0 3,-1 0-5,26 0 4,25 0-1,-51 0-1,51 0 3,1 0-3,-27 0 0,1 0 1,0 0 0,25 0 1,-51 0-3,1 0 5,-1 0-6,0 0 3,1 0 1,24 0 6,-24 0-1,-1 0-6,1-26 8,-1 26-10,0 0 9,1-25 1,-1 25-9,0 0 14,1-25-5,-1-1 6,0 26-10,-25-25-1,26 0 5,-1 25-4,-25-26-4,26 1 12,-1 25-3,0 0 12,1-26-23,-26 1 16,25 25 1,-25-25-9,25-1-3,1 26-1,-26-50 0,0 24 6,25 1-12,1 25 9,-26-51-8,25 0 17,0 51-17,-25-25 13,26 25-4,-1-25-6,-25-1 0,0 1 11,25 0-2,1 25-6,-26-26-8,0 1 7,25 25 2,-25-25 0,0-1 0,25 26 3,-25-25 1,0-1-7,26 26-2,-26-25 16,0 0-15,25 25 5,-25-26 3,0 1-2,0 0 7,0-1-6,0 1 1,0-1 6,0 1-14,0 0 7,0-1-8,0 1 15,0 0-13,0-1 11,0 1-12,0 0 7,0-1-7,0 1-1,0-1 10,0 1-11,0 0 9,0-1-9,0 1 11,0 0-8,0-1 5,0 1-7,0 0 1,0-1 1,0 1 6,0-1-9,0 1 11,0 0-2,0-1-9,0 1 10,0 0-9,0-1 2,0 1 11,0-1-11,0 1 6,0 0-5,0-1 3,0 1 0,0 0 17,0-1-22,-25 1 20,25 0-20,-26 25 4,26-26 5,0 1-8,0-1 5,0 1 8,-25 25-16,25-25 4,0-1 12,0 1-8,0 0 23,0-1-11,-25 26-3,-1-25 5,26 0-13,0-1 11,0 1-9,-25 25-2,0 0 18,25-26-21,0 1 0,-26 25 23,26-25-22,0-1 5,0 1 73,0 0-49,0-1-14,0 1 20</inkml:trace>
    </iact:actionData>
  </iact:action>
  <iact:action type="add" startTime="25968">
    <iact:property name="dataType"/>
    <iact:actionData xml:id="d3">
      <inkml:trace xmlns:inkml="http://www.w3.org/2003/InkML" xml:id="stk3" contextRef="#ctx0" brushRef="#br0">19076 3780 0,'-25'0'318,"0"0"-311,-26 0 0,0 0 7,0 0 1,26 0-7,0 0-3,-26 0 2,26 0 0,-1 0-1,-25 0 3,1 0-3,-1 0 7,26 0 3,-1 0-12,-25 0 4,26 0-1,-26 0 7,26 0-10,0 0 4,-1 0-2,1 0 4,-26 0-3,26 0-2,-1 0 1,-24 0 2,24 0-1,1 0 0,0 0 0,-1 0 1,1 0-3,-26 0 5,0 0 1,1 0 3,24 0-10,-24 0 5,24 0-1,1 0-1,-26 51-1,26-51 3,-26 25-4,0-25 0,26 26 5,-26-1-4,26 0 2,-26-25-3,26 0 5,25 26-6,-51-26 3,26 25 1,25 1-2,-26-26 3,1 0-4,-1 0 2,1 25-1,0 0 1,-26-25 7,0 26 0,26-1-9,-1 0 6,1-25-7,0 26 6,-1 24-6,1-50 3,0 0 7,-1 26-9,26-1 11,-25-25-9,0 26 7,-1-26-8,26 25 0,-25 0 16,-1-25-15,26 26 2,-25-1 11,0-25-15,25 25 4,0 1 9,0-1-1,-26-25-13,26 25 17,-25 1-13,25-1 11,0 1-11,0-1-1,0 0 8,0 1-2,0-1-8,0 0 3,0 1 0,0-1-3,0 1 5,0-1-5,0 0 2,0 26 7,0-26-6,0 1 1,25-1 1,-25 0-3,0 1 6,0-1 2,0 1-9,26-26 2,-1 25 12,-25 0-14,25-25 17,-25 26-20,0-1 7,0 0 2,26-25-3,-26 26 5,25-26-9,-25 25 3,26-25 5,-26 25-5,25-25-2,-25 26 1,25-1 14,1-25-14,-26 26-2,25-26 10,0 0-8,-25 25 0,26 0 5,-1-25-6,-25 26 1,25-1-1,1-25-1,-1 25 11,1-25-14,-26 26 4,25-26 4,-25 25-3,25-25 7,1 0-2,-26 26-5,25-26 8,0 25-1,1-25 10,-1 0-13,-25 25-6,26-25 16,-1 26-12,0-1 16,1-25-17,-1 0 18,0 0-18,1 25 21,-1-25-24,0 0 2,1 0 7,-1 0-3,-25 26-1,26-26-1,-1 0-4,-25 25 3,25-25-2,1 0 1,-1 0 20,0 0-19,1 0 16,-1 0-8,1 0-4,-1 0-4,0 0 1,1 0-3,-1 0 1,0 0 0,1 0-1,-1 0 2,0 0-2,1 0 3,-1-25 3,1 25-5,-1 0-2,0 0 10,1 0 0,-1-26-4,0 26-5,1 0 2,-26-25 2,25 25-8,1 0 15,-1 0-6,0 0 0,1-25-3,-1-1-3,0 26 23,1 0-17,-26-25 7,25 25-13,0 0 11,-25-25-3,26 25-11,-1 0 16,1-26 2,-1 26-7,0-25 5,1-1-13,-1 1 16,0 25-16,-25-25 6,26 25-2,-1 0 4,1 0-5,-26-26 6,25 1-10,0 25 30,-25-25-24,26-1 5,-1 1-1,-25-1-1,25 1-5,1 25 5,-26-25 2,0-1-3,0 1 6,0 0-11,25 25 10,0 0-11,-25-26-3,0 1 7,26 0 26,-1-1-10,1 26-5,-26-25-14,0-1 7,0 1 8,25 25-18,-25-25 5,25 25 3,-25-26 7,0 1 6,0 0-19,0-1 15,0 1-14,0 0-5,0-1 15,0 1-2,0-1-8,0 1 7,0 0-7,0-1-1,0 1 0,0 0 3,0-1 0,0 1 2,0-26 0,0 26 2,0-1-6,0 1 11,0 0-9,0-1 6,0 1 14,0 0-19,0-1 2,0 1 6,-25-1-13,25 1 13,0 0-12,-25 25-2,25-26 17,0 1-11,-26 25 4,26-25-10,0-1 13,-25 26-3,25-25-11,-26 25 28,26-25-13,0-1-2,-25 26-8,25-25 39,-25 25-26,-1 0 20</inkml:trace>
    </iact:actionData>
  </iact:action>
  <iact:action type="add" startTime="38154">
    <iact:property name="dataType"/>
    <iact:actionData xml:id="d4">
      <inkml:trace xmlns:inkml="http://www.w3.org/2003/InkML" xml:id="stk4" contextRef="#ctx0" brushRef="#br0">29807 6393 0,'-25'0'194,"-1"0"-173,-24 0-9,24 0 3,-24 0-10,24 0 5,-25 0 3,26 0 1,0 0-7,-1 0-1,1 0 3,-26 0-4,0 0 3,26 0-1,-51 0-1,51-25-1,-1 25 3,-50 0 0,25 0 5,1-26 2,24 26-9,1-25 1,-26-1 0,26 26 1,-1 0-2,1 0-2,0-25 5,-26 0-2,26 25 8,-1 0-8,1-26 2,0 26-8,-26 0 15,25 0-2,1 0-6,-26 0-2,26 0 2,0 0 4,-1 0-2,1 26-6,-26-26 3,0 25 9,26-25-6,0 0 0,-26 0-4,26 0 1,-1 25 7,-25-25-7,26 26 5,0-26-4,-1 0-1,1 0 1,0 0-3,25 25 0,-26 1 5,-25-26 5,26 25-4,0-25-5,-26 25 10,26 26-10,-1-51 8,1 25-6,0 1-4,-26-1 14,25 26-13,1-26 9,0 26-7,-1-51 6,1 25-8,0 1 4,25-1-2,-26 0 7,1 1-6,25-1 5,0 1-7,-26-26-1,1 0 6,25 25 3,0 0-9,-25-25 2,25 26 6,-26-26-3,26 25-6,0 0 11,0 1-10,-25-1 17,25 0-16,-25 1 8,25-1 1,0 1-9,0-1 16,0 0-14,0 26 4,0-26 1,0 1 2,0-1-2,0 1 8,0-1-8,25-25 6,-25 25-9,0 1-6,25-26 12,1 0-10,-26 25 3,0 0-3,25-25 2,0 0 5,-25 26-6,26-26-2,-1 25 0,1 0 5,24-25-6,1 26 6,0 25-4,25-26 3,-25 26-3,-26-51 1,51 25 0,-51 0-2,-25 1 3,26-26-2,-1 0 3,-25 25-4,26-25 2,-1 0 0,-25 25 8,25-25-9,1 0 1,-1 0 6,0 26-5,1-26 12,-1 0-5,1 0 12,-1 0-21,26 0 12,-26 0-4,0 0 4,1 0-13,-1-26 4,26 1 3,-26 25-5,-25-25 0,51 25-3,-26-26 16,1 26-16,-26-25 2,25 25 2,0 0-3,1 0 5,-26-51-5,76 51-1,-51-25 6,26 25-4,0-51 4,-1 26-5,1-1 2,0 26-1,-26-50 3,26 50-2,-26 0-5,1-26 8,-1 1-4,26 0 17,-26 25-16,1-26 6,-1 1 0,0 25 0,1-25 3,-1-1-12,0 26 12,1 0-9,-26-25 0,25-1-2,1 26 4,-1 0-4,-25-25 9,51 0-7,-26-1 11,0 26-9,26 0 12,-25 0-12,-26-25-6,25 25 7,0 0 3,-25-25-5,26 25-3,-1 0 10,-25-26 2,25 26-6,1-25 8,-1 25 3,-25-26-14,0 1-6,25 25 21,1 0-14,-1-25 18,1-1-10,-26 1 34,0 0-29,0-1 5,0 1 0,0 0 1,0-1 14,0 1-22,0-1 21,-26 26-34,26-25 1,-25 0 32,-1 25-26,26-26 0,0 1 95,0 0-41,-25 25-39,25-26-7,-25 1-1,-1 0 5,26-1 9,-25 26-29,0-25 23,25-1-3,-26 26 64,1 0-68,25-25 61,0 0 18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9F2C-1BCC-45BC-8074-20665687FC9B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E80C8-8A1A-464A-A12C-1EE48B520C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0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DEC39C-3B1E-486A-B73C-F06633080B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68B40-2AF9-4B52-9E8D-417C05D05B1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4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5CBB2-7A7D-4A98-93BC-14B4A6657496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2A6E0-A068-4652-9848-59B86DC085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963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018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39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56443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5614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01976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458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247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10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64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6CA8E2-4FF3-438F-889B-3E14BA2C666A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8AB7B-DF54-4DE4-B74D-BF7861DDB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0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40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435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FF5FE8-7A15-481D-9CC8-95E9A70921C4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AEC10-8ACB-44CB-B7A1-D7E25EDED2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53EFEB-8288-432D-9D07-CBA0ED862AED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9476C-7CD7-4611-AAAC-1DE6C25C62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4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58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572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4EB9858-4C59-4521-9E90-6B58E74AB6FC}" type="datetimeFigureOut">
              <a:rPr lang="en-US" smtClean="0"/>
              <a:pPr>
                <a:defRPr/>
              </a:pPr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7E5F3B2-2D45-4EEB-92B5-056DBF98A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53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microsoft.com/office/2011/relationships/inkAction" Target="../ink/inkAction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10"/>
            <a:ext cx="12192000" cy="6853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8112" y="82636"/>
            <a:ext cx="6888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Year 5  Mountains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C0D86-5408-43BB-9F8D-B4EC4559356C}"/>
              </a:ext>
            </a:extLst>
          </p:cNvPr>
          <p:cNvSpPr txBox="1"/>
          <p:nvPr/>
        </p:nvSpPr>
        <p:spPr>
          <a:xfrm>
            <a:off x="6311899" y="993577"/>
            <a:ext cx="5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Session 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98CAED-06DE-475C-B003-F2F33F3E8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0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6"/>
    </mc:Choice>
    <mc:Fallback>
      <p:transition spd="slow" advTm="18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47" y="630274"/>
            <a:ext cx="7808913" cy="150706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are the Seven Summits</a:t>
            </a:r>
            <a:r>
              <a:rPr lang="en-GB" sz="4000" b="1" dirty="0">
                <a:solidFill>
                  <a:schemeClr val="tx1"/>
                </a:solidFill>
                <a:latin typeface="Gothic720 BT" panose="020C0603020203020204" pitchFamily="34" charset="0"/>
              </a:rPr>
              <a:t>?</a:t>
            </a:r>
          </a:p>
        </p:txBody>
      </p:sp>
      <p:pic>
        <p:nvPicPr>
          <p:cNvPr id="1024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7" y="1983579"/>
            <a:ext cx="4080935" cy="273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91932" y="2137341"/>
            <a:ext cx="650466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These are the highest mountains in each of the seven continents.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10367963" y="6611938"/>
            <a:ext cx="18589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rgbClr val="595959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>
                <a:solidFill>
                  <a:srgbClr val="595959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600">
                <a:solidFill>
                  <a:srgbClr val="595959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400">
                <a:solidFill>
                  <a:srgbClr val="595959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© Oddizzi PowerPoints 2017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65254D-1332-46E8-8C1E-14EE47B189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5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0"/>
    </mc:Choice>
    <mc:Fallback xmlns="">
      <p:transition spd="slow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12838"/>
            <a:ext cx="8243888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225425" y="129956"/>
            <a:ext cx="10915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Challenge: Can you Locate the Seven Summits?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78925" y="2339975"/>
            <a:ext cx="155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Aconcagua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63050" y="2833688"/>
            <a:ext cx="2281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Carstensz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Pyramid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83688" y="3313113"/>
            <a:ext cx="1598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 Elbrus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178925" y="3794125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 Everest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63050" y="4227513"/>
            <a:ext cx="224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 Kilimanjaro </a:t>
            </a: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8504238" y="1714500"/>
            <a:ext cx="3722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Clue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there is a summit for each continent!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63050" y="4683125"/>
            <a:ext cx="898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Denali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202738" y="5129213"/>
            <a:ext cx="164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Vinson Massif</a:t>
            </a:r>
          </a:p>
        </p:txBody>
      </p:sp>
      <p:sp>
        <p:nvSpPr>
          <p:cNvPr id="16" name="Oval 15"/>
          <p:cNvSpPr/>
          <p:nvPr/>
        </p:nvSpPr>
        <p:spPr>
          <a:xfrm>
            <a:off x="2166938" y="4851400"/>
            <a:ext cx="533400" cy="550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19338" y="5848350"/>
            <a:ext cx="533400" cy="54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0538" y="1892300"/>
            <a:ext cx="533400" cy="550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48225" y="2508250"/>
            <a:ext cx="534988" cy="550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22813" y="3875088"/>
            <a:ext cx="533400" cy="550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945188" y="2962275"/>
            <a:ext cx="534987" cy="54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221538" y="3846513"/>
            <a:ext cx="534987" cy="550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64A24723-17DC-486C-86A7-CF1EB18A5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819150"/>
            <a:ext cx="3722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Using an atlas (if you have one) or the Internet, can you locate the seven summits?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37F761-E6EF-4D38-B0AB-BA44495E0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1"/>
    </mc:Choice>
    <mc:Fallback xmlns="">
      <p:transition spd="slow" advTm="4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12838"/>
            <a:ext cx="8243888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93084" y="343585"/>
            <a:ext cx="6417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Locating the Seven Summits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78925" y="2339975"/>
            <a:ext cx="155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Aconcagua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63050" y="2833688"/>
            <a:ext cx="2281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Carstensz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Pyramid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83688" y="3313113"/>
            <a:ext cx="1598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 Elbrus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178925" y="3794125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 Everest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63050" y="4227513"/>
            <a:ext cx="224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 Kilimanjaro </a:t>
            </a:r>
          </a:p>
        </p:txBody>
      </p:sp>
      <p:sp>
        <p:nvSpPr>
          <p:cNvPr id="11275" name="TextBox 12"/>
          <p:cNvSpPr txBox="1">
            <a:spLocks noChangeArrowheads="1"/>
          </p:cNvSpPr>
          <p:nvPr/>
        </p:nvSpPr>
        <p:spPr bwMode="auto">
          <a:xfrm>
            <a:off x="8770541" y="1098222"/>
            <a:ext cx="306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did you get on? Click for the answers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63050" y="4683125"/>
            <a:ext cx="898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Denali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202738" y="5129213"/>
            <a:ext cx="164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Vinson Massif</a:t>
            </a:r>
          </a:p>
        </p:txBody>
      </p:sp>
      <p:sp>
        <p:nvSpPr>
          <p:cNvPr id="16" name="Oval 15"/>
          <p:cNvSpPr/>
          <p:nvPr/>
        </p:nvSpPr>
        <p:spPr>
          <a:xfrm>
            <a:off x="2166938" y="4851400"/>
            <a:ext cx="533400" cy="550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19338" y="5848350"/>
            <a:ext cx="533400" cy="54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0538" y="1892300"/>
            <a:ext cx="533400" cy="550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48225" y="2508250"/>
            <a:ext cx="534988" cy="550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22813" y="3875088"/>
            <a:ext cx="533400" cy="550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945188" y="2962275"/>
            <a:ext cx="534987" cy="54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221538" y="3846513"/>
            <a:ext cx="534987" cy="550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183D689E-7AE6-4B69-A497-4AC966167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68"/>
    </mc:Choice>
    <mc:Fallback xmlns="">
      <p:transition spd="slow" advTm="12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349 0.4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17226 0.130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33112 -0.132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2279 -0.0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32917 0.021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71601 -0.29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0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52813 0.115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04" y="609600"/>
            <a:ext cx="11109296" cy="5589693"/>
          </a:xfrm>
          <a:prstGeom prst="rect">
            <a:avLst/>
          </a:prstGeom>
          <a:ln w="13970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3B0D79-8420-48DB-8998-FB2E5A3E1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9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87"/>
    </mc:Choice>
    <mc:Fallback>
      <p:transition spd="slow" advTm="38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64240"/>
              </p:ext>
            </p:extLst>
          </p:nvPr>
        </p:nvGraphicFramePr>
        <p:xfrm>
          <a:off x="180972" y="819150"/>
          <a:ext cx="11820525" cy="5581649"/>
        </p:xfrm>
        <a:graphic>
          <a:graphicData uri="http://schemas.openxmlformats.org/drawingml/2006/table">
            <a:tbl>
              <a:tblPr/>
              <a:tblGrid>
                <a:gridCol w="139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9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2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b="1" dirty="0">
                          <a:latin typeface="+mn-lt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6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Lo</a:t>
                      </a:r>
                      <a:endParaRPr lang="en-GB" sz="7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5" marR="327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To </a:t>
                      </a:r>
                      <a:r>
                        <a:rPr lang="en-GB" sz="28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GB" sz="2800" dirty="0">
                          <a:solidFill>
                            <a:schemeClr val="bg1"/>
                          </a:solidFill>
                          <a:latin typeface="+mn-lt"/>
                        </a:rPr>
                        <a:t>escribe what a mountain is and locate the world’s ‘Seven Summits’ on a map</a:t>
                      </a:r>
                      <a:r>
                        <a:rPr lang="en-GB" sz="28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endParaRPr lang="en-GB" sz="28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5" marR="327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7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700" b="1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kumimoji="0" lang="en-GB" sz="8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T</a:t>
                      </a: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7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5" marR="327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 Recap</a:t>
                      </a:r>
                      <a:r>
                        <a:rPr lang="en-GB" sz="2800" baseline="0" dirty="0">
                          <a:solidFill>
                            <a:schemeClr val="bg1"/>
                          </a:solidFill>
                        </a:rPr>
                        <a:t>  on Continents of the World and create your own    clues to test your knowledge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GB" sz="2800" baseline="0" dirty="0">
                          <a:solidFill>
                            <a:schemeClr val="bg1"/>
                          </a:solidFill>
                        </a:rPr>
                        <a:t> Identify Mountain Ranges and locate the 7 summits of the world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GB" sz="2800" baseline="0" dirty="0">
                          <a:solidFill>
                            <a:schemeClr val="bg1"/>
                          </a:solidFill>
                        </a:rPr>
                        <a:t>Test your knowledge with a quick quiz</a:t>
                      </a:r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 marL="32765" marR="327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5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700" b="1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8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S</a:t>
                      </a:r>
                      <a:endParaRPr lang="en-GB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5" marR="327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2800" b="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To be able to define a mountain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2800" b="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To be able to locate the world’s largest mountain ranges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2800" b="0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To be able to locate the world’s ‘Seven Summits’</a:t>
                      </a:r>
                    </a:p>
                  </a:txBody>
                  <a:tcPr marL="32765" marR="327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63639" y="103416"/>
            <a:ext cx="5855193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i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Learning the Springfield way!</a:t>
            </a:r>
            <a:endParaRPr lang="en-GB" altLang="en-US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534FB13-EAFE-4C8F-AA91-6523B071C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2"/>
    </mc:Choice>
    <mc:Fallback xmlns="">
      <p:transition spd="slow" advTm="1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/>
          <a:stretch>
            <a:fillRect/>
          </a:stretch>
        </p:blipFill>
        <p:spPr bwMode="auto">
          <a:xfrm>
            <a:off x="3848099" y="942975"/>
            <a:ext cx="81057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107157" y="1697900"/>
            <a:ext cx="3648074" cy="2668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world is made up of groups of countries which are called…?</a:t>
            </a:r>
            <a:endParaRPr lang="en-GB" b="1" dirty="0">
              <a:latin typeface="Gothic720 BT" panose="020C06030202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506" y="649585"/>
            <a:ext cx="626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Recap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29545E-97F6-4CA8-BE66-4D7697F390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4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9"/>
    </mc:Choice>
    <mc:Fallback xmlns="">
      <p:transition spd="slow" advTm="1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9610725" y="1166813"/>
            <a:ext cx="163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 b="1" u="sng">
                <a:solidFill>
                  <a:schemeClr val="bg1"/>
                </a:solidFill>
                <a:latin typeface="Century Gothic" panose="020B0502020202020204" pitchFamily="34" charset="0"/>
              </a:rPr>
              <a:t>Continent</a:t>
            </a:r>
          </a:p>
        </p:txBody>
      </p:sp>
      <p:pic>
        <p:nvPicPr>
          <p:cNvPr id="2560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>
            <a:fillRect/>
          </a:stretch>
        </p:blipFill>
        <p:spPr bwMode="auto">
          <a:xfrm>
            <a:off x="288925" y="1287463"/>
            <a:ext cx="8736013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891713" y="1820863"/>
            <a:ext cx="106997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Africa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025063" y="3108325"/>
            <a:ext cx="80327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Asia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805988" y="3762375"/>
            <a:ext cx="124142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Europe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666288" y="5056188"/>
            <a:ext cx="152082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Oceania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245600" y="4403725"/>
            <a:ext cx="23622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North America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234488" y="5711825"/>
            <a:ext cx="2384425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South America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537700" y="2468563"/>
            <a:ext cx="1779588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Antarctica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9C0FD12-D276-4861-8235-E40FE8659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48559"/>
            <a:ext cx="6557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Continents!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812D76-FED8-43D7-A250-AC69BE7F54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9DEDE845-C450-418F-A429-C74A0D777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1950" y="756445"/>
            <a:ext cx="11409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 you place the continent names in the right place on the map</a:t>
            </a:r>
            <a:r>
              <a:rPr lang="en-GB" altLang="en-US" sz="2400" b="1" dirty="0">
                <a:solidFill>
                  <a:schemeClr val="bg1"/>
                </a:solidFill>
                <a:latin typeface="Gothic720 BT" pitchFamily="34" charset="0"/>
              </a:rPr>
              <a:t>?</a:t>
            </a:r>
            <a:endParaRPr lang="en-GB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3"/>
    </mc:Choice>
    <mc:Fallback xmlns="">
      <p:transition spd="slow" advTm="1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9610725" y="1166813"/>
            <a:ext cx="163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 b="1" u="sng">
                <a:solidFill>
                  <a:schemeClr val="bg1"/>
                </a:solidFill>
                <a:latin typeface="Century Gothic" panose="020B0502020202020204" pitchFamily="34" charset="0"/>
              </a:rPr>
              <a:t>Continent</a:t>
            </a:r>
          </a:p>
        </p:txBody>
      </p:sp>
      <p:pic>
        <p:nvPicPr>
          <p:cNvPr id="2560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>
            <a:fillRect/>
          </a:stretch>
        </p:blipFill>
        <p:spPr bwMode="auto">
          <a:xfrm>
            <a:off x="288925" y="1367631"/>
            <a:ext cx="8736013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891713" y="1820863"/>
            <a:ext cx="106997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Africa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025063" y="3108325"/>
            <a:ext cx="80327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Asia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805988" y="3762375"/>
            <a:ext cx="124142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Europe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666288" y="5056188"/>
            <a:ext cx="152082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Oceania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245600" y="4403725"/>
            <a:ext cx="23622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North America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234488" y="5711825"/>
            <a:ext cx="2384425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South America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537700" y="2468563"/>
            <a:ext cx="1779588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Antarctica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9C0FD12-D276-4861-8235-E40FE8659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401777"/>
            <a:ext cx="6557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Continents!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41939D-012C-4B64-B734-8AD8652AD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1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4"/>
    </mc:Choice>
    <mc:Fallback xmlns="">
      <p:transition spd="slow" advTm="3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50013 0.20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13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40755 0.5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78" y="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32083 -0.128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46029 -0.228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67123 -0.26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68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1185 -0.061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65248 -0.187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0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162175" y="256610"/>
            <a:ext cx="6557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GB" alt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Which Continent am I?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00024" y="1286639"/>
            <a:ext cx="11544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 Try to work out what I am with the least amount of clues!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0551" y="2105130"/>
            <a:ext cx="80010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3200" b="1">
                <a:solidFill>
                  <a:schemeClr val="bg1"/>
                </a:solidFill>
                <a:latin typeface="Century Gothic" panose="020B0502020202020204" pitchFamily="34" charset="0"/>
              </a:rPr>
              <a:t>I am the largest continent in the world.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0550" y="4073474"/>
            <a:ext cx="6605588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am one of three continents starting with A.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0550" y="3119769"/>
            <a:ext cx="533671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3200" b="1">
                <a:solidFill>
                  <a:schemeClr val="bg1"/>
                </a:solidFill>
                <a:latin typeface="Century Gothic" panose="020B0502020202020204" pitchFamily="34" charset="0"/>
              </a:rPr>
              <a:t>I include China and India.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0550" y="5726143"/>
            <a:ext cx="38989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Asia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7741444" y="3005241"/>
            <a:ext cx="4002880" cy="2606373"/>
          </a:xfrm>
          <a:prstGeom prst="wedgeRoundRectCallout">
            <a:avLst>
              <a:gd name="adj1" fmla="val 53197"/>
              <a:gd name="adj2" fmla="val 842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Now think of some clues for the other continents.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Record these, try them out on someone at home and hang on to them (we may use them later.)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8B7D3B-FB4E-4F25-A037-00B29434C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0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6"/>
    </mc:Choice>
    <mc:Fallback xmlns="">
      <p:transition spd="slow" advTm="4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778"/>
            <a:ext cx="6729413" cy="326919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What is a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mountain</a:t>
            </a:r>
            <a:r>
              <a:rPr lang="en-GB" dirty="0">
                <a:solidFill>
                  <a:schemeClr val="tx1"/>
                </a:solidFill>
                <a:latin typeface="Gothic720 BT" panose="020C0603020203020204" pitchFamily="34" charset="0"/>
              </a:rPr>
              <a:t>?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b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Use the image to help you define it.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9713" y="4019801"/>
            <a:ext cx="117490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 is…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…a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landform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that sticks up, high above the surrounding land.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…much taller than a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hill (600 metres or above, in the UK)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…a landform which is often found grouped with others in a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 range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76778"/>
            <a:ext cx="5311775" cy="354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019C31-F82F-4C04-8692-DC18CA03AE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1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5"/>
    </mc:Choice>
    <mc:Fallback xmlns="">
      <p:transition spd="slow" advTm="4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00" y="266700"/>
            <a:ext cx="8943975" cy="522922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1975" y="3971924"/>
            <a:ext cx="3295650" cy="2600325"/>
          </a:xfrm>
          <a:prstGeom prst="wedgeRoundRectCallout">
            <a:avLst>
              <a:gd name="adj1" fmla="val -65069"/>
              <a:gd name="adj2" fmla="val -1925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Can you name any mountain ranges across the world?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1E5B4C-2ED1-416C-A0C1-8F5E1670BDBD}"/>
              </a:ext>
            </a:extLst>
          </p:cNvPr>
          <p:cNvSpPr txBox="1"/>
          <p:nvPr/>
        </p:nvSpPr>
        <p:spPr>
          <a:xfrm>
            <a:off x="4257673" y="5600700"/>
            <a:ext cx="777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Pause here on the PowerPoint and do some Atlas research (if you have one) or look at the Internet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FF9DD5-C4C1-436D-A75A-5D731EC6B4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0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7"/>
    </mc:Choice>
    <mc:Fallback xmlns="">
      <p:transition spd="slow" advTm="4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114301"/>
            <a:ext cx="11982450" cy="6629400"/>
          </a:xfrm>
          <a:prstGeom prst="rect">
            <a:avLst/>
          </a:prstGeom>
          <a:ln w="13335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735BC81-19CA-4E6A-9B06-6115C99A12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00680" y="1023120"/>
              <a:ext cx="8566920" cy="3817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35BC81-19CA-4E6A-9B06-6115C99A12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1320" y="1013760"/>
                <a:ext cx="8585640" cy="38361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5C93580-ED69-4DCF-9D44-25CCF209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50"/>
    </mc:Choice>
    <mc:Fallback xmlns="">
      <p:transition spd="slow" advTm="5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4.5|3.1|4|3.8|3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5|2.8|6.5|3.3|2.9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4.8|4.7|6.5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0.5|6.9|7.6|33|17|18.1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562</TotalTime>
  <Words>421</Words>
  <Application>Microsoft Office PowerPoint</Application>
  <PresentationFormat>Widescreen</PresentationFormat>
  <Paragraphs>78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Cambria</vt:lpstr>
      <vt:lpstr>Century Gothic</vt:lpstr>
      <vt:lpstr>Corbel</vt:lpstr>
      <vt:lpstr>Gothic720 BT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mountain?   Use the image to help you define it.</vt:lpstr>
      <vt:lpstr>PowerPoint Presentation</vt:lpstr>
      <vt:lpstr>PowerPoint Presentation</vt:lpstr>
      <vt:lpstr>What are the Seven Summits?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Torrance</dc:creator>
  <cp:lastModifiedBy>Natalie torrance</cp:lastModifiedBy>
  <cp:revision>36</cp:revision>
  <dcterms:created xsi:type="dcterms:W3CDTF">2020-06-10T10:43:37Z</dcterms:created>
  <dcterms:modified xsi:type="dcterms:W3CDTF">2020-06-12T16:18:58Z</dcterms:modified>
</cp:coreProperties>
</file>