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4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15E97-CBE7-124B-9206-B62BACEE9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F986D1-8367-2051-3C3C-4BB5FE895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BC2A-39AA-D478-A06F-39EA29E5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8558B-9531-8002-927B-B09B8F043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1F7876-85B3-3BF1-D502-089B84E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1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61FF5-190F-C273-B278-BF03B5B71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B8E3F7-19CC-3501-510D-9D7C2D92B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B2986-99EB-8589-0636-6E674FA21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1176D-56B5-5187-4AB9-B805371E0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C1670-F9C1-617F-3C5E-311F4BA7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6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C1914-FF68-6364-D2DD-6DAC75991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8C1663-E252-B833-DDF7-0D8A1F905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4A81C-7729-84D0-0FE4-A9DDBFBD8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095A4-848F-239F-0BB2-7D2DA348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68B03-8E94-7FD6-D480-570C03F71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995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63407-49A0-215C-0E24-287936116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D3D9-084F-DB30-7272-7FA382AA6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B73F0-7557-27C1-CF6C-44A1ACCF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1E43-3B57-160D-4005-C2002B03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ACD22-B5A1-8D24-4289-3C957FDA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23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79A83-FBC4-D46E-F131-E551A340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A90C7-03CB-C7D2-7858-0F3350946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202D5-8B4C-6248-B4C0-03EE14F4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2CAFE-9D5A-55F6-375F-4DD12A5BC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DA47C-9272-6A95-1CE9-902FE115F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26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AC00-0D17-EA85-8285-F21952A12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FDB679-E6D7-1A02-23E7-49239095A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7884D6-8692-FFCB-CA40-A69EFAF99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9AFA1-6AED-C531-D1FF-88FEF9AF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8CFAC-BE55-FA14-3FAF-BD55B79E5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64E8A-265D-5F1A-16BA-0E720EE16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95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34927-04DB-C042-F2E8-50EDA7E0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D4906-20B7-927A-8687-E40B77E8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9601BA-E7C5-6F89-B202-D41A4A3C0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CFFF3-B4BF-1948-4CE7-B8355ADB15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3431F-B5FB-390F-F819-1CB973E79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C3D72-A6B6-E62B-9E44-D911C664B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96188C-5C52-E1C6-6CC8-97ABD378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51FA-FCAA-822D-482C-48175496C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54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CDA9A-D4BA-18A8-EF06-07C267B4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BA230-9923-1B24-5828-8402CD267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2AA2DC-5B13-508D-DE9B-28EE3728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79891-5A94-7872-1541-EB2F29A65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2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9481F2-0FAD-927E-DAD1-16D5BCA8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4C122-8282-B252-BB91-4648594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B57AD-4F95-813E-857F-298BFAAFC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621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4DA85-82E0-A4BE-53A6-962BE339F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4F3ED-BAB0-4737-17A9-8BFCCE35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A3324-78B1-6E8F-ACA1-90ECCE753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8C206-93F7-4237-07FA-8FD2424D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B017-7ED2-D45C-799D-90C0806D9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4AC9A-98EB-410E-CF85-4A1CB786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09EC-0F83-EAA2-27B0-281F5EF1C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C86F-9BF8-A259-D291-DBF38CFFAD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AFBA73-59DA-5578-0E58-B318D9668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BE272-A6EB-4645-6DDF-01FA20B7D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B37E6-83F4-2DD3-817F-986647AE6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3D7DD-B561-D356-5323-ABDBF3AA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38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60774-CBD1-C34D-5786-8F7512BA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CAE5-9A9E-4D89-8C70-66069D0E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04B6E-A2E3-7018-0F04-1B8DAA412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B80FC-AE40-4C31-B326-9C1F9422B9BC}" type="datetimeFigureOut">
              <a:rPr lang="en-GB" smtClean="0"/>
              <a:t>27/07/2022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15310-1985-075A-D7F0-C8A85E98FA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23A66-6A5C-9712-06DD-E3FB97A04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60A9-2A22-4D53-B340-57307C0BC4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7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Document41 [Compatibility Mode] -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12395" r="7874" b="9788"/>
          <a:stretch/>
        </p:blipFill>
        <p:spPr>
          <a:xfrm>
            <a:off x="6289" y="0"/>
            <a:ext cx="12200088" cy="6857999"/>
          </a:xfrm>
          <a:prstGeom prst="rect">
            <a:avLst/>
          </a:prstGeom>
        </p:spPr>
      </p:pic>
      <p:sp>
        <p:nvSpPr>
          <p:cNvPr id="6" name="Text Box 2"/>
          <p:cNvSpPr txBox="1"/>
          <p:nvPr/>
        </p:nvSpPr>
        <p:spPr>
          <a:xfrm>
            <a:off x="8272012" y="163513"/>
            <a:ext cx="3727450" cy="135400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Stage 2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Spelling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u="sng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3 </a:t>
            </a:r>
            <a:endParaRPr lang="en-GB" sz="2000" b="1" u="sng" dirty="0">
              <a:ln w="9525" cap="flat" cmpd="sng" algn="ctr">
                <a:solidFill>
                  <a:srgbClr val="FFFFFF"/>
                </a:solidFill>
                <a:prstDash val="solid"/>
                <a:round/>
              </a:ln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1DBCB-B4BC-9299-6670-A72E6A94CDB4}"/>
              </a:ext>
            </a:extLst>
          </p:cNvPr>
          <p:cNvSpPr txBox="1"/>
          <p:nvPr/>
        </p:nvSpPr>
        <p:spPr>
          <a:xfrm>
            <a:off x="1308370" y="1600200"/>
            <a:ext cx="61770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444444"/>
                </a:solidFill>
                <a:effectLst/>
                <a:latin typeface="Assistant" pitchFamily="2" charset="-79"/>
                <a:cs typeface="Assistant" pitchFamily="2" charset="-79"/>
              </a:rPr>
              <a:t>We choose the spelling words from the  National Curriculum list. Each year group has their own list of words for every week of the year and their associated rules.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228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Summer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363881"/>
              </p:ext>
            </p:extLst>
          </p:nvPr>
        </p:nvGraphicFramePr>
        <p:xfrm>
          <a:off x="4143840" y="116732"/>
          <a:ext cx="7860092" cy="639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75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4175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17428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84161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290163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2326577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“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suffix</a:t>
                      </a:r>
                    </a:p>
                    <a:p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added to root word changes a noun to an adjective,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‘our’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changed to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‘or’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before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added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suffixes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there is an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200" b="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sound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before the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ous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it is usually spelt with an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a few words have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‘e’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suffixes that sound like ‘shun’</a:t>
                      </a:r>
                    </a:p>
                    <a:p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 the suffixes are ‘-ion’ and ‘-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 The letters that come before this are either ‘t’ (the most common), ‘s’, ‘ss’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c’.If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 ‘t’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ion’.If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 ‘c’ or ‘c’,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’.If the root word ends in ‘ss’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ssion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’.If the root word ends in ‘d’ or ‘se’,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sion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05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05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suffixes that sound like ‘shun’</a:t>
                      </a:r>
                    </a:p>
                    <a:p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Generally the suffixes are ‘-ion’ and ‘-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ian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 The letters that come before this are either ‘t’ (the most common), ‘s’, ‘ss’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c’.If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 ‘t’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ion’.If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 ‘c’ or ‘c’,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cian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’.If the root word ends in ‘ss’ or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ssion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’.If the root word ends in ‘d’ or ‘se’, it is usually ‘</a:t>
                      </a:r>
                      <a:r>
                        <a:rPr lang="en-GB" sz="105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sion</a:t>
                      </a:r>
                      <a:r>
                        <a:rPr lang="en-GB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’.</a:t>
                      </a:r>
                      <a:r>
                        <a:rPr lang="en-GB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05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poisonous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serious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Invention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expression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dangerous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obvious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injection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discussion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mountainous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curious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section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confession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famous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hideous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position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permission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various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spontaneous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mention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admission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humorous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courteous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question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expansion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glamorous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enormous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completion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extension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vigorous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discussion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musician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comprehension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courageous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occasion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magician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tension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tremendous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vigorous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mathematician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possession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nervous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55394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know</a:t>
                      </a:r>
                    </a:p>
                    <a:p>
                      <a:r>
                        <a:rPr lang="en-GB" sz="1400" dirty="0"/>
                        <a:t>bear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can’t</a:t>
                      </a:r>
                    </a:p>
                    <a:p>
                      <a:r>
                        <a:rPr lang="en-GB" sz="1400" dirty="0"/>
                        <a:t>again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long</a:t>
                      </a:r>
                    </a:p>
                    <a:p>
                      <a:r>
                        <a:rPr lang="en-GB" sz="1400" dirty="0"/>
                        <a:t>things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after</a:t>
                      </a:r>
                    </a:p>
                    <a:p>
                      <a:r>
                        <a:rPr lang="en-GB" sz="1400" dirty="0"/>
                        <a:t>wanted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0067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Summer First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140584"/>
              </p:ext>
            </p:extLst>
          </p:nvPr>
        </p:nvGraphicFramePr>
        <p:xfrm>
          <a:off x="4346678" y="301557"/>
          <a:ext cx="7388119" cy="6136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23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48688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30738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018911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‘que’ sounds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have originated from French words, so the spelling has stayed the same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words spelt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but with the 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sound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mostly have a French origin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93246">
                <a:tc>
                  <a:txBody>
                    <a:bodyPr/>
                    <a:lstStyle/>
                    <a:p>
                      <a:br>
                        <a:rPr lang="fr-FR" sz="1400" dirty="0"/>
                      </a:br>
                      <a:r>
                        <a:rPr lang="fr-FR" sz="1400" dirty="0"/>
                        <a:t>tongue     </a:t>
                      </a:r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chef</a:t>
                      </a:r>
                      <a:br>
                        <a:rPr lang="fr-FR" dirty="0"/>
                      </a:b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league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chalet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antique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brochure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unique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machine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vague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charade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catalogue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parachute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synagogue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chivalry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dialogue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mosque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unique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824631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everyone</a:t>
                      </a:r>
                    </a:p>
                    <a:p>
                      <a:r>
                        <a:rPr lang="en-GB" sz="1400" dirty="0"/>
                        <a:t>our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two</a:t>
                      </a:r>
                    </a:p>
                    <a:p>
                      <a:r>
                        <a:rPr lang="en-GB" sz="1400" dirty="0"/>
                        <a:t>play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984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Summer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724518"/>
              </p:ext>
            </p:extLst>
          </p:nvPr>
        </p:nvGraphicFramePr>
        <p:xfrm>
          <a:off x="4143840" y="116732"/>
          <a:ext cx="7860092" cy="6699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75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24175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817428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884161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290163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2326577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 the ‘s’ sound spelt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have originated from Latin- The Romans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‘ay’ sound spelt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’,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eigh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or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it has a long (a) sound then it is spelled 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 the possessive apostrophe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apostrophe is placed after the plural form of the word;  ‘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not added if the plural already ends in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‘s’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but is added if the plural does not end in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(e.g. children’s)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 or near-homophones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 ,but differs in meaning, and may differ in spelling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science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vein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girls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accept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scene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weight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boys’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except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discipline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eight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babies’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affect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fascinate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children’s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effect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crescent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men’s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scissor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obey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mice’s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bawl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scented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parent’s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here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scenery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sleigh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teacher’s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hear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r>
                        <a:rPr lang="en-GB" sz="1400" dirty="0"/>
                        <a:t>descend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survey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helper’s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brake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convey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auntie’s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break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278118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55394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take</a:t>
                      </a:r>
                    </a:p>
                    <a:p>
                      <a:r>
                        <a:rPr lang="en-GB" sz="1400" dirty="0"/>
                        <a:t>thought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well</a:t>
                      </a:r>
                    </a:p>
                    <a:p>
                      <a:r>
                        <a:rPr lang="en-GB" sz="1400" dirty="0"/>
                        <a:t>find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more</a:t>
                      </a:r>
                    </a:p>
                    <a:p>
                      <a:r>
                        <a:rPr lang="en-GB" sz="1400" dirty="0"/>
                        <a:t>I’ll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round</a:t>
                      </a:r>
                    </a:p>
                    <a:p>
                      <a:r>
                        <a:rPr lang="en-GB" sz="1400" dirty="0"/>
                        <a:t>tree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581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Summer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52732"/>
              </p:ext>
            </p:extLst>
          </p:nvPr>
        </p:nvGraphicFramePr>
        <p:xfrm>
          <a:off x="4179508" y="122789"/>
          <a:ext cx="7388119" cy="663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23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48688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30738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018911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explain homophones or near-homophones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homophone is a word that is pronounced the same as another word, but differs in meaning, and may differ in spelling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 revision session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number of spellings covering the rules learned this year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93246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disappear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male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reaction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main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capable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mane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personal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meat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specifically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meet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misunderstanding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weather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freight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whether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committed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65089">
                <a:tc>
                  <a:txBody>
                    <a:bodyPr/>
                    <a:lstStyle/>
                    <a:p>
                      <a:r>
                        <a:rPr lang="en-GB" sz="1400" dirty="0"/>
                        <a:t>whose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forbidden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82545">
                <a:tc>
                  <a:txBody>
                    <a:bodyPr/>
                    <a:lstStyle/>
                    <a:p>
                      <a:r>
                        <a:rPr lang="en-GB" sz="1400" dirty="0"/>
                        <a:t>who’s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neighbour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5093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scheme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533669601"/>
                  </a:ext>
                </a:extLst>
              </a:tr>
              <a:tr h="150934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crescent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299318289"/>
                  </a:ext>
                </a:extLst>
              </a:tr>
              <a:tr h="824631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magic</a:t>
                      </a:r>
                    </a:p>
                    <a:p>
                      <a:r>
                        <a:rPr lang="en-GB" sz="1400" dirty="0"/>
                        <a:t>shouted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other</a:t>
                      </a:r>
                    </a:p>
                    <a:p>
                      <a:r>
                        <a:rPr lang="en-GB" sz="1400" dirty="0"/>
                        <a:t>food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565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Autumn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196378"/>
              </p:ext>
            </p:extLst>
          </p:nvPr>
        </p:nvGraphicFramePr>
        <p:xfrm>
          <a:off x="4502428" y="750120"/>
          <a:ext cx="7225750" cy="5357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738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11063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692475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548901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340570">
                <a:tc>
                  <a:txBody>
                    <a:bodyPr/>
                    <a:lstStyle/>
                    <a:p>
                      <a:r>
                        <a:rPr lang="en-GB" sz="1500"/>
                        <a:t>Week 1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2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3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500"/>
                        <a:t>Week 4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494906">
                <a:tc>
                  <a:txBody>
                    <a:bodyPr/>
                    <a:lstStyle/>
                    <a:p>
                      <a:r>
                        <a:rPr lang="en-GB" sz="11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silent letters in words from different origins</a:t>
                      </a:r>
                    </a:p>
                    <a:p>
                      <a:r>
                        <a:rPr lang="en-GB" sz="11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Silent letters in words – different origins</a:t>
                      </a:r>
                      <a:r>
                        <a:rPr lang="en-GB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which words have a silent ‘h’ and which do not (need to learn the specifics)</a:t>
                      </a:r>
                    </a:p>
                    <a:p>
                      <a:r>
                        <a:rPr lang="en-GB" sz="11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‘w’ words have a silent ‘h’; others do not – need to learn the specifics</a:t>
                      </a:r>
                      <a:r>
                        <a:rPr lang="en-GB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silent ‘e’ and its impact</a:t>
                      </a:r>
                    </a:p>
                    <a:p>
                      <a:r>
                        <a:rPr lang="en-GB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silent ‘e’ changes the sound of the vowel that precedes it, e.g. ‘rid’ to ‘ride’ </a:t>
                      </a:r>
                    </a:p>
                    <a:p>
                      <a:endParaRPr lang="en-GB" sz="110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 b="1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that the long ‘a’ sound can be spelled ai</a:t>
                      </a:r>
                    </a:p>
                    <a:p>
                      <a:r>
                        <a:rPr lang="en-GB" sz="11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a sound is lengthened it can be spelled with an ai</a:t>
                      </a:r>
                      <a:r>
                        <a:rPr lang="en-GB" sz="11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100"/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answer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when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arrive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painter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guard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where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complete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fainted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guide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what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decide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waist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heard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which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describe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strainer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heart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why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favourite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chained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island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went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imagine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claimed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knowledge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were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opposite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failure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learn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white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sentence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snail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know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whistle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separate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waiter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88883">
                <a:tc>
                  <a:txBody>
                    <a:bodyPr/>
                    <a:lstStyle/>
                    <a:p>
                      <a:r>
                        <a:rPr lang="en-GB" sz="1100"/>
                        <a:t>reign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breathe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endParaRPr lang="en-GB" sz="1100"/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633461">
                <a:tc>
                  <a:txBody>
                    <a:bodyPr/>
                    <a:lstStyle/>
                    <a:p>
                      <a:r>
                        <a:rPr lang="en-GB" sz="1100"/>
                        <a:t>High Frequency</a:t>
                      </a:r>
                    </a:p>
                    <a:p>
                      <a:r>
                        <a:rPr lang="en-GB" sz="1100"/>
                        <a:t>said</a:t>
                      </a:r>
                    </a:p>
                    <a:p>
                      <a:r>
                        <a:rPr lang="en-GB" sz="1100"/>
                        <a:t>they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High Frequency</a:t>
                      </a:r>
                    </a:p>
                    <a:p>
                      <a:r>
                        <a:rPr lang="en-GB" sz="1100"/>
                        <a:t>that</a:t>
                      </a:r>
                    </a:p>
                    <a:p>
                      <a:r>
                        <a:rPr lang="en-GB" sz="1100"/>
                        <a:t>with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High Frequency</a:t>
                      </a:r>
                    </a:p>
                    <a:p>
                      <a:r>
                        <a:rPr lang="en-GB" sz="1100"/>
                        <a:t>what</a:t>
                      </a:r>
                    </a:p>
                    <a:p>
                      <a:r>
                        <a:rPr lang="en-GB" sz="1100"/>
                        <a:t>there</a:t>
                      </a:r>
                    </a:p>
                  </a:txBody>
                  <a:tcPr marL="75244" marR="75244" marT="37622" marB="37622"/>
                </a:tc>
                <a:tc>
                  <a:txBody>
                    <a:bodyPr/>
                    <a:lstStyle/>
                    <a:p>
                      <a:r>
                        <a:rPr lang="en-GB" sz="1100"/>
                        <a:t>High Frequency</a:t>
                      </a:r>
                    </a:p>
                    <a:p>
                      <a:r>
                        <a:rPr lang="en-GB" sz="1100"/>
                        <a:t>this</a:t>
                      </a:r>
                    </a:p>
                    <a:p>
                      <a:r>
                        <a:rPr lang="en-GB" sz="1100"/>
                        <a:t>have</a:t>
                      </a:r>
                    </a:p>
                  </a:txBody>
                  <a:tcPr marL="75244" marR="75244" marT="37622" marB="37622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894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Autumn First Term Weeks 5 to 7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865268"/>
              </p:ext>
            </p:extLst>
          </p:nvPr>
        </p:nvGraphicFramePr>
        <p:xfrm>
          <a:off x="4502428" y="510246"/>
          <a:ext cx="7225750" cy="5837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2745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44250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2050502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</a:tblGrid>
              <a:tr h="391939">
                <a:tc>
                  <a:txBody>
                    <a:bodyPr/>
                    <a:lstStyle/>
                    <a:p>
                      <a:r>
                        <a:rPr lang="en-GB" sz="1800"/>
                        <a:t>Week 5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7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371785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double letters in common spellings words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all contain double letters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that the ‘ow’ sound can be spelled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ow sound can also be spelled with the 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digraph.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soft ‘c’ sound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‘c’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comes before an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‘e’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or ‘y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it is pronounced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address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</a:t>
                      </a:r>
                      <a:r>
                        <a:rPr lang="en-GB" sz="1400"/>
                        <a:t>ound</a:t>
                      </a:r>
                      <a:endParaRPr lang="en-GB" sz="1400" dirty="0"/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centre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appear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around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exercise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different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trout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experience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difficult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spout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certain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grammar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hound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circle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possible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mouth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recent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pressure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sprout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medicine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cheese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found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special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current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ouch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cellar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32554">
                <a:tc>
                  <a:txBody>
                    <a:bodyPr/>
                    <a:lstStyle/>
                    <a:p>
                      <a:r>
                        <a:rPr lang="en-GB" sz="1400" dirty="0"/>
                        <a:t>blossom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proud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ace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748247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went</a:t>
                      </a:r>
                    </a:p>
                    <a:p>
                      <a:r>
                        <a:rPr lang="en-GB" sz="1400" dirty="0"/>
                        <a:t>hello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little</a:t>
                      </a:r>
                    </a:p>
                    <a:p>
                      <a:r>
                        <a:rPr lang="en-GB" sz="1400" dirty="0"/>
                        <a:t>were</a:t>
                      </a:r>
                    </a:p>
                  </a:txBody>
                  <a:tcPr marL="89077" marR="89077" marT="44538" marB="4453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down</a:t>
                      </a:r>
                    </a:p>
                    <a:p>
                      <a:r>
                        <a:rPr lang="en-GB" sz="1400" dirty="0"/>
                        <a:t>when</a:t>
                      </a:r>
                    </a:p>
                  </a:txBody>
                  <a:tcPr marL="89077" marR="89077" marT="44538" marB="4453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7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Autumn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820920"/>
              </p:ext>
            </p:extLst>
          </p:nvPr>
        </p:nvGraphicFramePr>
        <p:xfrm>
          <a:off x="4241442" y="444438"/>
          <a:ext cx="7225750" cy="5994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344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04978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661799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722818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291788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175993"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chemeClr val="dk1"/>
                          </a:solidFill>
                          <a:effectLst/>
                        </a:rPr>
                        <a:t>To analyse the ‘ort’ sound</a:t>
                      </a:r>
                    </a:p>
                    <a:p>
                      <a:r>
                        <a:rPr lang="en-GB" sz="1400" b="0" kern="1200">
                          <a:solidFill>
                            <a:schemeClr val="dk1"/>
                          </a:solidFill>
                          <a:effectLst/>
                        </a:rPr>
                        <a:t>There is more than one spelling for the sound “ort” </a:t>
                      </a:r>
                    </a:p>
                    <a:p>
                      <a:endParaRPr lang="en-GB" sz="140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chemeClr val="dk1"/>
                          </a:solidFill>
                          <a:effectLst/>
                        </a:rPr>
                        <a:t>To compare the different sounds for the spelling ‘ough’</a:t>
                      </a:r>
                    </a:p>
                    <a:p>
                      <a:r>
                        <a:rPr lang="en-GB" sz="1400" b="0" kern="1200">
                          <a:solidFill>
                            <a:schemeClr val="dk1"/>
                          </a:solidFill>
                          <a:effectLst/>
                        </a:rPr>
                        <a:t>There is no specific spelling rule for the ‘ough’ string. Children could sort into the different sounds. </a:t>
                      </a:r>
                    </a:p>
                    <a:p>
                      <a:endParaRPr lang="en-GB" sz="140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chemeClr val="dk1"/>
                          </a:solidFill>
                          <a:effectLst/>
                        </a:rPr>
                        <a:t>To analyse the ‘ar’ sound</a:t>
                      </a:r>
                    </a:p>
                    <a:p>
                      <a:r>
                        <a:rPr lang="en-GB" sz="1400" b="0" kern="1200">
                          <a:solidFill>
                            <a:schemeClr val="dk1"/>
                          </a:solidFill>
                          <a:effectLst/>
                        </a:rPr>
                        <a:t>Discuss the odd ones out and why the sound is different  (look at the stressed syllable) </a:t>
                      </a:r>
                    </a:p>
                    <a:p>
                      <a:endParaRPr lang="en-GB" sz="140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b="1" kern="1200">
                          <a:solidFill>
                            <a:schemeClr val="dk1"/>
                          </a:solidFill>
                          <a:effectLst/>
                        </a:rPr>
                        <a:t>To recognise words that end with the ‘l’ sound spelled can be spelled al</a:t>
                      </a:r>
                    </a:p>
                    <a:p>
                      <a:r>
                        <a:rPr lang="en-GB" sz="1400" b="0" kern="1200">
                          <a:solidFill>
                            <a:schemeClr val="dk1"/>
                          </a:solidFill>
                          <a:effectLst/>
                        </a:rPr>
                        <a:t>Words that end in the l sound can be spelled with al </a:t>
                      </a:r>
                    </a:p>
                    <a:p>
                      <a:endParaRPr lang="en-GB" sz="140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/>
                        <a:t>caught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February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national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naughty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library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optional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/>
                        <a:t>thought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although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ordinary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arrival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/>
                        <a:t>bought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regular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tropical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/>
                        <a:t>sort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through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popular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magical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/>
                        <a:t>taught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borough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particular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burial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/>
                        <a:t>short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early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survival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/>
                        <a:t>distraught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earth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comical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/>
                        <a:t>transport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starve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personal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/>
                        <a:t>nought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March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emotional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557049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looked</a:t>
                      </a:r>
                    </a:p>
                    <a:p>
                      <a:r>
                        <a:rPr lang="en-GB" sz="1400" dirty="0"/>
                        <a:t>very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don’t</a:t>
                      </a:r>
                    </a:p>
                    <a:p>
                      <a:r>
                        <a:rPr lang="en-GB" sz="1400" dirty="0"/>
                        <a:t>come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will</a:t>
                      </a:r>
                    </a:p>
                    <a:p>
                      <a:r>
                        <a:rPr lang="en-GB" sz="1400" dirty="0"/>
                        <a:t>back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into</a:t>
                      </a:r>
                    </a:p>
                    <a:p>
                      <a:r>
                        <a:rPr lang="en-GB" sz="1400" dirty="0"/>
                        <a:t>from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Autumn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7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769371"/>
              </p:ext>
            </p:extLst>
          </p:nvPr>
        </p:nvGraphicFramePr>
        <p:xfrm>
          <a:off x="4525487" y="467208"/>
          <a:ext cx="7179630" cy="632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30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426913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2037414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</a:tblGrid>
              <a:tr h="397420">
                <a:tc>
                  <a:txBody>
                    <a:bodyPr/>
                    <a:lstStyle/>
                    <a:p>
                      <a:r>
                        <a:rPr lang="en-GB" sz="180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7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396839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words that end with the ‘l’ sound spelled can be spelled le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 that end in the l sound can be spelled with le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‘k’ sound spelt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have originated from Greek words, so the spelling has stayed the same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(t)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words with the -er suffix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 (t) </a:t>
                      </a:r>
                      <a:r>
                        <a:rPr lang="en-GB" sz="14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words have the -er suffix added on.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 spelling list as devised by the teacher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terrible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scheme     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catcher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adjustable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chorus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stretcher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possible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chemist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scorcher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example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echo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preacher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capable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character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teacher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article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anchor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dispatcher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struggle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stomach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watcher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humble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chaos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butcher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settle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technology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cruncher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36849">
                <a:tc>
                  <a:txBody>
                    <a:bodyPr/>
                    <a:lstStyle/>
                    <a:p>
                      <a:r>
                        <a:rPr lang="en-GB" sz="1400" dirty="0"/>
                        <a:t>battle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monarch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richer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760845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children</a:t>
                      </a:r>
                    </a:p>
                    <a:p>
                      <a:r>
                        <a:rPr lang="en-GB" sz="1400" dirty="0"/>
                        <a:t>just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about</a:t>
                      </a:r>
                    </a:p>
                    <a:p>
                      <a:r>
                        <a:rPr lang="en-GB" sz="1400" dirty="0"/>
                        <a:t>came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their</a:t>
                      </a:r>
                    </a:p>
                    <a:p>
                      <a:r>
                        <a:rPr lang="en-GB" sz="1400" dirty="0"/>
                        <a:t>people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70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Spring First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680206"/>
              </p:ext>
            </p:extLst>
          </p:nvPr>
        </p:nvGraphicFramePr>
        <p:xfrm>
          <a:off x="4280170" y="444438"/>
          <a:ext cx="7187022" cy="6482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16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04978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661799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722818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291788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175993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add suffixes beginning with vowels to polysyllabic words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last syllable of a word is stressed and ends with one consonant letter (with just one vowel before it), the final consonant letter is doubled before any ending beginning with a vowel letter is added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sound in the middle of words spelt with a ‘y’</a:t>
                      </a:r>
                    </a:p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recognise that ‘u’ sound is also spelt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prefixes: ‘un’, ‘dis’ and ‘mis’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‘un’, ‘dis’ and ‘mis’ have negative meanings</a:t>
                      </a:r>
                      <a:endParaRPr lang="en-GB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forgetting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sympathy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young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disappoint</a:t>
                      </a:r>
                      <a:br>
                        <a:rPr lang="en-GB" sz="1400" dirty="0"/>
                      </a:br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forgotten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myth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touch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disagree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beginning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gym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double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disobey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beginner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pyramid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trouble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disrespect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prefer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mystery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country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unable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preferred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symbol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courage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unofficial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gardening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oxygen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encourage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unnecessary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gardener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system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cousin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misbehave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limited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typical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mislead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limitation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lyrics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tough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misspell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557049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your</a:t>
                      </a:r>
                    </a:p>
                    <a:p>
                      <a:r>
                        <a:rPr lang="en-GB" sz="1400" dirty="0"/>
                        <a:t>cold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house</a:t>
                      </a:r>
                    </a:p>
                    <a:p>
                      <a:r>
                        <a:rPr lang="en-GB" sz="1400" dirty="0"/>
                        <a:t>made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I’m</a:t>
                      </a:r>
                    </a:p>
                    <a:p>
                      <a:r>
                        <a:rPr lang="en-GB" sz="1400" dirty="0"/>
                        <a:t>time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help</a:t>
                      </a:r>
                    </a:p>
                    <a:p>
                      <a:r>
                        <a:rPr lang="en-GB" sz="1400" dirty="0"/>
                        <a:t>called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56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Spring First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6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607446"/>
              </p:ext>
            </p:extLst>
          </p:nvPr>
        </p:nvGraphicFramePr>
        <p:xfrm>
          <a:off x="4601043" y="145915"/>
          <a:ext cx="6930916" cy="6488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9810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27110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399816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908156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the “in”, il,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prefixes</a:t>
                      </a:r>
                    </a:p>
                    <a:p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can mean  ‘not’ and ‘in into’;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becomes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‘il’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before a root word beginning with ‘l’;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becomes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before a root word beginning with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‘m’ 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‘p’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‘in’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becomes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before a root word beginning with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ir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prefixes: ‘re’, ‘sub’, ‘inter’</a:t>
                      </a:r>
                    </a:p>
                    <a:p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‘re’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means ‘again’ or ‘back’;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‘sub’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means ‘under’; ‘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means ‘between’ or ‘among’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65016">
                <a:tc>
                  <a:txBody>
                    <a:bodyPr/>
                    <a:lstStyle/>
                    <a:p>
                      <a:r>
                        <a:rPr lang="en-GB" sz="1400" dirty="0"/>
                        <a:t>Inactive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redo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incorrect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refresh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illegal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return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illegible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reappear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immature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redecorate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impossible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subdivide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impatient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subheading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irresponsible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submerge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irregular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interact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38881">
                <a:tc>
                  <a:txBody>
                    <a:bodyPr/>
                    <a:lstStyle/>
                    <a:p>
                      <a:r>
                        <a:rPr lang="en-GB" sz="1400" dirty="0"/>
                        <a:t>irrelevant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international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765433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here</a:t>
                      </a:r>
                    </a:p>
                    <a:p>
                      <a:r>
                        <a:rPr lang="en-GB" sz="1400" dirty="0"/>
                        <a:t>off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asked</a:t>
                      </a:r>
                    </a:p>
                    <a:p>
                      <a:r>
                        <a:rPr lang="en-GB" sz="1400" dirty="0"/>
                        <a:t>make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266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Spring Second Term Weeks 1 to 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801429"/>
              </p:ext>
            </p:extLst>
          </p:nvPr>
        </p:nvGraphicFramePr>
        <p:xfrm>
          <a:off x="4280170" y="444438"/>
          <a:ext cx="7187022" cy="6335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16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2049789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  <a:gridCol w="1661799">
                  <a:extLst>
                    <a:ext uri="{9D8B030D-6E8A-4147-A177-3AD203B41FA5}">
                      <a16:colId xmlns:a16="http://schemas.microsoft.com/office/drawing/2014/main" val="2024334503"/>
                    </a:ext>
                  </a:extLst>
                </a:gridCol>
                <a:gridCol w="1722818">
                  <a:extLst>
                    <a:ext uri="{9D8B030D-6E8A-4147-A177-3AD203B41FA5}">
                      <a16:colId xmlns:a16="http://schemas.microsoft.com/office/drawing/2014/main" val="2759374464"/>
                    </a:ext>
                  </a:extLst>
                </a:gridCol>
              </a:tblGrid>
              <a:tr h="291788">
                <a:tc>
                  <a:txBody>
                    <a:bodyPr/>
                    <a:lstStyle/>
                    <a:p>
                      <a:r>
                        <a:rPr lang="en-GB" sz="1300"/>
                        <a:t>Week 1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2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3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300"/>
                        <a:t>Week 4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175993"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use of prefixes ‘super’, ‘anti’, ‘auto’</a:t>
                      </a:r>
                    </a:p>
                    <a:p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‘super’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means  ‘above’;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‘anti’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means  ‘against’;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‘auto’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means  ‘self’ or ‘own’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discuss the use of the  suffixes: 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suffix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ation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added to verbs to form nouns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identify the use of the suffixes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suffix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added to an adjective to form an adverb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use of the suffixes: ‘</a:t>
                      </a:r>
                      <a:r>
                        <a:rPr lang="en-GB" sz="12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 and ‘ally’</a:t>
                      </a:r>
                    </a:p>
                    <a:p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the root word ends in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‘y’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change to an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 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before adding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ly’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the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‘le’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is changed to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ly’</a:t>
                      </a:r>
                      <a:r>
                        <a:rPr lang="en-GB" sz="1200" b="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root word ends in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‘ally’ </a:t>
                      </a:r>
                      <a:r>
                        <a:rPr lang="en-GB" sz="12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added instead of 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2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2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2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supermarket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information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Sadly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happily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superficial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adoration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completely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angrily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superstar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sensation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usually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gently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antiseptic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preparation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finally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simply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antidote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admiration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comically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humbly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anti-clockwise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particularly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nobly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antithesis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attention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certainly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basically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antisocial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prevention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suddenly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frantically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247578">
                <a:tc>
                  <a:txBody>
                    <a:bodyPr/>
                    <a:lstStyle/>
                    <a:p>
                      <a:r>
                        <a:rPr lang="en-GB" sz="1400" dirty="0"/>
                        <a:t>autobiography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multiplication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actually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dramatically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139838">
                <a:tc>
                  <a:txBody>
                    <a:bodyPr/>
                    <a:lstStyle/>
                    <a:p>
                      <a:r>
                        <a:rPr lang="en-GB" sz="1400" dirty="0"/>
                        <a:t>autograph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celebration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immediately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manically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139838">
                <a:tc>
                  <a:txBody>
                    <a:bodyPr/>
                    <a:lstStyle/>
                    <a:p>
                      <a:r>
                        <a:rPr lang="en-GB" sz="1400" dirty="0"/>
                        <a:t>automatic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875190746"/>
                  </a:ext>
                </a:extLst>
              </a:tr>
              <a:tr h="557049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water</a:t>
                      </a:r>
                    </a:p>
                    <a:p>
                      <a:r>
                        <a:rPr lang="en-GB" sz="1400" dirty="0"/>
                        <a:t>away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good</a:t>
                      </a:r>
                    </a:p>
                    <a:p>
                      <a:r>
                        <a:rPr lang="en-GB" sz="1400" dirty="0"/>
                        <a:t>want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over</a:t>
                      </a:r>
                    </a:p>
                    <a:p>
                      <a:r>
                        <a:rPr lang="en-GB" sz="1400" dirty="0"/>
                        <a:t>how</a:t>
                      </a:r>
                    </a:p>
                  </a:txBody>
                  <a:tcPr marL="66315" marR="66315" marT="33158" marB="33158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going</a:t>
                      </a:r>
                    </a:p>
                    <a:p>
                      <a:r>
                        <a:rPr lang="en-GB" sz="1400" dirty="0"/>
                        <a:t>where</a:t>
                      </a:r>
                    </a:p>
                  </a:txBody>
                  <a:tcPr marL="66315" marR="66315" marT="33158" marB="33158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455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87173-5530-4109-DF0A-839D9A8EC21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 3 Spring Second Term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Weeks 5 to 7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6FED53-F940-00D7-9053-425E63CB4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66543"/>
              </p:ext>
            </p:extLst>
          </p:nvPr>
        </p:nvGraphicFramePr>
        <p:xfrm>
          <a:off x="4525486" y="282102"/>
          <a:ext cx="7293619" cy="5884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1333">
                  <a:extLst>
                    <a:ext uri="{9D8B030D-6E8A-4147-A177-3AD203B41FA5}">
                      <a16:colId xmlns:a16="http://schemas.microsoft.com/office/drawing/2014/main" val="1844546232"/>
                    </a:ext>
                  </a:extLst>
                </a:gridCol>
                <a:gridCol w="3442286">
                  <a:extLst>
                    <a:ext uri="{9D8B030D-6E8A-4147-A177-3AD203B41FA5}">
                      <a16:colId xmlns:a16="http://schemas.microsoft.com/office/drawing/2014/main" val="1935412022"/>
                    </a:ext>
                  </a:extLst>
                </a:gridCol>
              </a:tblGrid>
              <a:tr h="407465">
                <a:tc>
                  <a:txBody>
                    <a:bodyPr/>
                    <a:lstStyle/>
                    <a:p>
                      <a:r>
                        <a:rPr lang="en-GB" sz="1800" dirty="0"/>
                        <a:t>Week 5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Week 6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2376455"/>
                  </a:ext>
                </a:extLst>
              </a:tr>
              <a:tr h="1217054"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analyse the suffix -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exceptions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words are the exception to the rule.</a:t>
                      </a:r>
                      <a:endParaRPr lang="en-GB" sz="1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compare the ending ‘sure’ + ‘</a:t>
                      </a:r>
                      <a:r>
                        <a:rPr lang="en-GB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ture</a:t>
                      </a:r>
                      <a:r>
                        <a:rPr lang="en-GB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‘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sure’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‘s’ sounding endings,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‘</a:t>
                      </a:r>
                      <a:r>
                        <a:rPr lang="en-GB" sz="1400" b="1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ture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nouns that can’t be verbs, e.g.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vs creature, </a:t>
                      </a:r>
                      <a:r>
                        <a:rPr lang="en-GB" sz="14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catch</a:t>
                      </a:r>
                      <a:r>
                        <a:rPr lang="en-GB" sz="14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vs furniture</a:t>
                      </a:r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en-GB" sz="1400" dirty="0"/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05924440"/>
                  </a:ext>
                </a:extLst>
              </a:tr>
              <a:tr h="371999">
                <a:tc>
                  <a:txBody>
                    <a:bodyPr/>
                    <a:lstStyle/>
                    <a:p>
                      <a:r>
                        <a:rPr lang="en-GB" sz="1400" dirty="0"/>
                        <a:t>duly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333405653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publicly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treasure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663783609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happily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pleasure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983056571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slyly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enclosure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176321786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truly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creature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068041822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fully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furniture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2659273248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coyly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picture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776722769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wholly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nature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807856802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shyly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adventure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1501555991"/>
                  </a:ext>
                </a:extLst>
              </a:tr>
              <a:tr h="345363">
                <a:tc>
                  <a:txBody>
                    <a:bodyPr/>
                    <a:lstStyle/>
                    <a:p>
                      <a:r>
                        <a:rPr lang="en-GB" sz="1400" dirty="0"/>
                        <a:t>daily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capture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964416422"/>
                  </a:ext>
                </a:extLst>
              </a:tr>
              <a:tr h="780076"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would</a:t>
                      </a:r>
                    </a:p>
                    <a:p>
                      <a:r>
                        <a:rPr lang="en-GB" sz="1400" dirty="0"/>
                        <a:t>took</a:t>
                      </a:r>
                    </a:p>
                  </a:txBody>
                  <a:tcPr marL="88508" marR="88508" marT="44254" marB="44254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High Frequency</a:t>
                      </a:r>
                    </a:p>
                    <a:p>
                      <a:r>
                        <a:rPr lang="en-GB" sz="1400" dirty="0"/>
                        <a:t>school</a:t>
                      </a:r>
                    </a:p>
                    <a:p>
                      <a:r>
                        <a:rPr lang="en-GB" sz="1400" dirty="0"/>
                        <a:t>think</a:t>
                      </a:r>
                    </a:p>
                  </a:txBody>
                  <a:tcPr marL="88508" marR="88508" marT="44254" marB="44254"/>
                </a:tc>
                <a:extLst>
                  <a:ext uri="{0D108BD9-81ED-4DB2-BD59-A6C34878D82A}">
                    <a16:rowId xmlns:a16="http://schemas.microsoft.com/office/drawing/2014/main" val="31652851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383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2116</Words>
  <Application>Microsoft Office PowerPoint</Application>
  <PresentationFormat>Widescreen</PresentationFormat>
  <Paragraphs>677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Assistant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Fletcher, Sandra</dc:creator>
  <cp:lastModifiedBy>Fletcher, Sandra</cp:lastModifiedBy>
  <cp:revision>5</cp:revision>
  <dcterms:created xsi:type="dcterms:W3CDTF">2022-07-14T19:18:08Z</dcterms:created>
  <dcterms:modified xsi:type="dcterms:W3CDTF">2022-07-27T20:55:54Z</dcterms:modified>
</cp:coreProperties>
</file>