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6" autoAdjust="0"/>
    <p:restoredTop sz="94660"/>
  </p:normalViewPr>
  <p:slideViewPr>
    <p:cSldViewPr snapToGrid="0">
      <p:cViewPr>
        <p:scale>
          <a:sx n="100" d="100"/>
          <a:sy n="100" d="100"/>
        </p:scale>
        <p:origin x="58" y="-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5E97-CBE7-124B-9206-B62BACEE9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986D1-8367-2051-3C3C-4BB5FE895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BC2A-39AA-D478-A06F-39EA29E5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8558B-9531-8002-927B-B09B8F04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7876-85B3-3BF1-D502-089B84E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1FF5-190F-C273-B278-BF03B5B7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8E3F7-19CC-3501-510D-9D7C2D92B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2986-99EB-8589-0636-6E674FA2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176D-56B5-5187-4AB9-B805371E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C1670-F9C1-617F-3C5E-311F4BA7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6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C1914-FF68-6364-D2DD-6DAC75991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C1663-E252-B833-DDF7-0D8A1F90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A81C-7729-84D0-0FE4-A9DDBFBD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095A4-848F-239F-0BB2-7D2DA348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8B03-8E94-7FD6-D480-570C03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3407-49A0-215C-0E24-28793611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D3D9-084F-DB30-7272-7FA382AA6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B73F0-7557-27C1-CF6C-44A1ACCF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1E43-3B57-160D-4005-C2002B03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ACD22-B5A1-8D24-4289-3C957FDA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2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9A83-FBC4-D46E-F131-E551A340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A90C7-03CB-C7D2-7858-0F3350946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202D5-8B4C-6248-B4C0-03EE14F4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2CAFE-9D5A-55F6-375F-4DD12A5B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DA47C-9272-6A95-1CE9-902FE115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6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AC00-0D17-EA85-8285-F21952A1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B679-E6D7-1A02-23E7-49239095A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884D6-8692-FFCB-CA40-A69EFAF99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9AFA1-6AED-C531-D1FF-88FEF9AF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8CFAC-BE55-FA14-3FAF-BD55B79E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64E8A-265D-5F1A-16BA-0E720EE1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5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4927-04DB-C042-F2E8-50EDA7E0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D4906-20B7-927A-8687-E40B77E8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601BA-E7C5-6F89-B202-D41A4A3C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CFFF3-B4BF-1948-4CE7-B8355ADB1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431F-B5FB-390F-F819-1CB973E79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3D72-A6B6-E62B-9E44-D911C664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6188C-5C52-E1C6-6CC8-97ABD378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51FA-FCAA-822D-482C-48175496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DA9A-D4BA-18A8-EF06-07C267B4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BA230-9923-1B24-5828-8402CD26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AA2DC-5B13-508D-DE9B-28EE3728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79891-5A94-7872-1541-EB2F29A6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481F2-0FAD-927E-DAD1-16D5BCA8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4C122-8282-B252-BB91-4648594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B57AD-4F95-813E-857F-298BFAAF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A85-82E0-A4BE-53A6-962BE339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4F3ED-BAB0-4737-17A9-8BFCCE35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A3324-78B1-6E8F-ACA1-90ECCE753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8C206-93F7-4237-07FA-8FD2424D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B017-7ED2-D45C-799D-90C0806D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4AC9A-98EB-410E-CF85-4A1CB786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09EC-0F83-EAA2-27B0-281F5EF1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C86F-9BF8-A259-D291-DBF38CFFA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BA73-59DA-5578-0E58-B318D9668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BE272-A6EB-4645-6DDF-01FA20B7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B37E6-83F4-2DD3-817F-986647AE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3D7DD-B561-D356-5323-ABDBF3AA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60774-CBD1-C34D-5786-8F7512BA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CAE5-9A9E-4D89-8C70-66069D0E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4B6E-A2E3-7018-0F04-1B8DAA412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80FC-AE40-4C31-B326-9C1F9422B9BC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5310-1985-075A-D7F0-C8A85E98F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3A66-6A5C-9712-06DD-E3FB97A04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7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ocument41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2395" r="7874" b="9788"/>
          <a:stretch/>
        </p:blipFill>
        <p:spPr>
          <a:xfrm>
            <a:off x="6289" y="0"/>
            <a:ext cx="12200088" cy="6857999"/>
          </a:xfrm>
          <a:prstGeom prst="rect">
            <a:avLst/>
          </a:prstGeom>
        </p:spPr>
      </p:pic>
      <p:sp>
        <p:nvSpPr>
          <p:cNvPr id="6" name="Text Box 2"/>
          <p:cNvSpPr txBox="1"/>
          <p:nvPr/>
        </p:nvSpPr>
        <p:spPr>
          <a:xfrm>
            <a:off x="8272012" y="163513"/>
            <a:ext cx="3727450" cy="13540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Stage 2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6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1ACB9-9BF5-DEC5-4758-093E72EF7692}"/>
              </a:ext>
            </a:extLst>
          </p:cNvPr>
          <p:cNvSpPr txBox="1"/>
          <p:nvPr/>
        </p:nvSpPr>
        <p:spPr>
          <a:xfrm>
            <a:off x="1191638" y="2001839"/>
            <a:ext cx="6177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Assistant" pitchFamily="2" charset="-79"/>
                <a:cs typeface="Assistant" pitchFamily="2" charset="-79"/>
              </a:rPr>
              <a:t>We choose the spelling words from the  National Curriculum list. Each year group has their own list of words for every week of the year and their associated rules.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28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Summer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26760"/>
              </p:ext>
            </p:extLst>
          </p:nvPr>
        </p:nvGraphicFramePr>
        <p:xfrm>
          <a:off x="4143840" y="122084"/>
          <a:ext cx="7936400" cy="667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358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63517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35072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902453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06731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2202625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a variety of suffixes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Suffixes change the part of speech of a word – can the children discuss the change in form and spot the root 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word?NB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Some root words are altered slightly for the spelling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a variety of suffixes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Suffixes change the part of speech of a word – can the children discuss the change in form and spot the root 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word?NB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Some root words are altered slightly for the spelling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SATs Revision 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SATs week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determined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opportunity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hoist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criticise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Sufficient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easel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curiosity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sincerely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restaurant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definite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signature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pyjamas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equipment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sacrifice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bungalow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equipped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pronunciation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veranda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explanation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Hindrance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ballet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existence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immediately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blizzard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government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dictionary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gymkhana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marvellous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competition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origin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295646">
                <a:tc>
                  <a:txBody>
                    <a:bodyPr/>
                    <a:lstStyle/>
                    <a:p>
                      <a:r>
                        <a:rPr lang="en-GB" sz="1400" dirty="0"/>
                        <a:t>lightning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frequently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585577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better</a:t>
                      </a:r>
                    </a:p>
                    <a:p>
                      <a:r>
                        <a:rPr lang="en-GB" sz="1400" dirty="0"/>
                        <a:t>across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floppy</a:t>
                      </a:r>
                    </a:p>
                    <a:p>
                      <a:r>
                        <a:rPr lang="en-GB" sz="1400" dirty="0"/>
                        <a:t>real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please</a:t>
                      </a:r>
                    </a:p>
                    <a:p>
                      <a:r>
                        <a:rPr lang="en-GB" sz="1400" dirty="0"/>
                        <a:t>thing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6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Summer First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59820"/>
              </p:ext>
            </p:extLst>
          </p:nvPr>
        </p:nvGraphicFramePr>
        <p:xfrm>
          <a:off x="4346678" y="301557"/>
          <a:ext cx="7637799" cy="647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74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604725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74884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038487">
                <a:tc>
                  <a:txBody>
                    <a:bodyPr/>
                    <a:lstStyle/>
                    <a:p>
                      <a:r>
                        <a:rPr lang="en-GB" sz="1400" b="1" dirty="0"/>
                        <a:t>Investigate word origins 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prefixes ‘dis-‘ ‘un-‘ ‘over-‘ and ‘im-‘</a:t>
                      </a:r>
                    </a:p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33549">
                <a:tc>
                  <a:txBody>
                    <a:bodyPr/>
                    <a:lstStyle/>
                    <a:p>
                      <a:r>
                        <a:rPr lang="en-GB" sz="1400" dirty="0"/>
                        <a:t>hoist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disappointed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402506">
                <a:tc>
                  <a:txBody>
                    <a:bodyPr/>
                    <a:lstStyle/>
                    <a:p>
                      <a:r>
                        <a:rPr lang="en-GB" sz="1400" dirty="0"/>
                        <a:t>easel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dissatisfied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402506">
                <a:tc>
                  <a:txBody>
                    <a:bodyPr/>
                    <a:lstStyle/>
                    <a:p>
                      <a:r>
                        <a:rPr lang="en-GB" sz="1400" dirty="0"/>
                        <a:t>restaurant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dissimilar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402506">
                <a:tc>
                  <a:txBody>
                    <a:bodyPr/>
                    <a:lstStyle/>
                    <a:p>
                      <a:r>
                        <a:rPr lang="en-GB" sz="1400" dirty="0"/>
                        <a:t>pyjamas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402506">
                <a:tc>
                  <a:txBody>
                    <a:bodyPr/>
                    <a:lstStyle/>
                    <a:p>
                      <a:r>
                        <a:rPr lang="en-GB" sz="1400" dirty="0"/>
                        <a:t>bungalow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unnecessary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402506">
                <a:tc>
                  <a:txBody>
                    <a:bodyPr/>
                    <a:lstStyle/>
                    <a:p>
                      <a:r>
                        <a:rPr lang="en-GB" sz="1400" dirty="0"/>
                        <a:t>veranda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unnatural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402506">
                <a:tc>
                  <a:txBody>
                    <a:bodyPr/>
                    <a:lstStyle/>
                    <a:p>
                      <a:r>
                        <a:rPr lang="en-GB" sz="1400" dirty="0"/>
                        <a:t>ballet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overseas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402506">
                <a:tc>
                  <a:txBody>
                    <a:bodyPr/>
                    <a:lstStyle/>
                    <a:p>
                      <a:r>
                        <a:rPr lang="en-GB" sz="1400" dirty="0"/>
                        <a:t>blizzard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overrule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402506">
                <a:tc>
                  <a:txBody>
                    <a:bodyPr/>
                    <a:lstStyle/>
                    <a:p>
                      <a:r>
                        <a:rPr lang="en-GB" sz="1400" dirty="0"/>
                        <a:t>gymkhana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overreact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402506">
                <a:tc>
                  <a:txBody>
                    <a:bodyPr/>
                    <a:lstStyle/>
                    <a:p>
                      <a:r>
                        <a:rPr lang="en-GB" sz="1400" dirty="0"/>
                        <a:t>origin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impatient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909146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 </a:t>
                      </a:r>
                    </a:p>
                    <a:p>
                      <a:r>
                        <a:rPr lang="en-GB" sz="1400" dirty="0"/>
                        <a:t>Please thing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stopped </a:t>
                      </a:r>
                    </a:p>
                    <a:p>
                      <a:r>
                        <a:rPr lang="en-GB" sz="1400" dirty="0"/>
                        <a:t>lived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8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</a:t>
            </a: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Summer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41575"/>
              </p:ext>
            </p:extLst>
          </p:nvPr>
        </p:nvGraphicFramePr>
        <p:xfrm>
          <a:off x="4160520" y="122084"/>
          <a:ext cx="7843412" cy="662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7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4175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17428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84161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278338">
                <a:tc>
                  <a:txBody>
                    <a:bodyPr/>
                    <a:lstStyle/>
                    <a:p>
                      <a:r>
                        <a:rPr lang="en-GB" sz="1300" dirty="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2129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adverbs synonymous with determination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words containing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 about how some of these words go against the ‘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before ‘e’ except after ‘c’ rule – why?  Look to the sounds or origin of words.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history of a range of spelling words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look at the words from this week’s spellings and choose a couple to investigate – can they find the history of the words, similar words, similar meanings, similar spellings?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Intently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conceive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prejudice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diligently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cashier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recognise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repeatedly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transceiver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awkward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knavishly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perceive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category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determinedly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concierge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disastrous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resolutely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forfeit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identity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relentlessly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science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persuade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persistently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privilege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tenaciously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temperature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68279">
                <a:tc>
                  <a:txBody>
                    <a:bodyPr/>
                    <a:lstStyle/>
                    <a:p>
                      <a:r>
                        <a:rPr lang="en-GB" sz="1400" dirty="0"/>
                        <a:t>continually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twelfth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24882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vegetable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248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vehicle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845598816"/>
                  </a:ext>
                </a:extLst>
              </a:tr>
              <a:tr h="628478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suddenly</a:t>
                      </a:r>
                    </a:p>
                    <a:p>
                      <a:r>
                        <a:rPr lang="en-GB" sz="1400" dirty="0"/>
                        <a:t>Choices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coming</a:t>
                      </a:r>
                    </a:p>
                    <a:p>
                      <a:r>
                        <a:rPr lang="en-GB" sz="1400" dirty="0"/>
                        <a:t>he’s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58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Summer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5354"/>
              </p:ext>
            </p:extLst>
          </p:nvPr>
        </p:nvGraphicFramePr>
        <p:xfrm>
          <a:off x="4143840" y="77821"/>
          <a:ext cx="7791998" cy="669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498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677500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40698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886807"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history of a range of spelling words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look at the words from this week’s spellings and choose a couple to investigate – can they find the history of the words, similar words, similar meanings, similar spellings?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history of a range of spelling words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look at the words from this week’s spellings and choose a couple to investigate – can they find the history of the words, similar words, similar meanings, similar spellings?</a:t>
                      </a:r>
                      <a:endParaRPr lang="en-GB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02339">
                <a:tc>
                  <a:txBody>
                    <a:bodyPr/>
                    <a:lstStyle/>
                    <a:p>
                      <a:r>
                        <a:rPr lang="en-GB" sz="1400" dirty="0"/>
                        <a:t>available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73531">
                <a:tc>
                  <a:txBody>
                    <a:bodyPr/>
                    <a:lstStyle/>
                    <a:p>
                      <a:r>
                        <a:rPr lang="en-GB" sz="1400" dirty="0"/>
                        <a:t>average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occur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73531">
                <a:tc>
                  <a:txBody>
                    <a:bodyPr/>
                    <a:lstStyle/>
                    <a:p>
                      <a:r>
                        <a:rPr lang="en-GB" sz="1400" dirty="0"/>
                        <a:t>bargain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profession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73531">
                <a:tc>
                  <a:txBody>
                    <a:bodyPr/>
                    <a:lstStyle/>
                    <a:p>
                      <a:r>
                        <a:rPr lang="en-GB" sz="1400" dirty="0"/>
                        <a:t>cemetery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relevant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73531">
                <a:tc>
                  <a:txBody>
                    <a:bodyPr/>
                    <a:lstStyle/>
                    <a:p>
                      <a:r>
                        <a:rPr lang="en-GB" sz="1400" dirty="0"/>
                        <a:t>controversy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secretary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73531">
                <a:tc>
                  <a:txBody>
                    <a:bodyPr/>
                    <a:lstStyle/>
                    <a:p>
                      <a:r>
                        <a:rPr lang="en-GB" sz="1400" dirty="0"/>
                        <a:t>develop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signature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73531">
                <a:tc>
                  <a:txBody>
                    <a:bodyPr/>
                    <a:lstStyle/>
                    <a:p>
                      <a:r>
                        <a:rPr lang="en-GB" sz="1400" dirty="0"/>
                        <a:t>environment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suggest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73531">
                <a:tc>
                  <a:txBody>
                    <a:bodyPr/>
                    <a:lstStyle/>
                    <a:p>
                      <a:r>
                        <a:rPr lang="en-GB" sz="1400" dirty="0"/>
                        <a:t>especially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thorough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73531">
                <a:tc>
                  <a:txBody>
                    <a:bodyPr/>
                    <a:lstStyle/>
                    <a:p>
                      <a:r>
                        <a:rPr lang="en-GB" sz="1400" dirty="0"/>
                        <a:t>forty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08848">
                <a:tc>
                  <a:txBody>
                    <a:bodyPr/>
                    <a:lstStyle/>
                    <a:p>
                      <a:r>
                        <a:rPr lang="en-GB" sz="1400" dirty="0"/>
                        <a:t>individual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308848">
                <a:tc>
                  <a:txBody>
                    <a:bodyPr/>
                    <a:lstStyle/>
                    <a:p>
                      <a:r>
                        <a:rPr lang="en-GB" sz="1400" dirty="0"/>
                        <a:t>interfere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533669601"/>
                  </a:ext>
                </a:extLst>
              </a:tr>
              <a:tr h="308848">
                <a:tc>
                  <a:txBody>
                    <a:bodyPr/>
                    <a:lstStyle/>
                    <a:p>
                      <a:r>
                        <a:rPr lang="en-GB" sz="1400" dirty="0"/>
                        <a:t>interrupt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299318289"/>
                  </a:ext>
                </a:extLst>
              </a:tr>
              <a:tr h="843698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river</a:t>
                      </a:r>
                    </a:p>
                    <a:p>
                      <a:r>
                        <a:rPr lang="en-GB" sz="1400" dirty="0"/>
                        <a:t>liked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giant</a:t>
                      </a:r>
                    </a:p>
                    <a:p>
                      <a:r>
                        <a:rPr lang="en-GB" sz="1400" dirty="0"/>
                        <a:t>looks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6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Autumn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15158"/>
              </p:ext>
            </p:extLst>
          </p:nvPr>
        </p:nvGraphicFramePr>
        <p:xfrm>
          <a:off x="4143839" y="88222"/>
          <a:ext cx="7937913" cy="6769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412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318658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59284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701559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438116">
                <a:tc>
                  <a:txBody>
                    <a:bodyPr/>
                    <a:lstStyle/>
                    <a:p>
                      <a:r>
                        <a:rPr lang="en-GB" sz="1500" dirty="0"/>
                        <a:t>Week 1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2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3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4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412414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homophones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word, but differs in meaning, and may differ in spelling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homophones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word, but differs in meaning, and may differ in spelling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homophones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word, but differs in meaning, and may differ in spelling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grammatical terminology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terms are needed for the KS2 SATs.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r>
                        <a:rPr lang="en-GB" sz="1100" dirty="0"/>
                        <a:t>father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council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course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subordinate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r>
                        <a:rPr lang="en-GB" sz="1100" dirty="0"/>
                        <a:t>farther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counsel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coarse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preposition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r>
                        <a:rPr lang="en-GB" sz="1100" dirty="0"/>
                        <a:t>affect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gorilla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foreword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adverbial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r>
                        <a:rPr lang="en-GB" sz="1100" dirty="0"/>
                        <a:t>effect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guerrilla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forward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abstract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r>
                        <a:rPr lang="en-GB" sz="1100" dirty="0"/>
                        <a:t>aloud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guessed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threw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synonym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r>
                        <a:rPr lang="en-GB" sz="1100" dirty="0"/>
                        <a:t>allowed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guest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through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antonym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r>
                        <a:rPr lang="en-GB" sz="1100" dirty="0"/>
                        <a:t>altar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morning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compliment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determiner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r>
                        <a:rPr lang="en-GB" sz="1100" dirty="0"/>
                        <a:t>alter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mourning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complement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progressive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71625">
                <a:tc>
                  <a:txBody>
                    <a:bodyPr/>
                    <a:lstStyle/>
                    <a:p>
                      <a:r>
                        <a:rPr lang="en-GB" sz="1100" dirty="0"/>
                        <a:t>ascent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past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desert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conjunction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r>
                        <a:rPr lang="en-GB" sz="1100" dirty="0"/>
                        <a:t>assent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passed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dessert</a:t>
                      </a:r>
                    </a:p>
                  </a:txBody>
                  <a:tcPr marL="75244" marR="75244" marT="37622" marB="37622"/>
                </a:tc>
                <a:tc rowSpan="3">
                  <a:txBody>
                    <a:bodyPr/>
                    <a:lstStyle/>
                    <a:p>
                      <a:r>
                        <a:rPr lang="en-GB" sz="1100" dirty="0"/>
                        <a:t>sentence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r>
                        <a:rPr lang="en-GB" sz="1100" dirty="0"/>
                        <a:t>bridal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precede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wary</a:t>
                      </a:r>
                    </a:p>
                  </a:txBody>
                  <a:tcPr marL="75244" marR="75244" marT="37622" marB="37622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5847"/>
                  </a:ext>
                </a:extLst>
              </a:tr>
              <a:tr h="253100">
                <a:tc>
                  <a:txBody>
                    <a:bodyPr/>
                    <a:lstStyle/>
                    <a:p>
                      <a:r>
                        <a:rPr lang="en-GB" sz="1100" dirty="0"/>
                        <a:t>bridle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proceed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weary</a:t>
                      </a:r>
                    </a:p>
                  </a:txBody>
                  <a:tcPr marL="75244" marR="75244" marT="37622" marB="37622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79684"/>
                  </a:ext>
                </a:extLst>
              </a:tr>
              <a:tr h="814896"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through</a:t>
                      </a:r>
                    </a:p>
                    <a:p>
                      <a:r>
                        <a:rPr lang="en-GB" sz="1100" dirty="0"/>
                        <a:t>been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stop</a:t>
                      </a:r>
                    </a:p>
                    <a:p>
                      <a:r>
                        <a:rPr lang="en-GB" sz="1100" dirty="0"/>
                        <a:t>must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door</a:t>
                      </a:r>
                    </a:p>
                    <a:p>
                      <a:r>
                        <a:rPr lang="en-GB" sz="1100" dirty="0"/>
                        <a:t>right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these</a:t>
                      </a:r>
                    </a:p>
                    <a:p>
                      <a:r>
                        <a:rPr lang="en-GB" sz="1100" dirty="0"/>
                        <a:t>began</a:t>
                      </a:r>
                    </a:p>
                    <a:p>
                      <a:endParaRPr lang="en-GB" sz="1100" dirty="0"/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9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Autumn First Term Weeks 5 to 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92580"/>
              </p:ext>
            </p:extLst>
          </p:nvPr>
        </p:nvGraphicFramePr>
        <p:xfrm>
          <a:off x="4143839" y="77822"/>
          <a:ext cx="7830909" cy="679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61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647064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2222232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</a:tblGrid>
              <a:tr h="483726">
                <a:tc>
                  <a:txBody>
                    <a:bodyPr/>
                    <a:lstStyle/>
                    <a:p>
                      <a:r>
                        <a:rPr lang="en-GB" sz="1800"/>
                        <a:t>Week 5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7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286455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with the short vowel sound /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can be spelled with a ‘y’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words with the /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sound can be spelled with a ‘y’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/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with the long vowel sound /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can be spelled with a ‘y’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 with the short vowel sound /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/, words with the long vowel sound /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can also be spelled with a ‘y’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silent letters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out for the silent letters together – investigate the history of the words to see why they are there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rhythm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rhyme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artistically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system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occupy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acquire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physical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apply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government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symbol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hyphen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ascend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mystery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hygiene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plumber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lyrics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python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disciple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oxygen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supply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succumb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symptom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identify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yacht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typical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multiply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pneumonia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410434">
                <a:tc>
                  <a:txBody>
                    <a:bodyPr/>
                    <a:lstStyle/>
                    <a:p>
                      <a:r>
                        <a:rPr lang="en-GB" sz="1400" dirty="0"/>
                        <a:t>crystal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recycle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mortgage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923476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animals</a:t>
                      </a:r>
                    </a:p>
                    <a:p>
                      <a:r>
                        <a:rPr lang="en-GB" sz="1400" dirty="0"/>
                        <a:t>never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first</a:t>
                      </a:r>
                    </a:p>
                    <a:p>
                      <a:r>
                        <a:rPr lang="en-GB" sz="1400" dirty="0"/>
                        <a:t>work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that’s</a:t>
                      </a:r>
                    </a:p>
                    <a:p>
                      <a:r>
                        <a:rPr lang="en-GB" sz="1400" dirty="0"/>
                        <a:t>mouse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7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Autumn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03017"/>
              </p:ext>
            </p:extLst>
          </p:nvPr>
        </p:nvGraphicFramePr>
        <p:xfrm>
          <a:off x="4143840" y="126460"/>
          <a:ext cx="7947641" cy="659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309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54574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27822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94936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407346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412716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silent letters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out for the silent letters together – investigate the history of the words to see why they are there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suffix ‘-er’ ‘-or’ and ‘-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ending with -ably’</a:t>
                      </a:r>
                    </a:p>
                    <a:p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‘-able/-ably’ is used if there is a related word ending in ‘–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  ‘-able’ added straight on to words ending in –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–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 ’-able/ably’ are used if the root word is hear before the ending.</a:t>
                      </a:r>
                      <a:endParaRPr lang="en-GB" sz="10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words with the suffix ‘-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ibly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ible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ibly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used if the root word is not heard completely before the ending.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r>
                        <a:rPr lang="en-GB" sz="1400" dirty="0"/>
                        <a:t>receipt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computer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changeably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responsibly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r>
                        <a:rPr lang="en-GB" sz="1400" dirty="0"/>
                        <a:t>asthma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superior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noticeably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possibly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r>
                        <a:rPr lang="en-GB" sz="1400" dirty="0"/>
                        <a:t>plague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customer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dependably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horribly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r>
                        <a:rPr lang="en-GB" sz="1400" dirty="0"/>
                        <a:t>sword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soldier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comfortably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terribly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r>
                        <a:rPr lang="en-GB" sz="1400" dirty="0"/>
                        <a:t>drought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shoulder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reasonably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visibly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r>
                        <a:rPr lang="en-GB" sz="1400" dirty="0"/>
                        <a:t>rhyme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interior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adorably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incredibly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r>
                        <a:rPr lang="en-GB" sz="1400" dirty="0"/>
                        <a:t>knot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calendar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valuably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sensibly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r>
                        <a:rPr lang="en-GB" sz="1400" dirty="0"/>
                        <a:t>subtle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popular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believably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forcibly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r>
                        <a:rPr lang="en-GB" sz="1400" dirty="0"/>
                        <a:t>parliament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particular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considerably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legibly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9043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radiator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tolerably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777660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something</a:t>
                      </a:r>
                    </a:p>
                    <a:p>
                      <a:r>
                        <a:rPr lang="en-GB" sz="1400" dirty="0"/>
                        <a:t>still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found</a:t>
                      </a:r>
                    </a:p>
                    <a:p>
                      <a:r>
                        <a:rPr lang="en-GB" sz="1400" dirty="0"/>
                        <a:t>live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soon</a:t>
                      </a:r>
                    </a:p>
                    <a:p>
                      <a:r>
                        <a:rPr lang="en-GB" sz="1400" dirty="0"/>
                        <a:t>night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narrator</a:t>
                      </a:r>
                    </a:p>
                    <a:p>
                      <a:r>
                        <a:rPr lang="en-GB" sz="1400" dirty="0"/>
                        <a:t>small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Autumn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7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79500"/>
              </p:ext>
            </p:extLst>
          </p:nvPr>
        </p:nvGraphicFramePr>
        <p:xfrm>
          <a:off x="4143840" y="116731"/>
          <a:ext cx="7860092" cy="6663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65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656928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2230514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</a:tblGrid>
              <a:tr h="482965">
                <a:tc>
                  <a:txBody>
                    <a:bodyPr/>
                    <a:lstStyle/>
                    <a:p>
                      <a:r>
                        <a:rPr lang="en-GB" sz="180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7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244716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suffix ‘-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ible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ibly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is used if the root word is not heard completely before the ending. 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with the prefix ‘over’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prefix means too much or more than enough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suffix ‘-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 defined as full of or having a quantity that would fill something named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r>
                        <a:rPr lang="en-GB" sz="1400" dirty="0"/>
                        <a:t>reversible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overbalance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merciful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409357">
                <a:tc>
                  <a:txBody>
                    <a:bodyPr/>
                    <a:lstStyle/>
                    <a:p>
                      <a:r>
                        <a:rPr lang="en-GB" sz="1400" dirty="0"/>
                        <a:t>incredible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overthrow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plentiful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409357">
                <a:tc>
                  <a:txBody>
                    <a:bodyPr/>
                    <a:lstStyle/>
                    <a:p>
                      <a:r>
                        <a:rPr lang="en-GB" sz="1400" dirty="0"/>
                        <a:t>possible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overturned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beautiful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409357">
                <a:tc>
                  <a:txBody>
                    <a:bodyPr/>
                    <a:lstStyle/>
                    <a:p>
                      <a:r>
                        <a:rPr lang="en-GB" sz="1400" dirty="0"/>
                        <a:t>horrible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overcoat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fearful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409357">
                <a:tc>
                  <a:txBody>
                    <a:bodyPr/>
                    <a:lstStyle/>
                    <a:p>
                      <a:r>
                        <a:rPr lang="en-GB" sz="1400" dirty="0"/>
                        <a:t>terrible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overslept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faithful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409357">
                <a:tc>
                  <a:txBody>
                    <a:bodyPr/>
                    <a:lstStyle/>
                    <a:p>
                      <a:r>
                        <a:rPr lang="en-GB" sz="1400" dirty="0"/>
                        <a:t>responsible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overcook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boastful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409357">
                <a:tc>
                  <a:txBody>
                    <a:bodyPr/>
                    <a:lstStyle/>
                    <a:p>
                      <a:r>
                        <a:rPr lang="en-GB" sz="1400" dirty="0"/>
                        <a:t>legible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overpaid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doubtful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409357">
                <a:tc>
                  <a:txBody>
                    <a:bodyPr/>
                    <a:lstStyle/>
                    <a:p>
                      <a:r>
                        <a:rPr lang="en-GB" sz="1400" dirty="0"/>
                        <a:t>sensible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overreact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thankful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409357">
                <a:tc>
                  <a:txBody>
                    <a:bodyPr/>
                    <a:lstStyle/>
                    <a:p>
                      <a:r>
                        <a:rPr lang="en-GB" sz="1400" dirty="0"/>
                        <a:t>forcible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overtired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pitiful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409357">
                <a:tc>
                  <a:txBody>
                    <a:bodyPr/>
                    <a:lstStyle/>
                    <a:p>
                      <a:r>
                        <a:rPr lang="en-GB" sz="1400" dirty="0"/>
                        <a:t>visible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overlooked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fanciful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810625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couldn’t</a:t>
                      </a:r>
                    </a:p>
                    <a:p>
                      <a:r>
                        <a:rPr lang="en-GB" sz="1400" dirty="0"/>
                        <a:t>three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head</a:t>
                      </a:r>
                    </a:p>
                    <a:p>
                      <a:r>
                        <a:rPr lang="en-GB" sz="1400" dirty="0"/>
                        <a:t>king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town</a:t>
                      </a:r>
                    </a:p>
                    <a:p>
                      <a:r>
                        <a:rPr lang="en-GB" sz="1400" dirty="0"/>
                        <a:t>I’ve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7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Spring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22545"/>
              </p:ext>
            </p:extLst>
          </p:nvPr>
        </p:nvGraphicFramePr>
        <p:xfrm>
          <a:off x="4096830" y="32875"/>
          <a:ext cx="7994652" cy="674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507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31145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73939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942747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403617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510408"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ending in “</a:t>
                      </a:r>
                      <a:r>
                        <a:rPr lang="en-GB" sz="11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ious</a:t>
                      </a: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root word ends in ’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a soft sound, it is usually  ‘–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cious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  If a hard sound, usually ‘-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tious’</a:t>
                      </a:r>
                      <a:endParaRPr lang="en-GB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words ending in “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cial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and “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tial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cial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common after a vowel letter and ‘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tial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a consonant letter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when we use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ence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or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ency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‘-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ence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‘–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ency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a soft ‘c’ or soft ‘g’ or ‘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words ending /shul/ after a vowel letter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words end with the /shul/ sounds after a vowel letter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86863">
                <a:tc>
                  <a:txBody>
                    <a:bodyPr/>
                    <a:lstStyle/>
                    <a:p>
                      <a:r>
                        <a:rPr lang="en-GB" sz="1400" dirty="0"/>
                        <a:t>ferocious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beneficial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Intelligence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antisocial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86863">
                <a:tc>
                  <a:txBody>
                    <a:bodyPr/>
                    <a:lstStyle/>
                    <a:p>
                      <a:r>
                        <a:rPr lang="en-GB" sz="1400" dirty="0"/>
                        <a:t>devious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influential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emergent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official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86863">
                <a:tc>
                  <a:txBody>
                    <a:bodyPr/>
                    <a:lstStyle/>
                    <a:p>
                      <a:r>
                        <a:rPr lang="en-GB" sz="1400" dirty="0"/>
                        <a:t>conscious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circumstantial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competence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superficial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86863">
                <a:tc>
                  <a:txBody>
                    <a:bodyPr/>
                    <a:lstStyle/>
                    <a:p>
                      <a:r>
                        <a:rPr lang="en-GB" sz="1400" dirty="0"/>
                        <a:t>nutritious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judicial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transparent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86863">
                <a:tc>
                  <a:txBody>
                    <a:bodyPr/>
                    <a:lstStyle/>
                    <a:p>
                      <a:r>
                        <a:rPr lang="en-GB" sz="1400" dirty="0"/>
                        <a:t>notorious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preferential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eloquence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artificial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86863">
                <a:tc>
                  <a:txBody>
                    <a:bodyPr/>
                    <a:lstStyle/>
                    <a:p>
                      <a:r>
                        <a:rPr lang="en-GB" sz="1400" dirty="0"/>
                        <a:t>amphibious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consequential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independent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86863">
                <a:tc>
                  <a:txBody>
                    <a:bodyPr/>
                    <a:lstStyle/>
                    <a:p>
                      <a:r>
                        <a:rPr lang="en-GB" sz="1400" dirty="0"/>
                        <a:t>repetitious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financial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independence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racial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86863">
                <a:tc>
                  <a:txBody>
                    <a:bodyPr/>
                    <a:lstStyle/>
                    <a:p>
                      <a:r>
                        <a:rPr lang="en-GB" sz="1400" dirty="0"/>
                        <a:t>curious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initial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obedient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crucial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86863">
                <a:tc>
                  <a:txBody>
                    <a:bodyPr/>
                    <a:lstStyle/>
                    <a:p>
                      <a:r>
                        <a:rPr lang="en-GB" sz="1400" dirty="0"/>
                        <a:t>fictitious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commercial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obedience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facial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128954">
                <a:tc>
                  <a:txBody>
                    <a:bodyPr/>
                    <a:lstStyle/>
                    <a:p>
                      <a:r>
                        <a:rPr lang="en-GB" sz="1400" dirty="0"/>
                        <a:t>infectious</a:t>
                      </a:r>
                    </a:p>
                  </a:txBody>
                  <a:tcPr marL="66315" marR="66315" marT="33158" marB="33158"/>
                </a:tc>
                <a:tc rowSpan="3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 rowSpan="3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 rowSpan="3">
                  <a:txBody>
                    <a:bodyPr/>
                    <a:lstStyle/>
                    <a:p>
                      <a:r>
                        <a:rPr lang="en-GB" sz="1400" dirty="0"/>
                        <a:t>beneficial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50722">
                <a:tc>
                  <a:txBody>
                    <a:bodyPr/>
                    <a:lstStyle/>
                    <a:p>
                      <a:r>
                        <a:rPr lang="en-GB" sz="1400" dirty="0"/>
                        <a:t>superstitious</a:t>
                      </a:r>
                    </a:p>
                  </a:txBody>
                  <a:tcPr marL="66315" marR="66315" marT="33158" marB="33158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203120"/>
                  </a:ext>
                </a:extLst>
              </a:tr>
              <a:tr h="128954">
                <a:tc>
                  <a:txBody>
                    <a:bodyPr/>
                    <a:lstStyle/>
                    <a:p>
                      <a:r>
                        <a:rPr lang="en-GB" sz="1400" dirty="0"/>
                        <a:t>anxious (exception)</a:t>
                      </a:r>
                    </a:p>
                  </a:txBody>
                  <a:tcPr marL="66315" marR="66315" marT="33158" marB="33158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75885"/>
                  </a:ext>
                </a:extLst>
              </a:tr>
              <a:tr h="770540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around</a:t>
                      </a:r>
                    </a:p>
                    <a:p>
                      <a:r>
                        <a:rPr lang="en-GB" sz="1400" dirty="0"/>
                        <a:t>every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garden</a:t>
                      </a:r>
                    </a:p>
                    <a:p>
                      <a:r>
                        <a:rPr lang="en-GB" sz="1400" dirty="0"/>
                        <a:t>laughed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let’s </a:t>
                      </a:r>
                    </a:p>
                    <a:p>
                      <a:r>
                        <a:rPr lang="en-GB" sz="1400" dirty="0"/>
                        <a:t>suddenly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another</a:t>
                      </a:r>
                    </a:p>
                    <a:p>
                      <a:r>
                        <a:rPr lang="en-GB" sz="1400" dirty="0"/>
                        <a:t>great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75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Spring First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58057"/>
              </p:ext>
            </p:extLst>
          </p:nvPr>
        </p:nvGraphicFramePr>
        <p:xfrm>
          <a:off x="4143840" y="87549"/>
          <a:ext cx="7830909" cy="669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04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69586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69020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319664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words ending /shul/ after a consonant letter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words end with the /shul sound after a consonant letter.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words which contain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before ‘e’ except after ‘c’ – although there are some exceptions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28196">
                <a:tc>
                  <a:txBody>
                    <a:bodyPr/>
                    <a:lstStyle/>
                    <a:p>
                      <a:r>
                        <a:rPr lang="en-GB" sz="1400" dirty="0"/>
                        <a:t>influential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97537">
                <a:tc>
                  <a:txBody>
                    <a:bodyPr/>
                    <a:lstStyle/>
                    <a:p>
                      <a:r>
                        <a:rPr lang="en-GB" sz="1400" dirty="0"/>
                        <a:t>martial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proficient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97537">
                <a:tc>
                  <a:txBody>
                    <a:bodyPr/>
                    <a:lstStyle/>
                    <a:p>
                      <a:r>
                        <a:rPr lang="en-GB" sz="1400" dirty="0"/>
                        <a:t>spatial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pierce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97537">
                <a:tc>
                  <a:txBody>
                    <a:bodyPr/>
                    <a:lstStyle/>
                    <a:p>
                      <a:r>
                        <a:rPr lang="en-GB" sz="1400" dirty="0"/>
                        <a:t>partial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receipt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97537">
                <a:tc>
                  <a:txBody>
                    <a:bodyPr/>
                    <a:lstStyle/>
                    <a:p>
                      <a:r>
                        <a:rPr lang="en-GB" sz="1400" dirty="0"/>
                        <a:t>confidential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deceit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97537">
                <a:tc>
                  <a:txBody>
                    <a:bodyPr/>
                    <a:lstStyle/>
                    <a:p>
                      <a:r>
                        <a:rPr lang="en-GB" sz="1400" dirty="0"/>
                        <a:t>essential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conceit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97537">
                <a:tc>
                  <a:txBody>
                    <a:bodyPr/>
                    <a:lstStyle/>
                    <a:p>
                      <a:r>
                        <a:rPr lang="en-GB" sz="1400" dirty="0"/>
                        <a:t>substantial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experience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97537">
                <a:tc>
                  <a:txBody>
                    <a:bodyPr/>
                    <a:lstStyle/>
                    <a:p>
                      <a:r>
                        <a:rPr lang="en-GB" sz="1400" dirty="0"/>
                        <a:t>potential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achieve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97537">
                <a:tc>
                  <a:txBody>
                    <a:bodyPr/>
                    <a:lstStyle/>
                    <a:p>
                      <a:r>
                        <a:rPr lang="en-GB" sz="1400" dirty="0"/>
                        <a:t>sequential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thief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97537">
                <a:tc>
                  <a:txBody>
                    <a:bodyPr/>
                    <a:lstStyle/>
                    <a:p>
                      <a:r>
                        <a:rPr lang="en-GB" sz="1400" dirty="0"/>
                        <a:t>torrential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yield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897919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cried</a:t>
                      </a:r>
                    </a:p>
                    <a:p>
                      <a:r>
                        <a:rPr lang="en-GB" sz="1400" dirty="0"/>
                        <a:t>jumped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because</a:t>
                      </a:r>
                    </a:p>
                    <a:p>
                      <a:r>
                        <a:rPr lang="en-GB" sz="1400" dirty="0"/>
                        <a:t>before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6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Spring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09905"/>
              </p:ext>
            </p:extLst>
          </p:nvPr>
        </p:nvGraphicFramePr>
        <p:xfrm>
          <a:off x="4143840" y="31239"/>
          <a:ext cx="7850364" cy="684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378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3897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15178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81829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77157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752631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spellings with double letters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for the words that have two or three sets of doubles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with the /f/ sound that are spelled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endParaRPr lang="en-GB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for the words that have two or three sets of doubles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with a soft ‘c’ sound can be spelled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endParaRPr lang="en-GB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word makes a soft ‘c’ sound /s/ then it can be spelled with 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silent letters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at the history of these words – what languages have they evolved from?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r>
                        <a:rPr lang="en-GB" sz="1400" dirty="0"/>
                        <a:t>brilliant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graph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prejudice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aplomb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r>
                        <a:rPr lang="en-GB" sz="1400" dirty="0"/>
                        <a:t>annoyed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pheasant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nuisance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wrinkles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r>
                        <a:rPr lang="en-GB" sz="1400" dirty="0"/>
                        <a:t>apparatus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phone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hindrance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physical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r>
                        <a:rPr lang="en-GB" sz="1400" dirty="0"/>
                        <a:t>collection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photo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sacrifice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wreck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r>
                        <a:rPr lang="en-GB" sz="1400" dirty="0"/>
                        <a:t>possessive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physical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cemetery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abscess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r>
                        <a:rPr lang="en-GB" sz="1400" dirty="0"/>
                        <a:t>channel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alphabet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certificate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salmon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r>
                        <a:rPr lang="en-GB" sz="1400" dirty="0"/>
                        <a:t>skiing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dolphin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celebrate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wrist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r>
                        <a:rPr lang="en-GB" sz="1400" dirty="0"/>
                        <a:t>beginning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elephant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necessary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knuckle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r>
                        <a:rPr lang="en-GB" sz="1400" dirty="0"/>
                        <a:t>aardvark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pamphlet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deceased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yolk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sphere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December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crumb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720026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clothes</a:t>
                      </a:r>
                    </a:p>
                    <a:p>
                      <a:r>
                        <a:rPr lang="en-GB" sz="1400" dirty="0"/>
                        <a:t>place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mother</a:t>
                      </a:r>
                    </a:p>
                    <a:p>
                      <a:r>
                        <a:rPr lang="en-GB" sz="1400" dirty="0"/>
                        <a:t>window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morning</a:t>
                      </a:r>
                    </a:p>
                    <a:p>
                      <a:r>
                        <a:rPr lang="en-GB" sz="1400" dirty="0"/>
                        <a:t>queen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green</a:t>
                      </a:r>
                    </a:p>
                    <a:p>
                      <a:r>
                        <a:rPr lang="en-GB" sz="1400" dirty="0"/>
                        <a:t>different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5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6 Spring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7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00998"/>
              </p:ext>
            </p:extLst>
          </p:nvPr>
        </p:nvGraphicFramePr>
        <p:xfrm>
          <a:off x="4143840" y="127716"/>
          <a:ext cx="7865280" cy="6618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194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71208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94869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949447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which can be nouns and verbs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words can be used as both nouns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words with an /o/ sound can be spelled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or ‘ow’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51794">
                <a:tc>
                  <a:txBody>
                    <a:bodyPr/>
                    <a:lstStyle/>
                    <a:p>
                      <a:r>
                        <a:rPr lang="en-GB" sz="1400" dirty="0"/>
                        <a:t>produce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r>
                        <a:rPr lang="en-GB" sz="1400" dirty="0"/>
                        <a:t>impact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smoulder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r>
                        <a:rPr lang="en-GB" sz="1400" dirty="0"/>
                        <a:t>transport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mould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r>
                        <a:rPr lang="en-GB" sz="1400" dirty="0"/>
                        <a:t>silence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thrown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r>
                        <a:rPr lang="en-GB" sz="1400" dirty="0"/>
                        <a:t>permit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known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r>
                        <a:rPr lang="en-GB" sz="1400" dirty="0"/>
                        <a:t>object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blown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r>
                        <a:rPr lang="en-GB" sz="1400" dirty="0"/>
                        <a:t>contest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window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r>
                        <a:rPr lang="en-GB" sz="1400" dirty="0"/>
                        <a:t>subject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shallow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r>
                        <a:rPr lang="en-GB" sz="1400" dirty="0"/>
                        <a:t>increase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r>
                        <a:rPr lang="en-GB" sz="1400" dirty="0"/>
                        <a:t>freeze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poultry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947406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which</a:t>
                      </a:r>
                    </a:p>
                    <a:p>
                      <a:r>
                        <a:rPr lang="en-GB" sz="1400" dirty="0"/>
                        <a:t>friends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there’s</a:t>
                      </a:r>
                    </a:p>
                    <a:p>
                      <a:r>
                        <a:rPr lang="en-GB" sz="1400" dirty="0"/>
                        <a:t>looking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8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6240</TotalTime>
  <Words>1729</Words>
  <Application>Microsoft Office PowerPoint</Application>
  <PresentationFormat>Widescreen</PresentationFormat>
  <Paragraphs>649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Assistant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Fletcher, Sandra</dc:creator>
  <cp:lastModifiedBy>Fletcher, Sandra</cp:lastModifiedBy>
  <cp:revision>11</cp:revision>
  <dcterms:created xsi:type="dcterms:W3CDTF">2022-07-14T19:18:08Z</dcterms:created>
  <dcterms:modified xsi:type="dcterms:W3CDTF">2023-05-16T08:13:24Z</dcterms:modified>
</cp:coreProperties>
</file>