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5E97-CBE7-124B-9206-B62BACEE9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986D1-8367-2051-3C3C-4BB5FE895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BC2A-39AA-D478-A06F-39EA29E5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8558B-9531-8002-927B-B09B8F04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7876-85B3-3BF1-D502-089B84E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1FF5-190F-C273-B278-BF03B5B7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8E3F7-19CC-3501-510D-9D7C2D92B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2986-99EB-8589-0636-6E674FA2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176D-56B5-5187-4AB9-B805371E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1670-F9C1-617F-3C5E-311F4BA7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C1914-FF68-6364-D2DD-6DAC75991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C1663-E252-B833-DDF7-0D8A1F90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A81C-7729-84D0-0FE4-A9DDBFBD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95A4-848F-239F-0BB2-7D2DA348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8B03-8E94-7FD6-D480-570C03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3407-49A0-215C-0E24-28793611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D3D9-084F-DB30-7272-7FA382AA6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B73F0-7557-27C1-CF6C-44A1ACCF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1E43-3B57-160D-4005-C2002B03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ACD22-B5A1-8D24-4289-3C957FDA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2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9A83-FBC4-D46E-F131-E551A340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A90C7-03CB-C7D2-7858-0F3350946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02D5-8B4C-6248-B4C0-03EE14F4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2CAFE-9D5A-55F6-375F-4DD12A5B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A47C-9272-6A95-1CE9-902FE115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AC00-0D17-EA85-8285-F21952A1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B679-E6D7-1A02-23E7-49239095A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884D6-8692-FFCB-CA40-A69EFAF9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9AFA1-6AED-C531-D1FF-88FEF9AF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8CFAC-BE55-FA14-3FAF-BD55B79E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4E8A-265D-5F1A-16BA-0E720EE1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5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4927-04DB-C042-F2E8-50EDA7E0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4906-20B7-927A-8687-E40B77E8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601BA-E7C5-6F89-B202-D41A4A3C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FFF3-B4BF-1948-4CE7-B8355ADB1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431F-B5FB-390F-F819-1CB973E79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3D72-A6B6-E62B-9E44-D911C664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6188C-5C52-E1C6-6CC8-97ABD378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51FA-FCAA-822D-482C-48175496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DA9A-D4BA-18A8-EF06-07C267B4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BA230-9923-1B24-5828-8402CD26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AA2DC-5B13-508D-DE9B-28EE3728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79891-5A94-7872-1541-EB2F29A6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481F2-0FAD-927E-DAD1-16D5BCA8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4C122-8282-B252-BB91-4648594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B57AD-4F95-813E-857F-298BFAAF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A85-82E0-A4BE-53A6-962BE339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F3ED-BAB0-4737-17A9-8BFCCE35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A3324-78B1-6E8F-ACA1-90ECCE753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8C206-93F7-4237-07FA-8FD2424D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B017-7ED2-D45C-799D-90C0806D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4AC9A-98EB-410E-CF85-4A1CB786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09EC-0F83-EAA2-27B0-281F5EF1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C86F-9BF8-A259-D291-DBF38CFFA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BA73-59DA-5578-0E58-B318D9668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BE272-A6EB-4645-6DDF-01FA20B7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B37E6-83F4-2DD3-817F-986647AE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3D7DD-B561-D356-5323-ABDBF3A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60774-CBD1-C34D-5786-8F7512BA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CAE5-9A9E-4D89-8C70-66069D0E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4B6E-A2E3-7018-0F04-1B8DAA412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5310-1985-075A-D7F0-C8A85E98F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3A66-6A5C-9712-06DD-E3FB97A0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5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AC4FA-5790-88A7-FA8F-B0CA7FFF7A50}"/>
              </a:ext>
            </a:extLst>
          </p:cNvPr>
          <p:cNvSpPr txBox="1"/>
          <p:nvPr/>
        </p:nvSpPr>
        <p:spPr>
          <a:xfrm>
            <a:off x="1094361" y="2171006"/>
            <a:ext cx="6177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Assistant" pitchFamily="2" charset="-79"/>
                <a:cs typeface="Assistant" pitchFamily="2" charset="-79"/>
              </a:rPr>
              <a:t>We choose the spelling words from the  National Curriculum list. Each year group has their own list of words for every week of the year and their associated rules.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28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Summer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70307"/>
              </p:ext>
            </p:extLst>
          </p:nvPr>
        </p:nvGraphicFramePr>
        <p:xfrm>
          <a:off x="4038604" y="-12491"/>
          <a:ext cx="8068515" cy="689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76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301197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65620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934122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21601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2456307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a variety of suffixes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Suffixes change the part of speech of a word – can the children discuss the change in form and spot the root 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word?NB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Some root words are altered slightly for the spelling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a variety of suffixes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Suffixes change the part of speech of a word – can the children discuss the change in form and spot the root 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word?NB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Some root words are altered slightly for the spelling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suffixes that sound like ‘shun</a:t>
                      </a:r>
                    </a:p>
                    <a:p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 the suffixes are ‘-ion’ and ‘-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The letters that come before this are either ‘t’ (the most common), ‘s’, ‘ss’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c’.If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 ‘t’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ion’.If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 ‘c’ or ‘c’,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’.If the root word ends in ‘ss’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ssion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’.If the root word ends in ‘d’ or ‘se’,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a range of prefixes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determined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opportunity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expression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recommend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criticise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sufficient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musician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revisit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curiosity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sincerely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celebration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disapprove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definite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sacrifice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consideration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disgrace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equipment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pronunciation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collision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misunderstand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equipped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hindrance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possession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incomprehensible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explanation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immediately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politician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imperfection  </a:t>
                      </a:r>
                      <a:r>
                        <a:rPr lang="en-GB" sz="1000" dirty="0"/>
                        <a:t>( suffix as well)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existence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dictionary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magician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interconnected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government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competition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imagination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unimaginable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marvellous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frequently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inspiration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undiscovered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09979">
                <a:tc>
                  <a:txBody>
                    <a:bodyPr/>
                    <a:lstStyle/>
                    <a:p>
                      <a:r>
                        <a:rPr lang="en-GB" sz="1400" dirty="0"/>
                        <a:t>lighting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signature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division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700634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better</a:t>
                      </a:r>
                    </a:p>
                    <a:p>
                      <a:r>
                        <a:rPr lang="en-GB" sz="1400" dirty="0"/>
                        <a:t>across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floppy</a:t>
                      </a:r>
                    </a:p>
                    <a:p>
                      <a:r>
                        <a:rPr lang="en-GB" sz="1400" dirty="0"/>
                        <a:t>really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please</a:t>
                      </a:r>
                    </a:p>
                    <a:p>
                      <a:r>
                        <a:rPr lang="en-GB" sz="1400" dirty="0"/>
                        <a:t>thing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stopped</a:t>
                      </a:r>
                    </a:p>
                    <a:p>
                      <a:r>
                        <a:rPr lang="en-GB" sz="1400" dirty="0"/>
                        <a:t>lived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Summer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92462"/>
              </p:ext>
            </p:extLst>
          </p:nvPr>
        </p:nvGraphicFramePr>
        <p:xfrm>
          <a:off x="4143840" y="77820"/>
          <a:ext cx="7899003" cy="6899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001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728002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82821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142112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history of words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did these words originate?  What can you find out about them? E.g. conscience and conscious are related to science – from Latin word ‘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scio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meaning ‘I know’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spelling words containing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 about how some of these words go against the ‘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before ‘e’ except after ‘c’ rule – why?  Look to the sounds or origin of words.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r>
                        <a:rPr lang="en-GB" sz="1400" dirty="0"/>
                        <a:t>Perilous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achieve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r>
                        <a:rPr lang="en-GB" sz="1400" dirty="0"/>
                        <a:t>conscious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r>
                        <a:rPr lang="en-GB" sz="1400" dirty="0"/>
                        <a:t>desperate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convenience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r>
                        <a:rPr lang="en-GB" sz="1400" dirty="0"/>
                        <a:t>familiar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foreign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r>
                        <a:rPr lang="en-GB" sz="1400" dirty="0"/>
                        <a:t>mischievous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neighbour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r>
                        <a:rPr lang="en-GB" sz="1400" dirty="0"/>
                        <a:t>antique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variety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r>
                        <a:rPr lang="en-GB" sz="1400" dirty="0"/>
                        <a:t>province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conscience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r>
                        <a:rPr lang="en-GB" sz="1400" dirty="0"/>
                        <a:t>circumstance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40923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92434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rabbit</a:t>
                      </a:r>
                    </a:p>
                    <a:p>
                      <a:r>
                        <a:rPr lang="en-GB" sz="1400" dirty="0"/>
                        <a:t>white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suddenly</a:t>
                      </a:r>
                    </a:p>
                    <a:p>
                      <a:r>
                        <a:rPr lang="en-GB" sz="1400" dirty="0"/>
                        <a:t>choices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8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Summer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5533"/>
              </p:ext>
            </p:extLst>
          </p:nvPr>
        </p:nvGraphicFramePr>
        <p:xfrm>
          <a:off x="4143840" y="97277"/>
          <a:ext cx="7860092" cy="666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75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175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742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416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27210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919879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history of a range of spelling words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the history of the words, similar words, similar meanings, similar spellings?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history of a range of spelling words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the history of the words, similar words, similar meanings, similar spellings?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history of a range of spelling words</a:t>
                      </a:r>
                    </a:p>
                    <a:p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look at the words from this week’s spellings and choose a couple to investigate – can they find the history of the words, similar words, similar meanings, similar spellings?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list: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 and rules from throughout the year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prejudice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available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occupy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bought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recognise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average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occur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though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awkward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bargain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profession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definitely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category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cemetery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relevant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accompany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disastrous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controversy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secretary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advice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identity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develop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signature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aisle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persuade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environment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suggest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guest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privilege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especially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thorough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cereal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temperature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forty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variety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affect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15384">
                <a:tc>
                  <a:txBody>
                    <a:bodyPr/>
                    <a:lstStyle/>
                    <a:p>
                      <a:r>
                        <a:rPr lang="en-GB" sz="1400" dirty="0"/>
                        <a:t>twelfth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individual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achieve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GB" sz="1400" dirty="0"/>
                        <a:t>vegetable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interfere</a:t>
                      </a:r>
                    </a:p>
                  </a:txBody>
                  <a:tcPr marL="66315" marR="66315" marT="33158" marB="33158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157692">
                <a:tc>
                  <a:txBody>
                    <a:bodyPr/>
                    <a:lstStyle/>
                    <a:p>
                      <a:r>
                        <a:rPr lang="en-GB" sz="1400" dirty="0"/>
                        <a:t>vehicle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interrupt</a:t>
                      </a:r>
                    </a:p>
                  </a:txBody>
                  <a:tcPr marL="66315" marR="66315" marT="33158" marB="33158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66155"/>
                  </a:ext>
                </a:extLst>
              </a:tr>
              <a:tr h="624672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coming</a:t>
                      </a:r>
                    </a:p>
                    <a:p>
                      <a:r>
                        <a:rPr lang="en-GB" sz="1400" dirty="0"/>
                        <a:t>he’s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river</a:t>
                      </a:r>
                    </a:p>
                    <a:p>
                      <a:r>
                        <a:rPr lang="en-GB" sz="1400" dirty="0"/>
                        <a:t>liked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giant</a:t>
                      </a:r>
                    </a:p>
                    <a:p>
                      <a:r>
                        <a:rPr lang="en-GB" sz="1400" dirty="0"/>
                        <a:t>looks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along</a:t>
                      </a:r>
                    </a:p>
                    <a:p>
                      <a:r>
                        <a:rPr lang="en-GB" sz="1400" dirty="0"/>
                        <a:t>plants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Summer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03099"/>
              </p:ext>
            </p:extLst>
          </p:nvPr>
        </p:nvGraphicFramePr>
        <p:xfrm>
          <a:off x="4038604" y="107004"/>
          <a:ext cx="7984783" cy="663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296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768487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47767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701437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revision session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 and rules taught this year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revision session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 and rules taught this year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08793">
                <a:tc>
                  <a:txBody>
                    <a:bodyPr/>
                    <a:lstStyle/>
                    <a:p>
                      <a:r>
                        <a:rPr lang="en-GB" sz="1400" dirty="0"/>
                        <a:t>fictitious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transferring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conscious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writer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constant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ascend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elegance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awkward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frequent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species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understandable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receive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comfortable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thought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controversy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dough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79522">
                <a:tc>
                  <a:txBody>
                    <a:bodyPr/>
                    <a:lstStyle/>
                    <a:p>
                      <a:r>
                        <a:rPr lang="en-GB" sz="1400" dirty="0"/>
                        <a:t>manageable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probably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r>
                        <a:rPr lang="en-GB" sz="1400" dirty="0"/>
                        <a:t>earlier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conscience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53366960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299318289"/>
                  </a:ext>
                </a:extLst>
              </a:tr>
              <a:tr h="857232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dragon</a:t>
                      </a:r>
                    </a:p>
                    <a:p>
                      <a:r>
                        <a:rPr lang="en-GB" sz="1400" dirty="0"/>
                        <a:t>pulled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we’re</a:t>
                      </a:r>
                    </a:p>
                    <a:p>
                      <a:r>
                        <a:rPr lang="en-GB" sz="1400" dirty="0"/>
                        <a:t>stepped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6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Autumn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0391"/>
              </p:ext>
            </p:extLst>
          </p:nvPr>
        </p:nvGraphicFramePr>
        <p:xfrm>
          <a:off x="4143840" y="0"/>
          <a:ext cx="7584337" cy="6684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725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1537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776466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625767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83508">
                <a:tc>
                  <a:txBody>
                    <a:bodyPr/>
                    <a:lstStyle/>
                    <a:p>
                      <a:r>
                        <a:rPr lang="en-GB" sz="1500"/>
                        <a:t>Week 1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2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3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4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931675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write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guessed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aisle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principal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right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guest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isle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principle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draft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heard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cereal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profit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draught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herd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serial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prophet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would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blue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stationary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wood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lead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blew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stationery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aloud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morning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council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steal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allowed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mourning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counsel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steel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25304">
                <a:tc>
                  <a:txBody>
                    <a:bodyPr/>
                    <a:lstStyle/>
                    <a:p>
                      <a:r>
                        <a:rPr lang="en-GB" sz="1100" dirty="0"/>
                        <a:t>board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past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course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who’s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08435">
                <a:tc>
                  <a:txBody>
                    <a:bodyPr/>
                    <a:lstStyle/>
                    <a:p>
                      <a:r>
                        <a:rPr lang="en-GB" sz="1100" dirty="0"/>
                        <a:t>bored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passed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coarse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whose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34449">
                <a:tc>
                  <a:txBody>
                    <a:bodyPr/>
                    <a:lstStyle/>
                    <a:p>
                      <a:r>
                        <a:rPr lang="en-GB" sz="1100" dirty="0"/>
                        <a:t>rein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precede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source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90206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/>
                        <a:t>reign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proceed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sauce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4182218983"/>
                  </a:ext>
                </a:extLst>
              </a:tr>
              <a:tr h="713324"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through</a:t>
                      </a:r>
                    </a:p>
                    <a:p>
                      <a:r>
                        <a:rPr lang="en-GB" sz="1100" dirty="0"/>
                        <a:t>been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stop</a:t>
                      </a:r>
                    </a:p>
                    <a:p>
                      <a:r>
                        <a:rPr lang="en-GB" sz="1100" dirty="0"/>
                        <a:t>must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door</a:t>
                      </a:r>
                    </a:p>
                    <a:p>
                      <a:r>
                        <a:rPr lang="en-GB" sz="1100" dirty="0"/>
                        <a:t>right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High Frequency</a:t>
                      </a:r>
                    </a:p>
                    <a:p>
                      <a:r>
                        <a:rPr lang="en-GB" sz="1100" dirty="0"/>
                        <a:t>these</a:t>
                      </a:r>
                    </a:p>
                    <a:p>
                      <a:r>
                        <a:rPr lang="en-GB" sz="1100" dirty="0"/>
                        <a:t>began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9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Autumn First Term Weeks 5 to 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88377"/>
              </p:ext>
            </p:extLst>
          </p:nvPr>
        </p:nvGraphicFramePr>
        <p:xfrm>
          <a:off x="4143840" y="120038"/>
          <a:ext cx="7879222" cy="663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885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663394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235943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415353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903242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different sounds of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ough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ough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has over ten different pronunciations in UK English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different sounds of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ough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ough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has over ten different pronunciations in UK English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silent letters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out for the silent letters together – investigate the history of the words to see why they are there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doubt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bought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island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thought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although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solemn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nought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thistle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brought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through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knight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fought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thorough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comb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rough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borough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lamb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tough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autumn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sought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furlough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build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52420">
                <a:tc>
                  <a:txBody>
                    <a:bodyPr/>
                    <a:lstStyle/>
                    <a:p>
                      <a:r>
                        <a:rPr lang="en-GB" sz="1400" dirty="0"/>
                        <a:t>wrought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bough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yacht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9294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animals</a:t>
                      </a:r>
                    </a:p>
                    <a:p>
                      <a:r>
                        <a:rPr lang="en-GB" sz="1400" dirty="0"/>
                        <a:t>never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first</a:t>
                      </a:r>
                    </a:p>
                    <a:p>
                      <a:r>
                        <a:rPr lang="en-GB" sz="1400" dirty="0"/>
                        <a:t>work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that’s</a:t>
                      </a:r>
                    </a:p>
                    <a:p>
                      <a:r>
                        <a:rPr lang="en-GB" sz="1400" dirty="0"/>
                        <a:t>mouse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Autumn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9832"/>
              </p:ext>
            </p:extLst>
          </p:nvPr>
        </p:nvGraphicFramePr>
        <p:xfrm>
          <a:off x="4143840" y="87548"/>
          <a:ext cx="7840636" cy="654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81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2421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03212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69424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96188">
                <a:tc>
                  <a:txBody>
                    <a:bodyPr/>
                    <a:lstStyle/>
                    <a:p>
                      <a:r>
                        <a:rPr lang="en-GB" sz="1300" dirty="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silent first letters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out for the silent letters together – investigate the history of the words to see why they are there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 spellings that change nouns to verbs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nouns end in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and verbs end in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-se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endings that sound the same but are spelt differently</a:t>
                      </a:r>
                    </a:p>
                    <a:p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‘-able/-ably’ is used if there is a related word ending in ‘–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 ‘-able’ added straight on to words ending in –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–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 ’-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ible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added onto root words with some ending removed.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0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endings that sound the same but are spelt differently</a:t>
                      </a:r>
                    </a:p>
                    <a:p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‘-able/-ably’ is used if there is a related word ending in ‘–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 ‘-able’ added straight on to words ending in –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–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 ’-</a:t>
                      </a:r>
                      <a:r>
                        <a:rPr lang="en-GB" sz="10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ible</a:t>
                      </a:r>
                      <a:r>
                        <a:rPr lang="en-GB" sz="1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added onto root words with some ending removed.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0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knight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advice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Adorable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tolerable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wreckage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advise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adorably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toleration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writer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device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adoration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irreplaceable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knowledge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devise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applicable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salvageable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knuckle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licence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applicably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changeable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wreath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license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application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noticeable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pterodactyl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practise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considerable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forcible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mnemonic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practice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considerably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possible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wrestler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prophecy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consideration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incredible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79742">
                <a:tc>
                  <a:txBody>
                    <a:bodyPr/>
                    <a:lstStyle/>
                    <a:p>
                      <a:r>
                        <a:rPr lang="en-GB" sz="1400" dirty="0"/>
                        <a:t>knife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prophesy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probable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5635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something</a:t>
                      </a:r>
                    </a:p>
                    <a:p>
                      <a:r>
                        <a:rPr lang="en-GB" sz="1400" dirty="0"/>
                        <a:t>still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found</a:t>
                      </a:r>
                    </a:p>
                    <a:p>
                      <a:r>
                        <a:rPr lang="en-GB" sz="1400" dirty="0"/>
                        <a:t>live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soon</a:t>
                      </a:r>
                    </a:p>
                    <a:p>
                      <a:r>
                        <a:rPr lang="en-GB" sz="1400" dirty="0"/>
                        <a:t>night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narrator</a:t>
                      </a:r>
                    </a:p>
                    <a:p>
                      <a:r>
                        <a:rPr lang="en-GB" sz="1400" dirty="0"/>
                        <a:t>small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Autumn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06272"/>
              </p:ext>
            </p:extLst>
          </p:nvPr>
        </p:nvGraphicFramePr>
        <p:xfrm>
          <a:off x="4143838" y="146194"/>
          <a:ext cx="7967097" cy="677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3119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69309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260879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427240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518013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endings that sound the same but are spelt differently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ible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/-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ibly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is used if the root word is not heard completely before the ending.  ‘able’/’ably’ is used if the complete word is heard before.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adverbs of possibility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adverbs of time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90052">
                <a:tc>
                  <a:txBody>
                    <a:bodyPr/>
                    <a:lstStyle/>
                    <a:p>
                      <a:r>
                        <a:rPr lang="en-GB" sz="1400" dirty="0"/>
                        <a:t>possible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definitely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afterwards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possibly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possibility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immediately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horrible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probably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earlier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horribly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frequently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eventually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terrible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infrequently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previously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terribly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occasionally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finally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visible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rarely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recently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incredible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certainly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yesterday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2124">
                <a:tc>
                  <a:txBody>
                    <a:bodyPr/>
                    <a:lstStyle/>
                    <a:p>
                      <a:r>
                        <a:rPr lang="en-GB" sz="1400" dirty="0"/>
                        <a:t>incredibly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obviously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tomorrow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81062">
                <a:tc>
                  <a:txBody>
                    <a:bodyPr/>
                    <a:lstStyle/>
                    <a:p>
                      <a:r>
                        <a:rPr lang="en-GB" sz="1400" dirty="0"/>
                        <a:t>sensible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often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whilst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81062">
                <a:tc>
                  <a:txBody>
                    <a:bodyPr/>
                    <a:lstStyle/>
                    <a:p>
                      <a:r>
                        <a:rPr lang="en-GB" sz="1400" dirty="0"/>
                        <a:t>sensibly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3556107"/>
                  </a:ext>
                </a:extLst>
              </a:tr>
              <a:tr h="817934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couldn’t</a:t>
                      </a:r>
                    </a:p>
                    <a:p>
                      <a:r>
                        <a:rPr lang="en-GB" sz="1400" dirty="0"/>
                        <a:t>three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head</a:t>
                      </a:r>
                    </a:p>
                    <a:p>
                      <a:r>
                        <a:rPr lang="en-GB" sz="1400" dirty="0"/>
                        <a:t>king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town</a:t>
                      </a:r>
                    </a:p>
                    <a:p>
                      <a:r>
                        <a:rPr lang="en-GB" sz="1400" dirty="0"/>
                        <a:t>I’ve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7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Spring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536965"/>
              </p:ext>
            </p:extLst>
          </p:nvPr>
        </p:nvGraphicFramePr>
        <p:xfrm>
          <a:off x="4143840" y="87549"/>
          <a:ext cx="7869820" cy="6752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22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4527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967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6493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401486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281892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ending in “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ious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root word ends in ’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a soft sound, it is usually  ‘–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cious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 If a hard sound, usually ‘-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tion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words ending in “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cial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and “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tial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cial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common after a vowel letter and ‘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tial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 consonant letter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when we use ‘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‘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ence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ency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‘-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‘-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ence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‘–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ency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 soft ‘c’ or soft ‘g’ or ‘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when words can end in ‘</a:t>
                      </a:r>
                      <a:r>
                        <a:rPr lang="en-GB" sz="11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for related words with an ‘a’ sound or those that can end in ‘–</a:t>
                      </a:r>
                      <a:r>
                        <a:rPr lang="en-GB" sz="11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for 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ance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–</a:t>
                      </a:r>
                      <a:r>
                        <a:rPr lang="en-GB" sz="11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ancy</a:t>
                      </a:r>
                      <a:r>
                        <a:rPr lang="en-GB" sz="11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 -ant </a:t>
                      </a:r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words.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vicious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official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innocent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precious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innocence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observance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conscious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expectant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delicious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confidential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decency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hesitant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malicious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essential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frequent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hesitancy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suspicious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torrential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frequency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tolerant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ambitious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artificial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confident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tolerance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cautious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prejudicial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confidence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substance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84820">
                <a:tc>
                  <a:txBody>
                    <a:bodyPr/>
                    <a:lstStyle/>
                    <a:p>
                      <a:r>
                        <a:rPr lang="en-GB" sz="1400" dirty="0"/>
                        <a:t>fictitious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beneficial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violent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observation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92410">
                <a:tc>
                  <a:txBody>
                    <a:bodyPr/>
                    <a:lstStyle/>
                    <a:p>
                      <a:r>
                        <a:rPr lang="en-GB" sz="1400" dirty="0"/>
                        <a:t>nutritious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palatial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violence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expectation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39838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anxious ( exception)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glacial</a:t>
                      </a:r>
                    </a:p>
                  </a:txBody>
                  <a:tcPr marL="66315" marR="66315" marT="33158" marB="33158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541680600"/>
                  </a:ext>
                </a:extLst>
              </a:tr>
              <a:tr h="1398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initial ( exception)</a:t>
                      </a:r>
                    </a:p>
                  </a:txBody>
                  <a:tcPr marL="66315" marR="66315" marT="33158" marB="33158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19812"/>
                  </a:ext>
                </a:extLst>
              </a:tr>
              <a:tr h="76647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around</a:t>
                      </a:r>
                    </a:p>
                    <a:p>
                      <a:r>
                        <a:rPr lang="en-GB" sz="1400" dirty="0"/>
                        <a:t>every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garden</a:t>
                      </a:r>
                    </a:p>
                    <a:p>
                      <a:r>
                        <a:rPr lang="en-GB" sz="1400" dirty="0"/>
                        <a:t>laughed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let’s</a:t>
                      </a:r>
                    </a:p>
                    <a:p>
                      <a:r>
                        <a:rPr lang="en-GB" sz="1400" dirty="0"/>
                        <a:t>suddenly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another</a:t>
                      </a:r>
                    </a:p>
                    <a:p>
                      <a:r>
                        <a:rPr lang="en-GB" sz="1400" dirty="0"/>
                        <a:t>great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5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Spring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50882"/>
              </p:ext>
            </p:extLst>
          </p:nvPr>
        </p:nvGraphicFramePr>
        <p:xfrm>
          <a:off x="4143840" y="92597"/>
          <a:ext cx="7905407" cy="667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381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186551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65513">
                  <a:extLst>
                    <a:ext uri="{9D8B030D-6E8A-4147-A177-3AD203B41FA5}">
                      <a16:colId xmlns:a16="http://schemas.microsoft.com/office/drawing/2014/main" val="4110788800"/>
                    </a:ext>
                  </a:extLst>
                </a:gridCol>
              </a:tblGrid>
              <a:tr h="473161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 gridSpan="2"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038398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when we add suffixes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‘r’ 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doubled if the  ‘fer ‘is still stressed when the ending is added.  If it is no longer stressed, it stays as a single ‘r’. </a:t>
                      </a:r>
                    </a:p>
                    <a:p>
                      <a:endParaRPr lang="en-GB" sz="1200" dirty="0"/>
                    </a:p>
                  </a:txBody>
                  <a:tcPr marL="88508" marR="88508" marT="44254" marB="44254"/>
                </a:tc>
                <a:tc gridSpan="2"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use of  hyphens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Hyphens are used to join words together.  They are especially used to join prefixes that end in a vowel to root words that begin with a vowel.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88508" marR="88508" marT="44254" marB="4425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31979">
                <a:tc>
                  <a:txBody>
                    <a:bodyPr/>
                    <a:lstStyle/>
                    <a:p>
                      <a:r>
                        <a:rPr lang="en-GB" sz="1400" dirty="0"/>
                        <a:t>referring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co-ordinate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EXCEPTIONS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referred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re-enter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ex-wife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referral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co-operate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self-evident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preferring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co-own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all-inclusive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preferred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anti-inflammatory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cross-reference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transferring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re-evaluate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co-star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transferred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co-author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anti-clockwise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reference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re-educate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401049">
                <a:tc>
                  <a:txBody>
                    <a:bodyPr/>
                    <a:lstStyle/>
                    <a:p>
                      <a:r>
                        <a:rPr lang="en-GB" sz="1400" dirty="0"/>
                        <a:t>referee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re-energise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10405">
                <a:tc>
                  <a:txBody>
                    <a:bodyPr/>
                    <a:lstStyle/>
                    <a:p>
                      <a:r>
                        <a:rPr lang="en-GB" sz="1400" dirty="0"/>
                        <a:t>preference</a:t>
                      </a:r>
                    </a:p>
                  </a:txBody>
                  <a:tcPr marL="88508" marR="88508" marT="44254" marB="44254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10405">
                <a:tc>
                  <a:txBody>
                    <a:bodyPr/>
                    <a:lstStyle/>
                    <a:p>
                      <a:r>
                        <a:rPr lang="en-GB" sz="1400" dirty="0"/>
                        <a:t>transference</a:t>
                      </a:r>
                    </a:p>
                  </a:txBody>
                  <a:tcPr marL="88508" marR="88508" marT="44254" marB="44254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46669"/>
                  </a:ext>
                </a:extLst>
              </a:tr>
              <a:tr h="905852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cried</a:t>
                      </a:r>
                    </a:p>
                    <a:p>
                      <a:r>
                        <a:rPr lang="en-GB" sz="1400" dirty="0"/>
                        <a:t>jumped</a:t>
                      </a:r>
                    </a:p>
                  </a:txBody>
                  <a:tcPr marL="88508" marR="88508" marT="44254" marB="44254"/>
                </a:tc>
                <a:tc gridSpan="2"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because</a:t>
                      </a:r>
                    </a:p>
                    <a:p>
                      <a:r>
                        <a:rPr lang="en-GB" sz="1400" dirty="0"/>
                        <a:t>before</a:t>
                      </a:r>
                    </a:p>
                  </a:txBody>
                  <a:tcPr marL="88508" marR="88508" marT="44254" marB="4425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6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Spring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59957"/>
              </p:ext>
            </p:extLst>
          </p:nvPr>
        </p:nvGraphicFramePr>
        <p:xfrm>
          <a:off x="4143840" y="139123"/>
          <a:ext cx="7905407" cy="663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0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54677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27906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95024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77375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308124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spellings with double letters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for the words that have two or three sets of doubles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spellings with double letters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for the words that have two or three sets of doubles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silent letters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at the history of these words – what languages have they evolved from?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words starting with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-‘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accommodate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community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amateur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accompany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accompany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correspond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bruise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accommodate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according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exaggerate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language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access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aggressive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excellent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muscle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accuse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apparent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necessary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nuisance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accost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appreciate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programme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leisure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accrue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attached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sufficient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queue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accuracy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committee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embarrass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rhyme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accomplish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communicate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harass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guarantee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accumulate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r>
                        <a:rPr lang="en-GB" sz="1400" dirty="0"/>
                        <a:t>abbreviate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vacuum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restaurant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accentuate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36171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720442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clothes</a:t>
                      </a:r>
                    </a:p>
                    <a:p>
                      <a:r>
                        <a:rPr lang="en-GB" sz="1400" dirty="0"/>
                        <a:t>place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mother</a:t>
                      </a:r>
                    </a:p>
                    <a:p>
                      <a:r>
                        <a:rPr lang="en-GB" sz="1400" dirty="0"/>
                        <a:t>window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morning</a:t>
                      </a:r>
                    </a:p>
                    <a:p>
                      <a:r>
                        <a:rPr lang="en-GB" sz="1400" dirty="0"/>
                        <a:t>queen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green</a:t>
                      </a:r>
                    </a:p>
                    <a:p>
                      <a:r>
                        <a:rPr lang="en-GB" sz="1400" dirty="0"/>
                        <a:t>different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5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5 Spring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40505"/>
              </p:ext>
            </p:extLst>
          </p:nvPr>
        </p:nvGraphicFramePr>
        <p:xfrm>
          <a:off x="4166886" y="104173"/>
          <a:ext cx="7928658" cy="6675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605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75305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78932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991035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which have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after ‘c’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before ‘e’ except after ‘c’ – although there are some exceptions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which have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after ‘c’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exceptions to last week’s rule.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437245">
                <a:tc>
                  <a:txBody>
                    <a:bodyPr/>
                    <a:lstStyle/>
                    <a:p>
                      <a:r>
                        <a:rPr lang="en-GB" sz="1400" dirty="0"/>
                        <a:t>deceive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conceive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science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perceive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species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ceiling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efficient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receive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deficient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receipt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glacier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caffeine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scientists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protein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sufficient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405938">
                <a:tc>
                  <a:txBody>
                    <a:bodyPr/>
                    <a:lstStyle/>
                    <a:p>
                      <a:r>
                        <a:rPr lang="en-GB" sz="1400" dirty="0"/>
                        <a:t>seize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emergencies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97704">
                <a:tc>
                  <a:txBody>
                    <a:bodyPr/>
                    <a:lstStyle/>
                    <a:p>
                      <a:r>
                        <a:rPr lang="en-GB" sz="1400" dirty="0"/>
                        <a:t>neither</a:t>
                      </a:r>
                    </a:p>
                  </a:txBody>
                  <a:tcPr marL="88508" marR="88508" marT="44254" marB="44254"/>
                </a:tc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inefficient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9770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272399"/>
                  </a:ext>
                </a:extLst>
              </a:tr>
              <a:tr h="91689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which</a:t>
                      </a:r>
                    </a:p>
                    <a:p>
                      <a:r>
                        <a:rPr lang="en-GB" sz="1400" dirty="0"/>
                        <a:t>friends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there’s</a:t>
                      </a:r>
                    </a:p>
                    <a:p>
                      <a:r>
                        <a:rPr lang="en-GB" sz="1400" dirty="0"/>
                        <a:t>looking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8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1970</Words>
  <Application>Microsoft Office PowerPoint</Application>
  <PresentationFormat>Widescreen</PresentationFormat>
  <Paragraphs>699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Assistant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Fletcher, Sandra</dc:creator>
  <cp:lastModifiedBy>Fletcher, Sandra</cp:lastModifiedBy>
  <cp:revision>7</cp:revision>
  <dcterms:created xsi:type="dcterms:W3CDTF">2022-07-14T19:18:08Z</dcterms:created>
  <dcterms:modified xsi:type="dcterms:W3CDTF">2022-07-27T20:56:33Z</dcterms:modified>
</cp:coreProperties>
</file>