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5E97-CBE7-124B-9206-B62BACEE9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986D1-8367-2051-3C3C-4BB5FE895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BC2A-39AA-D478-A06F-39EA29E5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8558B-9531-8002-927B-B09B8F04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7876-85B3-3BF1-D502-089B84E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1FF5-190F-C273-B278-BF03B5B7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8E3F7-19CC-3501-510D-9D7C2D92B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2986-99EB-8589-0636-6E674FA2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176D-56B5-5187-4AB9-B805371E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C1670-F9C1-617F-3C5E-311F4BA7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6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C1914-FF68-6364-D2DD-6DAC75991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C1663-E252-B833-DDF7-0D8A1F90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A81C-7729-84D0-0FE4-A9DDBFBD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095A4-848F-239F-0BB2-7D2DA348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8B03-8E94-7FD6-D480-570C03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3407-49A0-215C-0E24-28793611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D3D9-084F-DB30-7272-7FA382AA6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B73F0-7557-27C1-CF6C-44A1ACCF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1E43-3B57-160D-4005-C2002B03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ACD22-B5A1-8D24-4289-3C957FDA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2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9A83-FBC4-D46E-F131-E551A340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A90C7-03CB-C7D2-7858-0F3350946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02D5-8B4C-6248-B4C0-03EE14F4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2CAFE-9D5A-55F6-375F-4DD12A5B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DA47C-9272-6A95-1CE9-902FE115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6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AC00-0D17-EA85-8285-F21952A1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B679-E6D7-1A02-23E7-49239095A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884D6-8692-FFCB-CA40-A69EFAF99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9AFA1-6AED-C531-D1FF-88FEF9AF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8CFAC-BE55-FA14-3FAF-BD55B79E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64E8A-265D-5F1A-16BA-0E720EE1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5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4927-04DB-C042-F2E8-50EDA7E0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4906-20B7-927A-8687-E40B77E8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601BA-E7C5-6F89-B202-D41A4A3C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CFFF3-B4BF-1948-4CE7-B8355ADB1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431F-B5FB-390F-F819-1CB973E79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3D72-A6B6-E62B-9E44-D911C664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6188C-5C52-E1C6-6CC8-97ABD378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51FA-FCAA-822D-482C-48175496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DA9A-D4BA-18A8-EF06-07C267B4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BA230-9923-1B24-5828-8402CD26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AA2DC-5B13-508D-DE9B-28EE3728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79891-5A94-7872-1541-EB2F29A6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481F2-0FAD-927E-DAD1-16D5BCA8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4C122-8282-B252-BB91-4648594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B57AD-4F95-813E-857F-298BFAAF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A85-82E0-A4BE-53A6-962BE339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4F3ED-BAB0-4737-17A9-8BFCCE35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A3324-78B1-6E8F-ACA1-90ECCE753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8C206-93F7-4237-07FA-8FD2424D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B017-7ED2-D45C-799D-90C0806D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4AC9A-98EB-410E-CF85-4A1CB786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09EC-0F83-EAA2-27B0-281F5EF1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C86F-9BF8-A259-D291-DBF38CFFA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BA73-59DA-5578-0E58-B318D9668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BE272-A6EB-4645-6DDF-01FA20B7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B37E6-83F4-2DD3-817F-986647AE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3D7DD-B561-D356-5323-ABDBF3AA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60774-CBD1-C34D-5786-8F7512BA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CAE5-9A9E-4D89-8C70-66069D0E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4B6E-A2E3-7018-0F04-1B8DAA412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5310-1985-075A-D7F0-C8A85E98F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3A66-6A5C-9712-06DD-E3FB97A04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7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cument41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6289" y="0"/>
            <a:ext cx="12200088" cy="6857999"/>
          </a:xfrm>
          <a:prstGeom prst="rect">
            <a:avLst/>
          </a:prstGeom>
        </p:spPr>
      </p:pic>
      <p:sp>
        <p:nvSpPr>
          <p:cNvPr id="6" name="Text Box 2"/>
          <p:cNvSpPr txBox="1"/>
          <p:nvPr/>
        </p:nvSpPr>
        <p:spPr>
          <a:xfrm>
            <a:off x="8272012" y="163513"/>
            <a:ext cx="3727450" cy="13540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Stage 2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4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B6370-DBC1-19F0-8054-2B47B4B08E89}"/>
              </a:ext>
            </a:extLst>
          </p:cNvPr>
          <p:cNvSpPr txBox="1"/>
          <p:nvPr/>
        </p:nvSpPr>
        <p:spPr>
          <a:xfrm>
            <a:off x="3020438" y="2733871"/>
            <a:ext cx="6177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Assistant" pitchFamily="2" charset="-79"/>
                <a:cs typeface="Assistant" pitchFamily="2" charset="-79"/>
              </a:rPr>
              <a:t>We choose the spelling words from the  National Curriculum list. Each year group has their own list of words for every week of the year and their associated rules. </a:t>
            </a:r>
            <a:endParaRPr lang="en-GB" dirty="0"/>
          </a:p>
        </p:txBody>
      </p:sp>
      <p:pic>
        <p:nvPicPr>
          <p:cNvPr id="8" name="Picture 7" descr="Document41 [Compatibility Mode] - Word">
            <a:extLst>
              <a:ext uri="{FF2B5EF4-FFF2-40B4-BE49-F238E27FC236}">
                <a16:creationId xmlns:a16="http://schemas.microsoft.com/office/drawing/2014/main" id="{D12B4C1A-76CC-DE48-531A-777A471D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8926" y="1"/>
            <a:ext cx="12200088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0FC5D2-343D-12FA-8AA3-F6869860C37E}"/>
              </a:ext>
            </a:extLst>
          </p:cNvPr>
          <p:cNvSpPr txBox="1"/>
          <p:nvPr/>
        </p:nvSpPr>
        <p:spPr>
          <a:xfrm>
            <a:off x="1143000" y="1992109"/>
            <a:ext cx="6177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Assistant" pitchFamily="2" charset="-79"/>
                <a:cs typeface="Assistant" pitchFamily="2" charset="-79"/>
              </a:rPr>
              <a:t>We choose the spelling words from the  National Curriculum list. Each year group has their own list of words for every week of the year and their associated rules.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28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Summer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08952"/>
              </p:ext>
            </p:extLst>
          </p:nvPr>
        </p:nvGraphicFramePr>
        <p:xfrm>
          <a:off x="4143840" y="116732"/>
          <a:ext cx="7860092" cy="666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75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4175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17428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84161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06516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2319952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demonstrate the ‘s’ sound spelt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have originated from Latin – Romans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 the ‘ay’ sound spelt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or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specific rule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the possessive apostrophe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apostrophe is placed after the plural form of the word;  ‘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not added if the plural already ends in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‘s’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is added if the plural does not end in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(e.g. children’s)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the homophones or near-homophones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 ,but differs in meaning, and may differ in spelling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science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vein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girls’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grate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r>
                        <a:rPr lang="en-GB" sz="1400" dirty="0"/>
                        <a:t>scene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weight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boys’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great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discipline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babies’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groan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fascinate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neighbour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children’s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grown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crescent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men’s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missed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fascinate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obey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mice’s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scissors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parent’s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bury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scented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sleigh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teacher’s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berry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scenery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survey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helper’s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fairfare</a:t>
                      </a:r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r>
                        <a:rPr lang="en-GB" sz="1400" dirty="0"/>
                        <a:t>descend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convey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auntie’s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9543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442601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know</a:t>
                      </a:r>
                    </a:p>
                    <a:p>
                      <a:r>
                        <a:rPr lang="en-GB" sz="1400" dirty="0"/>
                        <a:t>bear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can’t</a:t>
                      </a:r>
                    </a:p>
                    <a:p>
                      <a:r>
                        <a:rPr lang="en-GB" sz="1400" dirty="0"/>
                        <a:t>again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long</a:t>
                      </a:r>
                    </a:p>
                    <a:p>
                      <a:r>
                        <a:rPr lang="en-GB" sz="1400" dirty="0"/>
                        <a:t>things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after</a:t>
                      </a:r>
                    </a:p>
                    <a:p>
                      <a:r>
                        <a:rPr lang="en-GB" sz="1400" dirty="0"/>
                        <a:t>wanted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6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Summer First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396239"/>
              </p:ext>
            </p:extLst>
          </p:nvPr>
        </p:nvGraphicFramePr>
        <p:xfrm>
          <a:off x="4346678" y="301557"/>
          <a:ext cx="7388119" cy="608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23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48688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30738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the homophones or near-homophones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 ,but differs in meaning, and may differ in spelling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the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sound can be spelled with an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GB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93246">
                <a:tc>
                  <a:txBody>
                    <a:bodyPr/>
                    <a:lstStyle/>
                    <a:p>
                      <a:r>
                        <a:rPr lang="en-GB" sz="1400" dirty="0"/>
                        <a:t>knot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happiness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not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happily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plain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silliness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plane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prettiest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peace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merriment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piece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pitiful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weather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beautiful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whether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nastiness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whose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penniless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who’s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plentiful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824631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everyone</a:t>
                      </a:r>
                    </a:p>
                    <a:p>
                      <a:r>
                        <a:rPr lang="en-GB" sz="1400" dirty="0"/>
                        <a:t>our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two</a:t>
                      </a:r>
                    </a:p>
                    <a:p>
                      <a:r>
                        <a:rPr lang="en-GB" sz="1400" dirty="0"/>
                        <a:t>play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8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Summer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82097"/>
              </p:ext>
            </p:extLst>
          </p:nvPr>
        </p:nvGraphicFramePr>
        <p:xfrm>
          <a:off x="4114800" y="116732"/>
          <a:ext cx="7889132" cy="5419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79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4175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17428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84161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290163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149531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‘ay’ sound spelt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or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it has a long (a) sound then it is spelled 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‘que’ sounds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have originated from French words, so the spelling has stayed the same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additional spellings + revision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prefix bi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The English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prefixes bi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-, derived from Latin, and its Greek variant di- both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“two.”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grey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plague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breath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bilingual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osprey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fatigue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build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bicuspid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disobey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antique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extreme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biped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surveyor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unique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fruit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bicycle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conveyor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vague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biplane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reign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catalogue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biceps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freight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plaque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purpose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bicentennial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veil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dialogue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strange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binoculars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eighteen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grotesque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surprise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bisect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neighbour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unique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consider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biannual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55394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two</a:t>
                      </a:r>
                    </a:p>
                    <a:p>
                      <a:r>
                        <a:rPr lang="en-GB" sz="1400" dirty="0"/>
                        <a:t>play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take</a:t>
                      </a:r>
                    </a:p>
                    <a:p>
                      <a:r>
                        <a:rPr lang="en-GB" sz="1400" dirty="0"/>
                        <a:t>thought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well</a:t>
                      </a:r>
                    </a:p>
                    <a:p>
                      <a:r>
                        <a:rPr lang="en-GB" sz="1400" dirty="0"/>
                        <a:t>find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more</a:t>
                      </a:r>
                    </a:p>
                    <a:p>
                      <a:r>
                        <a:rPr lang="en-GB" sz="1400" dirty="0"/>
                        <a:t>I’ll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58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Summer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79024"/>
              </p:ext>
            </p:extLst>
          </p:nvPr>
        </p:nvGraphicFramePr>
        <p:xfrm>
          <a:off x="4179508" y="122789"/>
          <a:ext cx="7388119" cy="663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23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48688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30738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856774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the spelling when the ending sounds like ‘shun’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ending of nouns sounds like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‘shun’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 is spelt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sion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revision session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mixture of words from lots of different spelling rules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93246">
                <a:tc>
                  <a:txBody>
                    <a:bodyPr/>
                    <a:lstStyle/>
                    <a:p>
                      <a:r>
                        <a:rPr lang="en-GB" sz="1400" dirty="0"/>
                        <a:t>invasion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separate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division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affect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confusion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unexpectedly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decision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potatoes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collision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circus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suppression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insoluble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explosion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microphone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corrosion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bicentennial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confession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brochure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82545">
                <a:tc>
                  <a:txBody>
                    <a:bodyPr/>
                    <a:lstStyle/>
                    <a:p>
                      <a:r>
                        <a:rPr lang="en-GB" sz="1400" dirty="0"/>
                        <a:t>progression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mathematical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50934">
                <a:tc>
                  <a:txBody>
                    <a:bodyPr/>
                    <a:lstStyle/>
                    <a:p>
                      <a:r>
                        <a:rPr lang="en-GB" sz="1400" dirty="0"/>
                        <a:t>illusion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completion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533669601"/>
                  </a:ext>
                </a:extLst>
              </a:tr>
              <a:tr h="15093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astronaut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299318289"/>
                  </a:ext>
                </a:extLst>
              </a:tr>
              <a:tr h="824631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round</a:t>
                      </a:r>
                    </a:p>
                    <a:p>
                      <a:r>
                        <a:rPr lang="en-GB" sz="1400" dirty="0"/>
                        <a:t>tree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magic</a:t>
                      </a:r>
                    </a:p>
                    <a:p>
                      <a:r>
                        <a:rPr lang="en-GB" sz="1400" dirty="0"/>
                        <a:t>shouted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6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Autumn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18008"/>
              </p:ext>
            </p:extLst>
          </p:nvPr>
        </p:nvGraphicFramePr>
        <p:xfrm>
          <a:off x="4502428" y="750120"/>
          <a:ext cx="7225750" cy="626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738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11063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692475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548901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40570">
                <a:tc>
                  <a:txBody>
                    <a:bodyPr/>
                    <a:lstStyle/>
                    <a:p>
                      <a:r>
                        <a:rPr lang="en-GB" sz="1500"/>
                        <a:t>Week 1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2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3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4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494906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silent letters in words from different origins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Silent letters in words – different origins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which ‘w’ words have a silent ‘h’ and which do not (need to learn the specifics)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‘w’ words have a silent ‘h’; others do not – need to learn the specifics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show the silent ‘e’ changes the sound of the vowel that precedes it (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‘rid’ to ‘ride’)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silent ‘e’ changes the sound of the vowel that precedes it, e.g. ‘rid’ to ‘ride’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that ‘ate’ can also be spelt ‘eight’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‘ate’ can also be spelt ‘eight’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honest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when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huge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calculate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write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where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complete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negate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wreck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what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handle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straight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wrong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which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describe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accurate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wrist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wheat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favourite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eight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gnaw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were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extreme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freight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rustle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opposite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educate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glisten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whistle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sentence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complicate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 dirty="0"/>
                        <a:t>mortgage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whisper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separate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concentrate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44442"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mechanic</a:t>
                      </a:r>
                    </a:p>
                  </a:txBody>
                  <a:tcPr marL="75244" marR="75244" marT="37622" marB="37622"/>
                </a:tc>
                <a:tc row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5244" marR="75244" marT="37622" marB="37622"/>
                </a:tc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quite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evaporate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44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Weight 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342653739"/>
                  </a:ext>
                </a:extLst>
              </a:tr>
              <a:tr h="633461"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said</a:t>
                      </a:r>
                    </a:p>
                    <a:p>
                      <a:r>
                        <a:rPr lang="en-GB" sz="1100" dirty="0"/>
                        <a:t>they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that</a:t>
                      </a:r>
                    </a:p>
                    <a:p>
                      <a:r>
                        <a:rPr lang="en-GB" sz="1100" dirty="0"/>
                        <a:t>with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what</a:t>
                      </a:r>
                    </a:p>
                    <a:p>
                      <a:r>
                        <a:rPr lang="en-GB" sz="1100" dirty="0"/>
                        <a:t>there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this</a:t>
                      </a:r>
                    </a:p>
                    <a:p>
                      <a:r>
                        <a:rPr lang="en-GB" sz="1100" dirty="0"/>
                        <a:t>have 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9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Autumn First Term Weeks 5 to 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46540"/>
              </p:ext>
            </p:extLst>
          </p:nvPr>
        </p:nvGraphicFramePr>
        <p:xfrm>
          <a:off x="4465320" y="510246"/>
          <a:ext cx="7262858" cy="610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85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44250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2050502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</a:tblGrid>
              <a:tr h="391939">
                <a:tc>
                  <a:txBody>
                    <a:bodyPr/>
                    <a:lstStyle/>
                    <a:p>
                      <a:r>
                        <a:rPr lang="en-GB" sz="1800"/>
                        <a:t>Week 5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7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371785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these words all contain double letters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all contain double letters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plural nouns that have an ‘o’ after a consonant  add ‘es’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Plural nouns that have an ‘o’ after a consonant  add ‘es’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soft ‘c’ sound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comes before an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or ‘y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it is pronounced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occasion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Volcanoes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centre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classical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potatoes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century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scissors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tomatoes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certain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planned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heroes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circle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suppose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tornadoes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recent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attitude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tomatoes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medicine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shuffle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zeroes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mood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buffaloes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cyclist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blossom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grottoes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adjacent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66277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accident</a:t>
                      </a:r>
                    </a:p>
                  </a:txBody>
                  <a:tcPr marL="89077" marR="89077" marT="44538" marB="44538"/>
                </a:tc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dominoes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accident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662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juicy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397908406"/>
                  </a:ext>
                </a:extLst>
              </a:tr>
              <a:tr h="748247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went</a:t>
                      </a:r>
                    </a:p>
                    <a:p>
                      <a:r>
                        <a:rPr lang="en-GB" sz="1400" dirty="0"/>
                        <a:t>hello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little</a:t>
                      </a:r>
                    </a:p>
                    <a:p>
                      <a:r>
                        <a:rPr lang="en-GB" sz="1400" dirty="0"/>
                        <a:t>were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down</a:t>
                      </a:r>
                    </a:p>
                    <a:p>
                      <a:r>
                        <a:rPr lang="en-GB" sz="1400" dirty="0"/>
                        <a:t>when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7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Autumn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5577"/>
              </p:ext>
            </p:extLst>
          </p:nvPr>
        </p:nvGraphicFramePr>
        <p:xfrm>
          <a:off x="4241442" y="281940"/>
          <a:ext cx="7225750" cy="641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344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04978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661799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722818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01798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943622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the ‘ort’ sound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more than one spelling for the sound “ort”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different sounds for the spelling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ough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no specific spelling rule for the ‘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ough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string. Children could sort into the different sounds.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the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sound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the odd ones out and why the sound is different  (look at the stressed syllable)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investigate spelling words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look at the words from this week’s spellings and choose a couple to investigate – can they find similar words, similar meanings, similar spellings?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bought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believe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brought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library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experiment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thought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although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artist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famous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sought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drought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yard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group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consort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thoughtful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darken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history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slaughter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borough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garlic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important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distraught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carton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length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daughter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doughnut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earth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increase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GB" sz="1400" dirty="0"/>
                        <a:t>nought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target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interest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86834">
                <a:tc rowSpan="3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 rowSpan="3">
                  <a:txBody>
                    <a:bodyPr/>
                    <a:lstStyle/>
                    <a:p>
                      <a:r>
                        <a:rPr lang="en-GB" sz="1400" dirty="0"/>
                        <a:t>cough</a:t>
                      </a:r>
                    </a:p>
                  </a:txBody>
                  <a:tcPr marL="66315" marR="66315" marT="33158" marB="33158"/>
                </a:tc>
                <a:tc rowSpan="3">
                  <a:txBody>
                    <a:bodyPr/>
                    <a:lstStyle/>
                    <a:p>
                      <a:r>
                        <a:rPr lang="en-GB" sz="1400" dirty="0"/>
                        <a:t>varnish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material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868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natural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883584747"/>
                  </a:ext>
                </a:extLst>
              </a:tr>
              <a:tr h="2868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often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4071745629"/>
                  </a:ext>
                </a:extLst>
              </a:tr>
              <a:tr h="724477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looked</a:t>
                      </a:r>
                    </a:p>
                    <a:p>
                      <a:r>
                        <a:rPr lang="en-GB" sz="1400" dirty="0"/>
                        <a:t>very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don’t</a:t>
                      </a:r>
                    </a:p>
                    <a:p>
                      <a:r>
                        <a:rPr lang="en-GB" sz="1400" dirty="0"/>
                        <a:t>come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will</a:t>
                      </a:r>
                    </a:p>
                    <a:p>
                      <a:r>
                        <a:rPr lang="en-GB" sz="1400" dirty="0"/>
                        <a:t>back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into</a:t>
                      </a:r>
                    </a:p>
                    <a:p>
                      <a:r>
                        <a:rPr lang="en-GB" sz="1400" dirty="0"/>
                        <a:t>from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Autumn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7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71798"/>
              </p:ext>
            </p:extLst>
          </p:nvPr>
        </p:nvGraphicFramePr>
        <p:xfrm>
          <a:off x="4143840" y="71120"/>
          <a:ext cx="7977040" cy="680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88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69645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2263701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</a:tblGrid>
              <a:tr h="411519">
                <a:tc>
                  <a:txBody>
                    <a:bodyPr/>
                    <a:lstStyle/>
                    <a:p>
                      <a:r>
                        <a:rPr lang="en-GB" sz="180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7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876358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investigate spelling words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look at the words from this week’s spellings and choose a couple to investigate – can they find similar words, similar meanings, similar spellings?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words starting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but with the 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sound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mostly have a French origin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words with the digraph au</a:t>
                      </a:r>
                    </a:p>
                    <a:p>
                      <a:endParaRPr lang="en-GB" sz="12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75700">
                <a:tc>
                  <a:txBody>
                    <a:bodyPr/>
                    <a:lstStyle/>
                    <a:p>
                      <a:r>
                        <a:rPr lang="en-GB" sz="1400" dirty="0"/>
                        <a:t>perhaps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champagne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caught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r>
                        <a:rPr lang="en-GB" sz="1400" dirty="0"/>
                        <a:t>probably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chagrin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applaud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r>
                        <a:rPr lang="en-GB" sz="1400" dirty="0"/>
                        <a:t>quarter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crochet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automatic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r>
                        <a:rPr lang="en-GB" sz="1400" dirty="0"/>
                        <a:t>remember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moustache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fraught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r>
                        <a:rPr lang="en-GB" sz="1400" dirty="0"/>
                        <a:t>strength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chauffer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audience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r>
                        <a:rPr lang="en-GB" sz="1400" dirty="0"/>
                        <a:t>therefore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quiche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taught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r>
                        <a:rPr lang="en-GB" sz="1400" dirty="0"/>
                        <a:t>woman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chaperone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author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r>
                        <a:rPr lang="en-GB" sz="1400" dirty="0"/>
                        <a:t>women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chute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naughty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48800">
                <a:tc>
                  <a:txBody>
                    <a:bodyPr/>
                    <a:lstStyle/>
                    <a:p>
                      <a:r>
                        <a:rPr lang="en-GB" sz="1400" dirty="0"/>
                        <a:t>promise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astronaut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12578">
                <a:tc>
                  <a:txBody>
                    <a:bodyPr/>
                    <a:lstStyle/>
                    <a:p>
                      <a:r>
                        <a:rPr lang="en-GB" sz="1400" dirty="0"/>
                        <a:t>business</a:t>
                      </a:r>
                    </a:p>
                  </a:txBody>
                  <a:tcPr marL="88508" marR="88508" marT="44254" marB="44254"/>
                </a:tc>
                <a:tc rowSpan="4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 rowSpan="4">
                  <a:txBody>
                    <a:bodyPr/>
                    <a:lstStyle/>
                    <a:p>
                      <a:r>
                        <a:rPr lang="en-GB" sz="1400" dirty="0"/>
                        <a:t>cause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312578">
                <a:tc>
                  <a:txBody>
                    <a:bodyPr/>
                    <a:lstStyle/>
                    <a:p>
                      <a:r>
                        <a:rPr lang="en-GB" sz="1400" dirty="0"/>
                        <a:t>peculiar</a:t>
                      </a:r>
                    </a:p>
                  </a:txBody>
                  <a:tcPr marL="88508" marR="88508" marT="44254" marB="44254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01819"/>
                  </a:ext>
                </a:extLst>
              </a:tr>
              <a:tr h="312578">
                <a:tc>
                  <a:txBody>
                    <a:bodyPr/>
                    <a:lstStyle/>
                    <a:p>
                      <a:r>
                        <a:rPr lang="en-GB" sz="1400" dirty="0"/>
                        <a:t>continue</a:t>
                      </a:r>
                    </a:p>
                  </a:txBody>
                  <a:tcPr marL="88508" marR="88508" marT="44254" marB="44254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81827"/>
                  </a:ext>
                </a:extLst>
              </a:tr>
              <a:tr h="312578">
                <a:tc>
                  <a:txBody>
                    <a:bodyPr/>
                    <a:lstStyle/>
                    <a:p>
                      <a:r>
                        <a:rPr lang="en-GB" sz="1400" dirty="0"/>
                        <a:t>calendar</a:t>
                      </a:r>
                    </a:p>
                  </a:txBody>
                  <a:tcPr marL="88508" marR="88508" marT="44254" marB="44254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54498"/>
                  </a:ext>
                </a:extLst>
              </a:tr>
              <a:tr h="787837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children</a:t>
                      </a:r>
                    </a:p>
                    <a:p>
                      <a:r>
                        <a:rPr lang="en-GB" sz="1400" dirty="0"/>
                        <a:t>just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came</a:t>
                      </a:r>
                    </a:p>
                    <a:p>
                      <a:r>
                        <a:rPr lang="en-GB" sz="1400" dirty="0"/>
                        <a:t>about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their</a:t>
                      </a:r>
                    </a:p>
                    <a:p>
                      <a:r>
                        <a:rPr lang="en-GB" sz="1400" dirty="0"/>
                        <a:t>people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7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Spring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27859"/>
              </p:ext>
            </p:extLst>
          </p:nvPr>
        </p:nvGraphicFramePr>
        <p:xfrm>
          <a:off x="4344936" y="231078"/>
          <a:ext cx="7664183" cy="660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976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18587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772129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37199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74603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477844"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add suffixes beginning with vowels to polysyllabic words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last syllable of a word is stressed &amp; ends with one consonant letter (with just one vowel before it), the final consonant letter is doubled before any ending beginning with a vowel letter is added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sound in the middle of words spelt with a ‘y’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that ‘u’ sound is also spelt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prefixes: ‘un’, ‘dis’ and ‘mis’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‘un’, ‘dis’ and ‘mis’ have negative meanings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permitted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physics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nourish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disappear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regretting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cycle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flourish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misfortune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inspiring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rhyme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ambitious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misprint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disobeyed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cylinder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country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displace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covering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dynasty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courage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mistreat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developing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cyclone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encourage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mistrust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propelled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oxygen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couple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uncertain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forbidden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gymnastics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unsatisfactory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equipped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synonym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unaware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r>
                        <a:rPr lang="en-GB" sz="1400" dirty="0"/>
                        <a:t>listened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Egypt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unnecessary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your</a:t>
                      </a:r>
                    </a:p>
                    <a:p>
                      <a:r>
                        <a:rPr lang="en-GB" sz="1400" dirty="0"/>
                        <a:t>could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house</a:t>
                      </a:r>
                    </a:p>
                    <a:p>
                      <a:r>
                        <a:rPr lang="en-GB" sz="1400" dirty="0"/>
                        <a:t>made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time</a:t>
                      </a:r>
                    </a:p>
                    <a:p>
                      <a:r>
                        <a:rPr lang="en-GB" sz="1400" dirty="0"/>
                        <a:t>I’m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help</a:t>
                      </a:r>
                    </a:p>
                    <a:p>
                      <a:r>
                        <a:rPr lang="en-GB" sz="1400" dirty="0"/>
                        <a:t>called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5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Spring First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14243"/>
              </p:ext>
            </p:extLst>
          </p:nvPr>
        </p:nvGraphicFramePr>
        <p:xfrm>
          <a:off x="4059283" y="81280"/>
          <a:ext cx="8031117" cy="668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762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790355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21526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744614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the “in”, il,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prefixes</a:t>
                      </a:r>
                    </a:p>
                    <a:p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can mean  ‘not’ and ‘in into’;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becomes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‘il’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before a root word beginning with ‘l’;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becomes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before a root word beginning with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‘m’ 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becomes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before a root word beginning with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reinforce</a:t>
                      </a:r>
                    </a:p>
                    <a:p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prefixes: ‘re’, ‘sub’, ‘inter’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‘re’ means ‘again’ or ‘back’; ‘sub’ means ‘under’; ‘inter’ means ‘between’ or ‘among’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84836">
                <a:tc>
                  <a:txBody>
                    <a:bodyPr/>
                    <a:lstStyle/>
                    <a:p>
                      <a:r>
                        <a:rPr lang="en-GB" sz="1400" dirty="0"/>
                        <a:t>Inoffensive          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recycling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incorrect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retreat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inadequate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reaction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indefinite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revenge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immigrate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subvert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immortal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substandard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imperfect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subsidy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irresponsible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interference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irregular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intermediate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57283">
                <a:tc>
                  <a:txBody>
                    <a:bodyPr/>
                    <a:lstStyle/>
                    <a:p>
                      <a:r>
                        <a:rPr lang="en-GB" sz="1400" dirty="0"/>
                        <a:t>irrelevant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806997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here</a:t>
                      </a:r>
                    </a:p>
                    <a:p>
                      <a:r>
                        <a:rPr lang="en-GB" sz="1400" dirty="0"/>
                        <a:t>off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asked</a:t>
                      </a:r>
                    </a:p>
                    <a:p>
                      <a:r>
                        <a:rPr lang="en-GB" sz="1400" dirty="0"/>
                        <a:t>make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6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Spring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69529"/>
              </p:ext>
            </p:extLst>
          </p:nvPr>
        </p:nvGraphicFramePr>
        <p:xfrm>
          <a:off x="4143840" y="119318"/>
          <a:ext cx="7885600" cy="663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97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49028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23326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90276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76148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118867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use of the  suffixes: 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suffix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added to verbs to form nouns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use of the  suffixes: 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suffix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added to verbs to form nouns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use of the suffixes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suffix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added to an adjective to form an adverb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use of the suffixes:  ‘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‘ally’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root word ends in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‘y’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change to an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adding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ly’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‘le’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‘le’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changed to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ly’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‘ally’ 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added instead of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admiration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exploration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modify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responsibly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combination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determination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fluently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durably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observation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mediation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fortunately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anxiously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detonation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alliteration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historically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accusingly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illustration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vegetation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completely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humbly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vibration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exaggeration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consequently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academically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decoration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cancellation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eventually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traditionally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coronation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discrimination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necessarily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sentimentally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generation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foundation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exceptionally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historically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GB" sz="1400" dirty="0"/>
                        <a:t>population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fascination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exceedingly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maically</a:t>
                      </a:r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718101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water</a:t>
                      </a:r>
                    </a:p>
                    <a:p>
                      <a:r>
                        <a:rPr lang="en-GB" sz="1400" dirty="0"/>
                        <a:t>away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good</a:t>
                      </a:r>
                    </a:p>
                    <a:p>
                      <a:r>
                        <a:rPr lang="en-GB" sz="1400" dirty="0"/>
                        <a:t>want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over</a:t>
                      </a:r>
                    </a:p>
                    <a:p>
                      <a:r>
                        <a:rPr lang="en-GB" sz="1400" dirty="0"/>
                        <a:t>how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going</a:t>
                      </a:r>
                    </a:p>
                    <a:p>
                      <a:r>
                        <a:rPr lang="en-GB" sz="1400" dirty="0"/>
                        <a:t>where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5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4 Spring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7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88443"/>
              </p:ext>
            </p:extLst>
          </p:nvPr>
        </p:nvGraphicFramePr>
        <p:xfrm>
          <a:off x="4143840" y="131138"/>
          <a:ext cx="7905920" cy="65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5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731267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51118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264329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ending ‘sure’ +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‘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sure’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‘s’ sounding endings,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ture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nouns that can’t be verbs, e.g.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vs creature,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catch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vs furniture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ending ‘sure’ +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‘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sure’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‘s’  and ‘ze’ sounding endings,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ture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nouns that can’t be verbs, e.g.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vs creature,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catch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vs furniture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11853">
                <a:tc>
                  <a:txBody>
                    <a:bodyPr/>
                    <a:lstStyle/>
                    <a:p>
                      <a:r>
                        <a:rPr lang="en-GB" sz="1400" dirty="0"/>
                        <a:t>exposure             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reassure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sculpture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enclosure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fracture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pleasure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mixture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treasure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pressure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overture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composure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furniture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leisure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moisture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measure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adventure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closure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1400" dirty="0"/>
                        <a:t>puncture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disclosure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863649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would</a:t>
                      </a:r>
                    </a:p>
                    <a:p>
                      <a:r>
                        <a:rPr lang="en-GB" sz="1400" dirty="0"/>
                        <a:t>took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school</a:t>
                      </a:r>
                    </a:p>
                    <a:p>
                      <a:r>
                        <a:rPr lang="en-GB" sz="1400" dirty="0"/>
                        <a:t>think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8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1924</Words>
  <Application>Microsoft Office PowerPoint</Application>
  <PresentationFormat>Widescreen</PresentationFormat>
  <Paragraphs>680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Assistant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Fletcher, Sandra</dc:creator>
  <cp:lastModifiedBy>Fletcher, Sandra</cp:lastModifiedBy>
  <cp:revision>9</cp:revision>
  <dcterms:created xsi:type="dcterms:W3CDTF">2022-07-14T19:18:08Z</dcterms:created>
  <dcterms:modified xsi:type="dcterms:W3CDTF">2022-07-27T20:56:18Z</dcterms:modified>
</cp:coreProperties>
</file>