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2"/>
  </p:notesMasterIdLst>
  <p:sldIdLst>
    <p:sldId id="256" r:id="rId5"/>
    <p:sldId id="257" r:id="rId6"/>
    <p:sldId id="276" r:id="rId7"/>
    <p:sldId id="260" r:id="rId8"/>
    <p:sldId id="258" r:id="rId9"/>
    <p:sldId id="274" r:id="rId10"/>
    <p:sldId id="275" r:id="rId11"/>
    <p:sldId id="273" r:id="rId12"/>
    <p:sldId id="259" r:id="rId13"/>
    <p:sldId id="277" r:id="rId14"/>
    <p:sldId id="278" r:id="rId15"/>
    <p:sldId id="265" r:id="rId16"/>
    <p:sldId id="266" r:id="rId17"/>
    <p:sldId id="263" r:id="rId18"/>
    <p:sldId id="279" r:id="rId19"/>
    <p:sldId id="280" r:id="rId20"/>
    <p:sldId id="262"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2" autoAdjust="0"/>
    <p:restoredTop sz="94660"/>
  </p:normalViewPr>
  <p:slideViewPr>
    <p:cSldViewPr snapToGrid="0" snapToObjects="1">
      <p:cViewPr varScale="1">
        <p:scale>
          <a:sx n="81" d="100"/>
          <a:sy n="81" d="100"/>
        </p:scale>
        <p:origin x="15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atten, Helen" userId="c6fe0be4-c4c4-403d-a891-8189e87011c7" providerId="ADAL" clId="{B3AE275C-9E8C-4340-987A-03223E5849C6}"/>
    <pc:docChg chg="custSel addSld modSld">
      <pc:chgData name="Pratten, Helen" userId="c6fe0be4-c4c4-403d-a891-8189e87011c7" providerId="ADAL" clId="{B3AE275C-9E8C-4340-987A-03223E5849C6}" dt="2026-09-10T07:38:17.582" v="1192" actId="1076"/>
      <pc:docMkLst>
        <pc:docMk/>
      </pc:docMkLst>
      <pc:sldChg chg="modSp">
        <pc:chgData name="Pratten, Helen" userId="c6fe0be4-c4c4-403d-a891-8189e87011c7" providerId="ADAL" clId="{B3AE275C-9E8C-4340-987A-03223E5849C6}" dt="2026-09-10T07:01:27.480" v="928" actId="20577"/>
        <pc:sldMkLst>
          <pc:docMk/>
          <pc:sldMk cId="2837083763" sldId="259"/>
        </pc:sldMkLst>
        <pc:spChg chg="mod">
          <ac:chgData name="Pratten, Helen" userId="c6fe0be4-c4c4-403d-a891-8189e87011c7" providerId="ADAL" clId="{B3AE275C-9E8C-4340-987A-03223E5849C6}" dt="2026-09-10T07:01:27.480" v="928" actId="20577"/>
          <ac:spMkLst>
            <pc:docMk/>
            <pc:sldMk cId="2837083763" sldId="259"/>
            <ac:spMk id="3" creationId="{00000000-0000-0000-0000-000000000000}"/>
          </ac:spMkLst>
        </pc:spChg>
      </pc:sldChg>
      <pc:sldChg chg="addSp delSp modSp">
        <pc:chgData name="Pratten, Helen" userId="c6fe0be4-c4c4-403d-a891-8189e87011c7" providerId="ADAL" clId="{B3AE275C-9E8C-4340-987A-03223E5849C6}" dt="2026-09-07T15:48:27.817" v="800" actId="1076"/>
        <pc:sldMkLst>
          <pc:docMk/>
          <pc:sldMk cId="2053837036" sldId="262"/>
        </pc:sldMkLst>
        <pc:spChg chg="del mod">
          <ac:chgData name="Pratten, Helen" userId="c6fe0be4-c4c4-403d-a891-8189e87011c7" providerId="ADAL" clId="{B3AE275C-9E8C-4340-987A-03223E5849C6}" dt="2026-09-07T15:47:59.003" v="793" actId="478"/>
          <ac:spMkLst>
            <pc:docMk/>
            <pc:sldMk cId="2053837036" sldId="262"/>
            <ac:spMk id="2" creationId="{00000000-0000-0000-0000-000000000000}"/>
          </ac:spMkLst>
        </pc:spChg>
        <pc:spChg chg="mod">
          <ac:chgData name="Pratten, Helen" userId="c6fe0be4-c4c4-403d-a891-8189e87011c7" providerId="ADAL" clId="{B3AE275C-9E8C-4340-987A-03223E5849C6}" dt="2026-09-07T15:48:27.817" v="800" actId="1076"/>
          <ac:spMkLst>
            <pc:docMk/>
            <pc:sldMk cId="2053837036" sldId="262"/>
            <ac:spMk id="4" creationId="{00000000-0000-0000-0000-000000000000}"/>
          </ac:spMkLst>
        </pc:spChg>
        <pc:spChg chg="mod">
          <ac:chgData name="Pratten, Helen" userId="c6fe0be4-c4c4-403d-a891-8189e87011c7" providerId="ADAL" clId="{B3AE275C-9E8C-4340-987A-03223E5849C6}" dt="2026-09-07T15:48:04.185" v="794" actId="1076"/>
          <ac:spMkLst>
            <pc:docMk/>
            <pc:sldMk cId="2053837036" sldId="262"/>
            <ac:spMk id="6" creationId="{00000000-0000-0000-0000-000000000000}"/>
          </ac:spMkLst>
        </pc:spChg>
        <pc:picChg chg="del">
          <ac:chgData name="Pratten, Helen" userId="c6fe0be4-c4c4-403d-a891-8189e87011c7" providerId="ADAL" clId="{B3AE275C-9E8C-4340-987A-03223E5849C6}" dt="2026-09-07T15:29:54.734" v="0" actId="478"/>
          <ac:picMkLst>
            <pc:docMk/>
            <pc:sldMk cId="2053837036" sldId="262"/>
            <ac:picMk id="3" creationId="{F41A0AF4-F027-4637-86A0-C4D4C1DDA5AB}"/>
          </ac:picMkLst>
        </pc:picChg>
        <pc:picChg chg="add del mod">
          <ac:chgData name="Pratten, Helen" userId="c6fe0be4-c4c4-403d-a891-8189e87011c7" providerId="ADAL" clId="{B3AE275C-9E8C-4340-987A-03223E5849C6}" dt="2026-09-07T15:47:42.819" v="788" actId="478"/>
          <ac:picMkLst>
            <pc:docMk/>
            <pc:sldMk cId="2053837036" sldId="262"/>
            <ac:picMk id="5" creationId="{28C1DE85-1A4F-4BEC-BA5B-8588286613A9}"/>
          </ac:picMkLst>
        </pc:picChg>
        <pc:picChg chg="add mod">
          <ac:chgData name="Pratten, Helen" userId="c6fe0be4-c4c4-403d-a891-8189e87011c7" providerId="ADAL" clId="{B3AE275C-9E8C-4340-987A-03223E5849C6}" dt="2026-09-07T15:48:15.263" v="799" actId="1076"/>
          <ac:picMkLst>
            <pc:docMk/>
            <pc:sldMk cId="2053837036" sldId="262"/>
            <ac:picMk id="7" creationId="{5CE518D1-9A83-498C-B1F9-7C409416C9D6}"/>
          </ac:picMkLst>
        </pc:picChg>
      </pc:sldChg>
      <pc:sldChg chg="addSp delSp modSp add">
        <pc:chgData name="Pratten, Helen" userId="c6fe0be4-c4c4-403d-a891-8189e87011c7" providerId="ADAL" clId="{B3AE275C-9E8C-4340-987A-03223E5849C6}" dt="2026-09-10T07:31:34.954" v="945" actId="20577"/>
        <pc:sldMkLst>
          <pc:docMk/>
          <pc:sldMk cId="2555790990" sldId="279"/>
        </pc:sldMkLst>
        <pc:spChg chg="add del mod">
          <ac:chgData name="Pratten, Helen" userId="c6fe0be4-c4c4-403d-a891-8189e87011c7" providerId="ADAL" clId="{B3AE275C-9E8C-4340-987A-03223E5849C6}" dt="2026-09-07T15:36:50.435" v="8"/>
          <ac:spMkLst>
            <pc:docMk/>
            <pc:sldMk cId="2555790990" sldId="279"/>
            <ac:spMk id="2" creationId="{FE74C13E-A4E1-4E3C-9B3A-0E5E4D45B087}"/>
          </ac:spMkLst>
        </pc:spChg>
        <pc:spChg chg="add mod">
          <ac:chgData name="Pratten, Helen" userId="c6fe0be4-c4c4-403d-a891-8189e87011c7" providerId="ADAL" clId="{B3AE275C-9E8C-4340-987A-03223E5849C6}" dt="2026-09-10T07:31:34.954" v="945" actId="20577"/>
          <ac:spMkLst>
            <pc:docMk/>
            <pc:sldMk cId="2555790990" sldId="279"/>
            <ac:spMk id="3" creationId="{C1FDEDC5-454D-48C2-B6A7-C0F2FA3F7919}"/>
          </ac:spMkLst>
        </pc:spChg>
        <pc:spChg chg="add del mod">
          <ac:chgData name="Pratten, Helen" userId="c6fe0be4-c4c4-403d-a891-8189e87011c7" providerId="ADAL" clId="{B3AE275C-9E8C-4340-987A-03223E5849C6}" dt="2026-09-07T15:38:22.188" v="57"/>
          <ac:spMkLst>
            <pc:docMk/>
            <pc:sldMk cId="2555790990" sldId="279"/>
            <ac:spMk id="4" creationId="{AB317934-A431-412F-995A-09EE1506CC0A}"/>
          </ac:spMkLst>
        </pc:spChg>
        <pc:picChg chg="add mod">
          <ac:chgData name="Pratten, Helen" userId="c6fe0be4-c4c4-403d-a891-8189e87011c7" providerId="ADAL" clId="{B3AE275C-9E8C-4340-987A-03223E5849C6}" dt="2026-09-07T15:46:02.490" v="780" actId="1076"/>
          <ac:picMkLst>
            <pc:docMk/>
            <pc:sldMk cId="2555790990" sldId="279"/>
            <ac:picMk id="5" creationId="{5D26FF69-F099-46D6-8C8D-B21C07FF7037}"/>
          </ac:picMkLst>
        </pc:picChg>
      </pc:sldChg>
      <pc:sldChg chg="addSp modSp add">
        <pc:chgData name="Pratten, Helen" userId="c6fe0be4-c4c4-403d-a891-8189e87011c7" providerId="ADAL" clId="{B3AE275C-9E8C-4340-987A-03223E5849C6}" dt="2026-09-10T07:38:17.582" v="1192" actId="1076"/>
        <pc:sldMkLst>
          <pc:docMk/>
          <pc:sldMk cId="4222931714" sldId="280"/>
        </pc:sldMkLst>
        <pc:spChg chg="add mod">
          <ac:chgData name="Pratten, Helen" userId="c6fe0be4-c4c4-403d-a891-8189e87011c7" providerId="ADAL" clId="{B3AE275C-9E8C-4340-987A-03223E5849C6}" dt="2026-09-10T07:38:17.582" v="1192" actId="1076"/>
          <ac:spMkLst>
            <pc:docMk/>
            <pc:sldMk cId="4222931714" sldId="280"/>
            <ac:spMk id="2" creationId="{017C53B7-7ECA-46E9-A3DD-F800FFAE9938}"/>
          </ac:spMkLst>
        </pc:spChg>
        <pc:picChg chg="add mod">
          <ac:chgData name="Pratten, Helen" userId="c6fe0be4-c4c4-403d-a891-8189e87011c7" providerId="ADAL" clId="{B3AE275C-9E8C-4340-987A-03223E5849C6}" dt="2026-09-10T07:37:30.820" v="1188" actId="1076"/>
          <ac:picMkLst>
            <pc:docMk/>
            <pc:sldMk cId="4222931714" sldId="280"/>
            <ac:picMk id="3" creationId="{AF92645C-AD7B-42D7-A6B9-ED1712A56BC3}"/>
          </ac:picMkLst>
        </pc:picChg>
        <pc:picChg chg="add mod">
          <ac:chgData name="Pratten, Helen" userId="c6fe0be4-c4c4-403d-a891-8189e87011c7" providerId="ADAL" clId="{B3AE275C-9E8C-4340-987A-03223E5849C6}" dt="2026-09-10T07:38:03.261" v="1190" actId="1076"/>
          <ac:picMkLst>
            <pc:docMk/>
            <pc:sldMk cId="4222931714" sldId="280"/>
            <ac:picMk id="4" creationId="{742A6876-D17C-4421-A606-6AE76318B78D}"/>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245AF8-969B-4DCE-8CF1-28A9A332917C}" type="datetimeFigureOut">
              <a:rPr lang="en-GB" smtClean="0"/>
              <a:t>10/09/2026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261DB2-6622-4A18-A5E2-6B49B8F487FA}" type="slidenum">
              <a:rPr lang="en-GB" smtClean="0"/>
              <a:t>‹#›</a:t>
            </a:fld>
            <a:endParaRPr lang="en-GB"/>
          </a:p>
        </p:txBody>
      </p:sp>
    </p:spTree>
    <p:extLst>
      <p:ext uri="{BB962C8B-B14F-4D97-AF65-F5344CB8AC3E}">
        <p14:creationId xmlns:p14="http://schemas.microsoft.com/office/powerpoint/2010/main" val="1584364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E261DB2-6622-4A18-A5E2-6B49B8F487FA}" type="slidenum">
              <a:rPr lang="en-GB" smtClean="0"/>
              <a:t>11</a:t>
            </a:fld>
            <a:endParaRPr lang="en-GB"/>
          </a:p>
        </p:txBody>
      </p:sp>
    </p:spTree>
    <p:extLst>
      <p:ext uri="{BB962C8B-B14F-4D97-AF65-F5344CB8AC3E}">
        <p14:creationId xmlns:p14="http://schemas.microsoft.com/office/powerpoint/2010/main" val="219504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2460FED-3852-094D-9A3A-D63604DE3D9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63837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2460FED-3852-094D-9A3A-D63604DE3D9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3693140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2460FED-3852-094D-9A3A-D63604DE3D9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1087196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2460FED-3852-094D-9A3A-D63604DE3D9E}"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997201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2460FED-3852-094D-9A3A-D63604DE3D9E}"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14973005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2460FED-3852-094D-9A3A-D63604DE3D9E}"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1450232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460FED-3852-094D-9A3A-D63604DE3D9E}"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3752434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2460FED-3852-094D-9A3A-D63604DE3D9E}"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5908471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62460FED-3852-094D-9A3A-D63604DE3D9E}"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3492047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2460FED-3852-094D-9A3A-D63604DE3D9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115891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2460FED-3852-094D-9A3A-D63604DE3D9E}"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2D6543-F1C3-864A-BC48-58E8C2437E32}" type="slidenum">
              <a:rPr lang="en-US" smtClean="0"/>
              <a:t>‹#›</a:t>
            </a:fld>
            <a:endParaRPr lang="en-US"/>
          </a:p>
        </p:txBody>
      </p:sp>
    </p:spTree>
    <p:extLst>
      <p:ext uri="{BB962C8B-B14F-4D97-AF65-F5344CB8AC3E}">
        <p14:creationId xmlns:p14="http://schemas.microsoft.com/office/powerpoint/2010/main" val="7287110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60FED-3852-094D-9A3A-D63604DE3D9E}" type="datetimeFigureOut">
              <a:rPr lang="en-US" smtClean="0"/>
              <a:t>9/10/2026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D6543-F1C3-864A-BC48-58E8C2437E32}" type="slidenum">
              <a:rPr lang="en-US" smtClean="0"/>
              <a:t>‹#›</a:t>
            </a:fld>
            <a:endParaRPr lang="en-US"/>
          </a:p>
        </p:txBody>
      </p:sp>
    </p:spTree>
    <p:extLst>
      <p:ext uri="{BB962C8B-B14F-4D97-AF65-F5344CB8AC3E}">
        <p14:creationId xmlns:p14="http://schemas.microsoft.com/office/powerpoint/2010/main" val="4058082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CB9BDD6-B163-426C-A116-D4E4C9973B58}"/>
              </a:ext>
            </a:extLst>
          </p:cNvPr>
          <p:cNvPicPr>
            <a:picLocks noChangeAspect="1"/>
          </p:cNvPicPr>
          <p:nvPr/>
        </p:nvPicPr>
        <p:blipFill>
          <a:blip r:embed="rId2"/>
          <a:stretch>
            <a:fillRect/>
          </a:stretch>
        </p:blipFill>
        <p:spPr>
          <a:xfrm>
            <a:off x="455039" y="2771469"/>
            <a:ext cx="8233921" cy="3478501"/>
          </a:xfrm>
          <a:prstGeom prst="rect">
            <a:avLst/>
          </a:prstGeom>
        </p:spPr>
      </p:pic>
      <p:sp>
        <p:nvSpPr>
          <p:cNvPr id="3" name="TextBox 2">
            <a:extLst>
              <a:ext uri="{FF2B5EF4-FFF2-40B4-BE49-F238E27FC236}">
                <a16:creationId xmlns:a16="http://schemas.microsoft.com/office/drawing/2014/main" id="{811D02CC-4788-4519-AF30-6DA354D9243E}"/>
              </a:ext>
            </a:extLst>
          </p:cNvPr>
          <p:cNvSpPr txBox="1"/>
          <p:nvPr/>
        </p:nvSpPr>
        <p:spPr>
          <a:xfrm>
            <a:off x="1902710" y="1174480"/>
            <a:ext cx="5338577" cy="1015663"/>
          </a:xfrm>
          <a:prstGeom prst="rect">
            <a:avLst/>
          </a:prstGeom>
          <a:noFill/>
        </p:spPr>
        <p:txBody>
          <a:bodyPr wrap="none" rtlCol="0">
            <a:spAutoFit/>
          </a:bodyPr>
          <a:lstStyle/>
          <a:p>
            <a:r>
              <a:rPr lang="en-GB" sz="6000" dirty="0">
                <a:latin typeface="Linkpen 1a Join" panose="03050602060000000000" pitchFamily="66" charset="0"/>
              </a:rPr>
              <a:t>Welcome to </a:t>
            </a:r>
          </a:p>
        </p:txBody>
      </p:sp>
    </p:spTree>
    <p:extLst>
      <p:ext uri="{BB962C8B-B14F-4D97-AF65-F5344CB8AC3E}">
        <p14:creationId xmlns:p14="http://schemas.microsoft.com/office/powerpoint/2010/main" val="687919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785682" y="3941304"/>
            <a:ext cx="1695144" cy="369332"/>
          </a:xfrm>
          <a:prstGeom prst="rect">
            <a:avLst/>
          </a:prstGeom>
          <a:noFill/>
        </p:spPr>
        <p:txBody>
          <a:bodyPr wrap="none" rtlCol="0">
            <a:spAutoFit/>
          </a:bodyPr>
          <a:lstStyle/>
          <a:p>
            <a:r>
              <a:rPr lang="en-US" dirty="0" err="1">
                <a:latin typeface="Linkpen 1a Join" panose="03050602060000000000" pitchFamily="66" charset="0"/>
              </a:rPr>
              <a:t>Mrs</a:t>
            </a:r>
            <a:r>
              <a:rPr lang="en-US" dirty="0">
                <a:latin typeface="Linkpen 1a Join" panose="03050602060000000000" pitchFamily="66" charset="0"/>
              </a:rPr>
              <a:t> Pratten</a:t>
            </a:r>
          </a:p>
        </p:txBody>
      </p:sp>
      <p:sp>
        <p:nvSpPr>
          <p:cNvPr id="6" name="TextBox 5"/>
          <p:cNvSpPr txBox="1"/>
          <p:nvPr/>
        </p:nvSpPr>
        <p:spPr>
          <a:xfrm>
            <a:off x="5596360" y="3358653"/>
            <a:ext cx="1737976" cy="369332"/>
          </a:xfrm>
          <a:prstGeom prst="rect">
            <a:avLst/>
          </a:prstGeom>
          <a:noFill/>
        </p:spPr>
        <p:txBody>
          <a:bodyPr wrap="none" rtlCol="0">
            <a:spAutoFit/>
          </a:bodyPr>
          <a:lstStyle/>
          <a:p>
            <a:r>
              <a:rPr lang="en-US" dirty="0">
                <a:latin typeface="Linkpen 1a Join" panose="03050602060000000000" pitchFamily="66" charset="0"/>
              </a:rPr>
              <a:t> Miss Lynch</a:t>
            </a:r>
          </a:p>
        </p:txBody>
      </p:sp>
      <p:sp>
        <p:nvSpPr>
          <p:cNvPr id="8" name="TextBox 7"/>
          <p:cNvSpPr txBox="1"/>
          <p:nvPr/>
        </p:nvSpPr>
        <p:spPr>
          <a:xfrm>
            <a:off x="116982" y="276009"/>
            <a:ext cx="5102679" cy="369332"/>
          </a:xfrm>
          <a:prstGeom prst="rect">
            <a:avLst/>
          </a:prstGeom>
          <a:noFill/>
        </p:spPr>
        <p:txBody>
          <a:bodyPr wrap="none" rtlCol="0">
            <a:spAutoFit/>
          </a:bodyPr>
          <a:lstStyle/>
          <a:p>
            <a:r>
              <a:rPr lang="en-US" dirty="0">
                <a:latin typeface="Linkpen 1a Join" panose="03050602060000000000" pitchFamily="66" charset="0"/>
              </a:rPr>
              <a:t>Who will be teaching your children?</a:t>
            </a:r>
          </a:p>
        </p:txBody>
      </p:sp>
      <p:sp>
        <p:nvSpPr>
          <p:cNvPr id="4" name="TextBox 3"/>
          <p:cNvSpPr txBox="1"/>
          <p:nvPr/>
        </p:nvSpPr>
        <p:spPr>
          <a:xfrm>
            <a:off x="247365" y="4608825"/>
            <a:ext cx="8387588" cy="2308324"/>
          </a:xfrm>
          <a:prstGeom prst="rect">
            <a:avLst/>
          </a:prstGeom>
          <a:noFill/>
        </p:spPr>
        <p:txBody>
          <a:bodyPr wrap="square" rtlCol="0">
            <a:spAutoFit/>
          </a:bodyPr>
          <a:lstStyle/>
          <a:p>
            <a:r>
              <a:rPr lang="en-GB" b="1" dirty="0">
                <a:latin typeface="Linkpen 1a Join" panose="03050602060000000000" pitchFamily="66" charset="0"/>
              </a:rPr>
              <a:t>Milk – </a:t>
            </a:r>
            <a:r>
              <a:rPr lang="en-GB" dirty="0">
                <a:latin typeface="Linkpen 1a Join" panose="03050602060000000000" pitchFamily="66" charset="0"/>
              </a:rPr>
              <a:t>is no longer free you have to order if you would like your children to have milk</a:t>
            </a:r>
          </a:p>
          <a:p>
            <a:endParaRPr lang="en-GB" b="1" dirty="0">
              <a:latin typeface="Linkpen 1a Join" panose="03050602060000000000" pitchFamily="66" charset="0"/>
            </a:endParaRPr>
          </a:p>
          <a:p>
            <a:r>
              <a:rPr lang="en-GB" b="1" dirty="0">
                <a:latin typeface="Linkpen 1a Join" panose="03050602060000000000" pitchFamily="66" charset="0"/>
              </a:rPr>
              <a:t>Toast – </a:t>
            </a:r>
            <a:r>
              <a:rPr lang="en-GB" dirty="0">
                <a:latin typeface="Linkpen 1a Join" panose="03050602060000000000" pitchFamily="66" charset="0"/>
              </a:rPr>
              <a:t>is available as last year, again it needs ordering</a:t>
            </a:r>
          </a:p>
          <a:p>
            <a:endParaRPr lang="en-GB" dirty="0">
              <a:latin typeface="Linkpen 1a Join" panose="03050602060000000000" pitchFamily="66" charset="0"/>
            </a:endParaRPr>
          </a:p>
          <a:p>
            <a:r>
              <a:rPr lang="en-GB" b="1" dirty="0">
                <a:latin typeface="Linkpen 1a Join" panose="03050602060000000000" pitchFamily="66" charset="0"/>
              </a:rPr>
              <a:t>Dinners – </a:t>
            </a:r>
            <a:r>
              <a:rPr lang="en-GB" dirty="0">
                <a:latin typeface="Linkpen 1a Join" panose="03050602060000000000" pitchFamily="66" charset="0"/>
              </a:rPr>
              <a:t>children choose in the morning or can bring a packed lunch</a:t>
            </a:r>
          </a:p>
          <a:p>
            <a:endParaRPr lang="en-GB" dirty="0"/>
          </a:p>
        </p:txBody>
      </p:sp>
      <p:pic>
        <p:nvPicPr>
          <p:cNvPr id="10" name="Picture 9">
            <a:extLst>
              <a:ext uri="{FF2B5EF4-FFF2-40B4-BE49-F238E27FC236}">
                <a16:creationId xmlns:a16="http://schemas.microsoft.com/office/drawing/2014/main" id="{998C406A-B94B-44AD-9FFB-3B012EBC0B70}"/>
              </a:ext>
            </a:extLst>
          </p:cNvPr>
          <p:cNvPicPr>
            <a:picLocks noChangeAspect="1"/>
          </p:cNvPicPr>
          <p:nvPr/>
        </p:nvPicPr>
        <p:blipFill>
          <a:blip r:embed="rId2"/>
          <a:stretch>
            <a:fillRect/>
          </a:stretch>
        </p:blipFill>
        <p:spPr>
          <a:xfrm>
            <a:off x="923827" y="1075056"/>
            <a:ext cx="3295498" cy="2737798"/>
          </a:xfrm>
          <a:prstGeom prst="rect">
            <a:avLst/>
          </a:prstGeom>
        </p:spPr>
      </p:pic>
      <p:pic>
        <p:nvPicPr>
          <p:cNvPr id="2" name="Picture 1">
            <a:extLst>
              <a:ext uri="{FF2B5EF4-FFF2-40B4-BE49-F238E27FC236}">
                <a16:creationId xmlns:a16="http://schemas.microsoft.com/office/drawing/2014/main" id="{AA3D984F-BAD5-4152-B2A7-FF8B244C8AF3}"/>
              </a:ext>
            </a:extLst>
          </p:cNvPr>
          <p:cNvPicPr>
            <a:picLocks noChangeAspect="1"/>
          </p:cNvPicPr>
          <p:nvPr/>
        </p:nvPicPr>
        <p:blipFill>
          <a:blip r:embed="rId3"/>
          <a:stretch>
            <a:fillRect/>
          </a:stretch>
        </p:blipFill>
        <p:spPr>
          <a:xfrm>
            <a:off x="5366252" y="685081"/>
            <a:ext cx="2534004" cy="2524477"/>
          </a:xfrm>
          <a:prstGeom prst="rect">
            <a:avLst/>
          </a:prstGeom>
        </p:spPr>
      </p:pic>
    </p:spTree>
    <p:extLst>
      <p:ext uri="{BB962C8B-B14F-4D97-AF65-F5344CB8AC3E}">
        <p14:creationId xmlns:p14="http://schemas.microsoft.com/office/powerpoint/2010/main" val="2619324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2364" y="281831"/>
            <a:ext cx="6833922" cy="584775"/>
          </a:xfrm>
          <a:prstGeom prst="rect">
            <a:avLst/>
          </a:prstGeom>
        </p:spPr>
        <p:txBody>
          <a:bodyPr wrap="none">
            <a:spAutoFit/>
          </a:bodyPr>
          <a:lstStyle/>
          <a:p>
            <a:r>
              <a:rPr lang="en-GB" sz="3200" b="1" u="sng" dirty="0">
                <a:latin typeface="Linkpen 1a Join" panose="03050602060000000000" pitchFamily="66" charset="0"/>
              </a:rPr>
              <a:t>The school day   8:50 – 3:15</a:t>
            </a:r>
            <a:endParaRPr lang="en-GB" sz="3200" dirty="0">
              <a:latin typeface="Linkpen 1a Join" panose="03050602060000000000" pitchFamily="66" charset="0"/>
            </a:endParaRPr>
          </a:p>
        </p:txBody>
      </p:sp>
      <p:sp>
        <p:nvSpPr>
          <p:cNvPr id="4" name="Rectangle 3"/>
          <p:cNvSpPr/>
          <p:nvPr/>
        </p:nvSpPr>
        <p:spPr>
          <a:xfrm>
            <a:off x="174521" y="1010974"/>
            <a:ext cx="6189334" cy="4893647"/>
          </a:xfrm>
          <a:prstGeom prst="rect">
            <a:avLst/>
          </a:prstGeom>
        </p:spPr>
        <p:txBody>
          <a:bodyPr wrap="square">
            <a:spAutoFit/>
          </a:bodyPr>
          <a:lstStyle/>
          <a:p>
            <a:r>
              <a:rPr lang="en-GB" sz="2400" b="1" dirty="0">
                <a:latin typeface="Linkpen 1a Join" panose="03050602060000000000" pitchFamily="66" charset="0"/>
              </a:rPr>
              <a:t>Morning work </a:t>
            </a:r>
            <a:r>
              <a:rPr lang="en-GB" sz="2400" dirty="0">
                <a:latin typeface="Linkpen 1a Join" panose="03050602060000000000" pitchFamily="66" charset="0"/>
              </a:rPr>
              <a:t>– spelling task</a:t>
            </a:r>
          </a:p>
          <a:p>
            <a:r>
              <a:rPr lang="en-GB" sz="2400" dirty="0">
                <a:latin typeface="Linkpen 1a Join" panose="03050602060000000000" pitchFamily="66" charset="0"/>
              </a:rPr>
              <a:t>Maths Lesson</a:t>
            </a:r>
          </a:p>
          <a:p>
            <a:endParaRPr lang="en-GB" sz="2400" dirty="0">
              <a:latin typeface="Linkpen 1a Join" panose="03050602060000000000" pitchFamily="66" charset="0"/>
            </a:endParaRPr>
          </a:p>
          <a:p>
            <a:r>
              <a:rPr lang="en-GB" sz="2400" b="1" dirty="0">
                <a:latin typeface="Linkpen 1a Join" panose="03050602060000000000" pitchFamily="66" charset="0"/>
              </a:rPr>
              <a:t>Playtime</a:t>
            </a:r>
          </a:p>
          <a:p>
            <a:endParaRPr lang="en-GB" sz="2400" dirty="0">
              <a:latin typeface="Linkpen 1a Join" panose="03050602060000000000" pitchFamily="66" charset="0"/>
            </a:endParaRPr>
          </a:p>
          <a:p>
            <a:r>
              <a:rPr lang="en-GB" sz="2400" dirty="0">
                <a:latin typeface="Linkpen 1a Join" panose="03050602060000000000" pitchFamily="66" charset="0"/>
              </a:rPr>
              <a:t>Phonics</a:t>
            </a:r>
          </a:p>
          <a:p>
            <a:r>
              <a:rPr lang="en-GB" sz="2400" dirty="0">
                <a:latin typeface="Linkpen 1a Join" panose="03050602060000000000" pitchFamily="66" charset="0"/>
              </a:rPr>
              <a:t>English Lesson</a:t>
            </a:r>
          </a:p>
          <a:p>
            <a:r>
              <a:rPr lang="en-US" sz="2400" dirty="0">
                <a:latin typeface="Linkpen 1a Join" panose="03050602060000000000" pitchFamily="66" charset="0"/>
              </a:rPr>
              <a:t>G</a:t>
            </a:r>
            <a:r>
              <a:rPr lang="en-GB" sz="2400" dirty="0" err="1">
                <a:latin typeface="Linkpen 1a Join" panose="03050602060000000000" pitchFamily="66" charset="0"/>
              </a:rPr>
              <a:t>uided</a:t>
            </a:r>
            <a:r>
              <a:rPr lang="en-GB" sz="2400" dirty="0">
                <a:latin typeface="Linkpen 1a Join" panose="03050602060000000000" pitchFamily="66" charset="0"/>
              </a:rPr>
              <a:t> reading</a:t>
            </a:r>
          </a:p>
          <a:p>
            <a:endParaRPr lang="en-GB" sz="2400" dirty="0">
              <a:latin typeface="Linkpen 1a Join" panose="03050602060000000000" pitchFamily="66" charset="0"/>
            </a:endParaRPr>
          </a:p>
          <a:p>
            <a:r>
              <a:rPr lang="en-GB" sz="2400" b="1" dirty="0">
                <a:latin typeface="Linkpen 1a Join" panose="03050602060000000000" pitchFamily="66" charset="0"/>
              </a:rPr>
              <a:t>Lunchtime</a:t>
            </a:r>
          </a:p>
          <a:p>
            <a:r>
              <a:rPr lang="en-GB" sz="2400" dirty="0">
                <a:latin typeface="Linkpen 1a Join" panose="03050602060000000000" pitchFamily="66" charset="0"/>
              </a:rPr>
              <a:t>Foundation Subjects</a:t>
            </a:r>
          </a:p>
          <a:p>
            <a:r>
              <a:rPr lang="en-US" sz="2400" dirty="0">
                <a:latin typeface="Linkpen 1a Join" panose="03050602060000000000" pitchFamily="66" charset="0"/>
              </a:rPr>
              <a:t>S</a:t>
            </a:r>
            <a:r>
              <a:rPr lang="en-GB" sz="2400" dirty="0">
                <a:latin typeface="Linkpen 1a Join" panose="03050602060000000000" pitchFamily="66" charset="0"/>
              </a:rPr>
              <a:t>tory</a:t>
            </a:r>
          </a:p>
          <a:p>
            <a:r>
              <a:rPr lang="en-GB" sz="2400" dirty="0">
                <a:latin typeface="Linkpen 1a Join" panose="03050602060000000000" pitchFamily="66" charset="0"/>
              </a:rPr>
              <a:t>Assemblies</a:t>
            </a:r>
          </a:p>
        </p:txBody>
      </p:sp>
      <p:pic>
        <p:nvPicPr>
          <p:cNvPr id="6" name="Picture 5">
            <a:extLst>
              <a:ext uri="{FF2B5EF4-FFF2-40B4-BE49-F238E27FC236}">
                <a16:creationId xmlns:a16="http://schemas.microsoft.com/office/drawing/2014/main" id="{712892B6-3B15-4BD6-8010-C4CFA7C35223}"/>
              </a:ext>
            </a:extLst>
          </p:cNvPr>
          <p:cNvPicPr>
            <a:picLocks noChangeAspect="1"/>
          </p:cNvPicPr>
          <p:nvPr/>
        </p:nvPicPr>
        <p:blipFill>
          <a:blip r:embed="rId2"/>
          <a:stretch>
            <a:fillRect/>
          </a:stretch>
        </p:blipFill>
        <p:spPr>
          <a:xfrm>
            <a:off x="5805659" y="1313685"/>
            <a:ext cx="2467319" cy="2514951"/>
          </a:xfrm>
          <a:prstGeom prst="rect">
            <a:avLst/>
          </a:prstGeom>
        </p:spPr>
      </p:pic>
    </p:spTree>
    <p:extLst>
      <p:ext uri="{BB962C8B-B14F-4D97-AF65-F5344CB8AC3E}">
        <p14:creationId xmlns:p14="http://schemas.microsoft.com/office/powerpoint/2010/main" val="804866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81840" y="436044"/>
            <a:ext cx="4254500" cy="1905000"/>
          </a:xfrm>
          <a:prstGeom prst="rect">
            <a:avLst/>
          </a:prstGeom>
        </p:spPr>
      </p:pic>
      <p:sp>
        <p:nvSpPr>
          <p:cNvPr id="3" name="TextBox 2"/>
          <p:cNvSpPr txBox="1"/>
          <p:nvPr/>
        </p:nvSpPr>
        <p:spPr>
          <a:xfrm>
            <a:off x="329421" y="2758972"/>
            <a:ext cx="8559862" cy="3539430"/>
          </a:xfrm>
          <a:prstGeom prst="rect">
            <a:avLst/>
          </a:prstGeom>
          <a:noFill/>
        </p:spPr>
        <p:txBody>
          <a:bodyPr wrap="square" rtlCol="0">
            <a:spAutoFit/>
          </a:bodyPr>
          <a:lstStyle/>
          <a:p>
            <a:r>
              <a:rPr lang="en-US" sz="1600" dirty="0">
                <a:latin typeface="Linkpen 1a Join" panose="03050602060000000000" pitchFamily="66" charset="0"/>
              </a:rPr>
              <a:t>Reading is very important and we appreciate the time and effort you as parents put in to supporting this at home.</a:t>
            </a:r>
          </a:p>
          <a:p>
            <a:r>
              <a:rPr lang="en-US" sz="1600" dirty="0">
                <a:latin typeface="Linkpen 1a Join" panose="03050602060000000000" pitchFamily="66" charset="0"/>
              </a:rPr>
              <a:t>Reading the words fluently and with expression is important but it is also important to ask your child questions about what they have read. Ask them why they think certain things have happened in the story and to give opinions about what they have read.</a:t>
            </a:r>
          </a:p>
          <a:p>
            <a:endParaRPr lang="en-US" sz="1600" dirty="0">
              <a:latin typeface="Linkpen 1a Join" panose="03050602060000000000" pitchFamily="66" charset="0"/>
            </a:endParaRPr>
          </a:p>
          <a:p>
            <a:r>
              <a:rPr lang="en-US" sz="1600" dirty="0">
                <a:latin typeface="Linkpen 1a Join" panose="03050602060000000000" pitchFamily="66" charset="0"/>
              </a:rPr>
              <a:t>Please  read every day, minimum 10 minutes and make comments in the reading records.</a:t>
            </a:r>
            <a:r>
              <a:rPr lang="en-GB" sz="1600" dirty="0">
                <a:latin typeface="Linkpen 1a Join" panose="03050602060000000000" pitchFamily="66" charset="0"/>
              </a:rPr>
              <a:t> Your children should be able to read the book almost fluently on the last read. Read it over and over throughout the week to improve fluency. Children may bring home a book they have already read – again helps with fluency </a:t>
            </a:r>
          </a:p>
          <a:p>
            <a:endParaRPr lang="en-US" sz="1600" dirty="0">
              <a:latin typeface="Linkpen 1a Join" panose="03050602060000000000" pitchFamily="66" charset="0"/>
            </a:endParaRPr>
          </a:p>
          <a:p>
            <a:r>
              <a:rPr lang="en-US" sz="1600" b="1" dirty="0">
                <a:latin typeface="Linkpen 1a Join" panose="03050602060000000000" pitchFamily="66" charset="0"/>
              </a:rPr>
              <a:t>Reading books will be changed on a Monday</a:t>
            </a:r>
          </a:p>
        </p:txBody>
      </p:sp>
    </p:spTree>
    <p:extLst>
      <p:ext uri="{BB962C8B-B14F-4D97-AF65-F5344CB8AC3E}">
        <p14:creationId xmlns:p14="http://schemas.microsoft.com/office/powerpoint/2010/main" val="18354508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2485" y="1250773"/>
            <a:ext cx="3393651" cy="1915283"/>
          </a:xfrm>
          <a:prstGeom prst="rect">
            <a:avLst/>
          </a:prstGeom>
        </p:spPr>
      </p:pic>
      <p:sp>
        <p:nvSpPr>
          <p:cNvPr id="5" name="TextBox 4"/>
          <p:cNvSpPr txBox="1"/>
          <p:nvPr/>
        </p:nvSpPr>
        <p:spPr>
          <a:xfrm>
            <a:off x="4185500" y="1608249"/>
            <a:ext cx="3699828" cy="1200329"/>
          </a:xfrm>
          <a:prstGeom prst="rect">
            <a:avLst/>
          </a:prstGeom>
          <a:noFill/>
        </p:spPr>
        <p:txBody>
          <a:bodyPr wrap="square" rtlCol="0">
            <a:spAutoFit/>
          </a:bodyPr>
          <a:lstStyle/>
          <a:p>
            <a:r>
              <a:rPr lang="en-US" dirty="0">
                <a:latin typeface="Linkpen 1a Join" panose="03050602060000000000" pitchFamily="66" charset="0"/>
              </a:rPr>
              <a:t>Daily – the children will share a book as group with AT’s  or with myself as a class.</a:t>
            </a:r>
          </a:p>
        </p:txBody>
      </p:sp>
      <p:pic>
        <p:nvPicPr>
          <p:cNvPr id="7" name="Picture 2" descr="Image result for phoni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2979" y="4506012"/>
            <a:ext cx="2860036" cy="163969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883843" y="3280269"/>
            <a:ext cx="5136906" cy="3139321"/>
          </a:xfrm>
          <a:prstGeom prst="rect">
            <a:avLst/>
          </a:prstGeom>
        </p:spPr>
        <p:txBody>
          <a:bodyPr wrap="square">
            <a:spAutoFit/>
          </a:bodyPr>
          <a:lstStyle/>
          <a:p>
            <a:r>
              <a:rPr lang="en-GB" dirty="0">
                <a:latin typeface="Linkpen 1a Join" panose="03050602060000000000" pitchFamily="66" charset="0"/>
              </a:rPr>
              <a:t>In Year 1 , as in Reception , the children have a daily phonics session. Phonics is one strategy that helps children learn to read. In the Summer  term there is a phonics screening check up that all Year 1 children have to undertake. The children will be well prepared and confident with  the format so it will just be the norm and nothing to worry about.</a:t>
            </a:r>
          </a:p>
        </p:txBody>
      </p:sp>
      <p:sp>
        <p:nvSpPr>
          <p:cNvPr id="3" name="Rectangle 2">
            <a:extLst>
              <a:ext uri="{FF2B5EF4-FFF2-40B4-BE49-F238E27FC236}">
                <a16:creationId xmlns:a16="http://schemas.microsoft.com/office/drawing/2014/main" id="{8EBD6A8E-3165-4B9F-8EFB-E128C1C2017F}"/>
              </a:ext>
            </a:extLst>
          </p:cNvPr>
          <p:cNvSpPr/>
          <p:nvPr/>
        </p:nvSpPr>
        <p:spPr>
          <a:xfrm>
            <a:off x="518474" y="250629"/>
            <a:ext cx="7984503" cy="646331"/>
          </a:xfrm>
          <a:prstGeom prst="rect">
            <a:avLst/>
          </a:prstGeom>
        </p:spPr>
        <p:txBody>
          <a:bodyPr wrap="square">
            <a:spAutoFit/>
          </a:bodyPr>
          <a:lstStyle/>
          <a:p>
            <a:r>
              <a:rPr lang="en-GB" dirty="0">
                <a:latin typeface="Linkpen 1a Join" panose="03050602060000000000" pitchFamily="66" charset="0"/>
              </a:rPr>
              <a:t>Handwriting is a whole school focus along with presentation of work.</a:t>
            </a:r>
          </a:p>
        </p:txBody>
      </p:sp>
    </p:spTree>
    <p:extLst>
      <p:ext uri="{BB962C8B-B14F-4D97-AF65-F5344CB8AC3E}">
        <p14:creationId xmlns:p14="http://schemas.microsoft.com/office/powerpoint/2010/main" val="17001827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85479" y="450799"/>
            <a:ext cx="8002551" cy="5566528"/>
          </a:xfrm>
          <a:prstGeom prst="rect">
            <a:avLst/>
          </a:prstGeom>
        </p:spPr>
      </p:pic>
      <p:sp>
        <p:nvSpPr>
          <p:cNvPr id="3" name="TextBox 2">
            <a:extLst>
              <a:ext uri="{FF2B5EF4-FFF2-40B4-BE49-F238E27FC236}">
                <a16:creationId xmlns:a16="http://schemas.microsoft.com/office/drawing/2014/main" id="{07FE7AFD-F727-4823-80E5-9F9C73B28C07}"/>
              </a:ext>
            </a:extLst>
          </p:cNvPr>
          <p:cNvSpPr txBox="1"/>
          <p:nvPr/>
        </p:nvSpPr>
        <p:spPr>
          <a:xfrm>
            <a:off x="339366" y="450799"/>
            <a:ext cx="8484124" cy="307777"/>
          </a:xfrm>
          <a:prstGeom prst="rect">
            <a:avLst/>
          </a:prstGeom>
          <a:noFill/>
        </p:spPr>
        <p:txBody>
          <a:bodyPr wrap="square" rtlCol="0">
            <a:spAutoFit/>
          </a:bodyPr>
          <a:lstStyle/>
          <a:p>
            <a:r>
              <a:rPr lang="en-GB" sz="1400" dirty="0">
                <a:latin typeface="Linkpen 1a Join" panose="03050602060000000000" pitchFamily="66" charset="0"/>
              </a:rPr>
              <a:t>.</a:t>
            </a:r>
          </a:p>
        </p:txBody>
      </p:sp>
    </p:spTree>
    <p:extLst>
      <p:ext uri="{BB962C8B-B14F-4D97-AF65-F5344CB8AC3E}">
        <p14:creationId xmlns:p14="http://schemas.microsoft.com/office/powerpoint/2010/main" val="787969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43059" y="459183"/>
            <a:ext cx="8144759" cy="5737121"/>
          </a:xfrm>
          <a:prstGeom prst="rect">
            <a:avLst/>
          </a:prstGeom>
        </p:spPr>
      </p:pic>
    </p:spTree>
    <p:extLst>
      <p:ext uri="{BB962C8B-B14F-4D97-AF65-F5344CB8AC3E}">
        <p14:creationId xmlns:p14="http://schemas.microsoft.com/office/powerpoint/2010/main" val="3233851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89472" y="178710"/>
            <a:ext cx="3165056" cy="2637547"/>
          </a:xfrm>
          <a:prstGeom prst="rect">
            <a:avLst/>
          </a:prstGeom>
        </p:spPr>
      </p:pic>
      <p:sp>
        <p:nvSpPr>
          <p:cNvPr id="3" name="Rectangle 2"/>
          <p:cNvSpPr/>
          <p:nvPr/>
        </p:nvSpPr>
        <p:spPr>
          <a:xfrm>
            <a:off x="0" y="2980079"/>
            <a:ext cx="9021452" cy="830997"/>
          </a:xfrm>
          <a:prstGeom prst="rect">
            <a:avLst/>
          </a:prstGeom>
        </p:spPr>
        <p:txBody>
          <a:bodyPr wrap="square">
            <a:spAutoFit/>
          </a:bodyPr>
          <a:lstStyle/>
          <a:p>
            <a:r>
              <a:rPr lang="en-US" sz="2400" dirty="0">
                <a:latin typeface="Linkpen 1a Join" panose="03050602060000000000" pitchFamily="66" charset="0"/>
              </a:rPr>
              <a:t>Earrings must be taken out for PE or plasters provided from home if ears are newly pierced</a:t>
            </a:r>
          </a:p>
        </p:txBody>
      </p:sp>
      <p:sp>
        <p:nvSpPr>
          <p:cNvPr id="4" name="TextBox 3"/>
          <p:cNvSpPr txBox="1"/>
          <p:nvPr/>
        </p:nvSpPr>
        <p:spPr>
          <a:xfrm>
            <a:off x="-1" y="4889423"/>
            <a:ext cx="9228841" cy="1661993"/>
          </a:xfrm>
          <a:prstGeom prst="rect">
            <a:avLst/>
          </a:prstGeom>
          <a:noFill/>
        </p:spPr>
        <p:txBody>
          <a:bodyPr wrap="square" rtlCol="0">
            <a:spAutoFit/>
          </a:bodyPr>
          <a:lstStyle/>
          <a:p>
            <a:r>
              <a:rPr lang="en-US" sz="2800" b="1" dirty="0">
                <a:latin typeface="Linkpen 1a Join" panose="03050602060000000000" pitchFamily="66" charset="0"/>
              </a:rPr>
              <a:t>Monday morning and  Thursday </a:t>
            </a:r>
            <a:r>
              <a:rPr lang="en-US" sz="2800" dirty="0">
                <a:latin typeface="Linkpen 1a Join" panose="03050602060000000000" pitchFamily="66" charset="0"/>
              </a:rPr>
              <a:t>mornings are our PE times with PE kits worn on a </a:t>
            </a:r>
            <a:r>
              <a:rPr lang="en-US" sz="2800" b="1" dirty="0">
                <a:latin typeface="Linkpen 1a Join" panose="03050602060000000000" pitchFamily="66" charset="0"/>
              </a:rPr>
              <a:t>Monday.</a:t>
            </a:r>
          </a:p>
          <a:p>
            <a:endParaRPr lang="en-US" dirty="0"/>
          </a:p>
        </p:txBody>
      </p:sp>
    </p:spTree>
    <p:extLst>
      <p:ext uri="{BB962C8B-B14F-4D97-AF65-F5344CB8AC3E}">
        <p14:creationId xmlns:p14="http://schemas.microsoft.com/office/powerpoint/2010/main" val="10937201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0299" y="177870"/>
            <a:ext cx="1590983" cy="1151052"/>
          </a:xfrm>
          <a:prstGeom prst="rect">
            <a:avLst/>
          </a:prstGeom>
        </p:spPr>
      </p:pic>
      <p:sp>
        <p:nvSpPr>
          <p:cNvPr id="3" name="TextBox 2"/>
          <p:cNvSpPr txBox="1"/>
          <p:nvPr/>
        </p:nvSpPr>
        <p:spPr>
          <a:xfrm>
            <a:off x="0" y="1554227"/>
            <a:ext cx="8690903" cy="5324535"/>
          </a:xfrm>
          <a:prstGeom prst="rect">
            <a:avLst/>
          </a:prstGeom>
          <a:noFill/>
        </p:spPr>
        <p:txBody>
          <a:bodyPr wrap="square" rtlCol="0">
            <a:spAutoFit/>
          </a:bodyPr>
          <a:lstStyle/>
          <a:p>
            <a:r>
              <a:rPr lang="en-GB" sz="1400" b="1" dirty="0">
                <a:latin typeface="Linkpen 1a Join" panose="03050602060000000000" pitchFamily="66" charset="0"/>
              </a:rPr>
              <a:t>Spellings</a:t>
            </a:r>
            <a:r>
              <a:rPr lang="en-GB" sz="1400" dirty="0">
                <a:latin typeface="Linkpen 1a Join" panose="03050602060000000000" pitchFamily="66" charset="0"/>
              </a:rPr>
              <a:t> – these will be put in reading records on a </a:t>
            </a:r>
            <a:r>
              <a:rPr lang="en-GB" sz="1400" b="1" dirty="0">
                <a:latin typeface="Linkpen 1a Join" panose="03050602060000000000" pitchFamily="66" charset="0"/>
              </a:rPr>
              <a:t>Monday</a:t>
            </a:r>
            <a:r>
              <a:rPr lang="en-GB" sz="1400" dirty="0">
                <a:latin typeface="Linkpen 1a Join" panose="03050602060000000000" pitchFamily="66" charset="0"/>
              </a:rPr>
              <a:t>, they will relate to the phonic sound for that week. They will be checked on  </a:t>
            </a:r>
            <a:r>
              <a:rPr lang="en-GB" sz="1400" b="1" dirty="0">
                <a:latin typeface="Linkpen 1a Join" panose="03050602060000000000" pitchFamily="66" charset="0"/>
              </a:rPr>
              <a:t>Friday.</a:t>
            </a:r>
          </a:p>
          <a:p>
            <a:endParaRPr lang="en-GB" sz="1400" dirty="0">
              <a:latin typeface="Linkpen 1a Join" panose="03050602060000000000" pitchFamily="66" charset="0"/>
            </a:endParaRPr>
          </a:p>
          <a:p>
            <a:r>
              <a:rPr lang="en-GB" sz="1400" b="1" dirty="0">
                <a:latin typeface="Linkpen 1a Join" panose="03050602060000000000" pitchFamily="66" charset="0"/>
              </a:rPr>
              <a:t>Weekly</a:t>
            </a:r>
            <a:r>
              <a:rPr lang="en-GB" sz="1400" dirty="0">
                <a:latin typeface="Linkpen 1a Join" panose="03050602060000000000" pitchFamily="66" charset="0"/>
              </a:rPr>
              <a:t> – Maths.  A mixture of arithmetic questions and reasoning questions. </a:t>
            </a:r>
          </a:p>
          <a:p>
            <a:r>
              <a:rPr lang="en-GB" sz="1400" dirty="0">
                <a:latin typeface="Linkpen 1a Join" panose="03050602060000000000" pitchFamily="66" charset="0"/>
              </a:rPr>
              <a:t> </a:t>
            </a:r>
          </a:p>
          <a:p>
            <a:r>
              <a:rPr lang="en-GB" sz="1400" b="1" dirty="0">
                <a:latin typeface="Linkpen 1a Join" panose="03050602060000000000" pitchFamily="66" charset="0"/>
              </a:rPr>
              <a:t>Weekly</a:t>
            </a:r>
            <a:r>
              <a:rPr lang="en-GB" sz="1400" dirty="0">
                <a:latin typeface="Linkpen 1a Join" panose="03050602060000000000" pitchFamily="66" charset="0"/>
              </a:rPr>
              <a:t> – English.  Alternates between a Reading comprehension and a Grammar sheet.</a:t>
            </a:r>
          </a:p>
          <a:p>
            <a:endParaRPr lang="en-GB" sz="1400" dirty="0">
              <a:latin typeface="Linkpen 1a Join" panose="03050602060000000000" pitchFamily="66" charset="0"/>
            </a:endParaRPr>
          </a:p>
          <a:p>
            <a:r>
              <a:rPr lang="en-GB" sz="1400" dirty="0">
                <a:latin typeface="Linkpen 1a Join" panose="03050602060000000000" pitchFamily="66" charset="0"/>
              </a:rPr>
              <a:t>It will be sent home on a </a:t>
            </a:r>
            <a:r>
              <a:rPr lang="en-GB" sz="1400" b="1" dirty="0">
                <a:latin typeface="Linkpen 1a Join" panose="03050602060000000000" pitchFamily="66" charset="0"/>
              </a:rPr>
              <a:t>Thursday</a:t>
            </a:r>
            <a:r>
              <a:rPr lang="en-GB" sz="1400" dirty="0">
                <a:latin typeface="Linkpen 1a Join" panose="03050602060000000000" pitchFamily="66" charset="0"/>
              </a:rPr>
              <a:t> and is to be returned by the following </a:t>
            </a:r>
            <a:r>
              <a:rPr lang="en-GB" sz="1400" b="1" dirty="0">
                <a:latin typeface="Linkpen 1a Join" panose="03050602060000000000" pitchFamily="66" charset="0"/>
              </a:rPr>
              <a:t>Tuesday</a:t>
            </a:r>
            <a:r>
              <a:rPr lang="en-GB" sz="1400" dirty="0">
                <a:latin typeface="Linkpen 1a Join" panose="03050602060000000000" pitchFamily="66" charset="0"/>
              </a:rPr>
              <a:t>.  Please return it in their red homework bags along with the </a:t>
            </a:r>
            <a:r>
              <a:rPr lang="en-GB" sz="1400">
                <a:latin typeface="Linkpen 1a Join" panose="03050602060000000000" pitchFamily="66" charset="0"/>
              </a:rPr>
              <a:t>green folder.</a:t>
            </a:r>
            <a:endParaRPr lang="en-GB" sz="1400" dirty="0">
              <a:latin typeface="Linkpen 1a Join" panose="03050602060000000000" pitchFamily="66" charset="0"/>
            </a:endParaRPr>
          </a:p>
          <a:p>
            <a:endParaRPr lang="en-GB" sz="1400" dirty="0">
              <a:latin typeface="Linkpen 1a Join" panose="03050602060000000000" pitchFamily="66" charset="0"/>
            </a:endParaRPr>
          </a:p>
          <a:p>
            <a:r>
              <a:rPr lang="en-GB" sz="1400" dirty="0">
                <a:latin typeface="Linkpen 1a Join" panose="03050602060000000000" pitchFamily="66" charset="0"/>
              </a:rPr>
              <a:t>All children will be receiving the same level of homework so you can clearly see the expectations of the Year 1 curriculum.</a:t>
            </a:r>
          </a:p>
          <a:p>
            <a:endParaRPr lang="en-US" sz="1400" dirty="0">
              <a:latin typeface="Linkpen 1a Join" panose="03050602060000000000" pitchFamily="66" charset="0"/>
            </a:endParaRPr>
          </a:p>
          <a:p>
            <a:r>
              <a:rPr lang="en-US" sz="1400" b="1" dirty="0">
                <a:latin typeface="Linkpen 1a Join" panose="03050602060000000000" pitchFamily="66" charset="0"/>
              </a:rPr>
              <a:t>H</a:t>
            </a:r>
            <a:r>
              <a:rPr lang="en-GB" sz="1400" b="1" dirty="0">
                <a:latin typeface="Linkpen 1a Join" panose="03050602060000000000" pitchFamily="66" charset="0"/>
              </a:rPr>
              <a:t>oliday passport – </a:t>
            </a:r>
            <a:r>
              <a:rPr lang="en-GB" sz="1400" dirty="0">
                <a:latin typeface="Linkpen 1a Join" panose="03050602060000000000" pitchFamily="66" charset="0"/>
              </a:rPr>
              <a:t>this is sent home at the end of a half term, completed with holiday news and returned to school. It can be photos, leaflets, drawings pictures a bit like a scrap book.</a:t>
            </a:r>
            <a:endParaRPr lang="en-GB" sz="1400" b="1" dirty="0">
              <a:latin typeface="Linkpen 1a Join" panose="03050602060000000000" pitchFamily="66" charset="0"/>
            </a:endParaRPr>
          </a:p>
          <a:p>
            <a:endParaRPr lang="en-US" sz="1400" dirty="0">
              <a:latin typeface="Linkpen 1a Join" panose="03050602060000000000" pitchFamily="66" charset="0"/>
            </a:endParaRPr>
          </a:p>
          <a:p>
            <a:r>
              <a:rPr lang="en-US" sz="1400" b="1" dirty="0">
                <a:latin typeface="Linkpen 1a Join" panose="03050602060000000000" pitchFamily="66" charset="0"/>
              </a:rPr>
              <a:t>Projects – </a:t>
            </a:r>
            <a:r>
              <a:rPr lang="en-GB" sz="1400" dirty="0">
                <a:latin typeface="Linkpen 1a Join" panose="03050602060000000000" pitchFamily="66" charset="0"/>
              </a:rPr>
              <a:t>Children can make a project connected to any of this half terms topics (see the subject organiser) or it can be about something they are interested in.</a:t>
            </a:r>
          </a:p>
          <a:p>
            <a:r>
              <a:rPr lang="en-GB" sz="1400" dirty="0">
                <a:latin typeface="Linkpen 1a Join" panose="03050602060000000000" pitchFamily="66" charset="0"/>
              </a:rPr>
              <a:t>Send to school before the parents evening so they can be put on display in the hall. </a:t>
            </a:r>
          </a:p>
          <a:p>
            <a:endParaRPr lang="en-US" dirty="0"/>
          </a:p>
        </p:txBody>
      </p:sp>
      <p:pic>
        <p:nvPicPr>
          <p:cNvPr id="4" name="Picture 3">
            <a:extLst>
              <a:ext uri="{FF2B5EF4-FFF2-40B4-BE49-F238E27FC236}">
                <a16:creationId xmlns:a16="http://schemas.microsoft.com/office/drawing/2014/main" id="{E7878659-85BD-4BFC-BEDC-B83CBC9261EF}"/>
              </a:ext>
            </a:extLst>
          </p:cNvPr>
          <p:cNvPicPr>
            <a:picLocks noChangeAspect="1"/>
          </p:cNvPicPr>
          <p:nvPr/>
        </p:nvPicPr>
        <p:blipFill>
          <a:blip r:embed="rId3"/>
          <a:stretch>
            <a:fillRect/>
          </a:stretch>
        </p:blipFill>
        <p:spPr>
          <a:xfrm>
            <a:off x="7419459" y="60736"/>
            <a:ext cx="1289043" cy="1385320"/>
          </a:xfrm>
          <a:prstGeom prst="rect">
            <a:avLst/>
          </a:prstGeom>
        </p:spPr>
      </p:pic>
    </p:spTree>
    <p:extLst>
      <p:ext uri="{BB962C8B-B14F-4D97-AF65-F5344CB8AC3E}">
        <p14:creationId xmlns:p14="http://schemas.microsoft.com/office/powerpoint/2010/main" val="28370837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5175" y="297934"/>
            <a:ext cx="3408305" cy="523220"/>
          </a:xfrm>
          <a:prstGeom prst="rect">
            <a:avLst/>
          </a:prstGeom>
        </p:spPr>
        <p:txBody>
          <a:bodyPr wrap="none">
            <a:spAutoFit/>
          </a:bodyPr>
          <a:lstStyle/>
          <a:p>
            <a:r>
              <a:rPr lang="en-GB" sz="2800" b="1" u="sng" dirty="0">
                <a:latin typeface="Linkpen 1a Join" panose="03050602060000000000" pitchFamily="66" charset="0"/>
              </a:rPr>
              <a:t>The Curriculum</a:t>
            </a:r>
            <a:endParaRPr lang="en-GB" sz="2800" dirty="0">
              <a:latin typeface="Linkpen 1a Join" panose="03050602060000000000" pitchFamily="66" charset="0"/>
            </a:endParaRPr>
          </a:p>
        </p:txBody>
      </p:sp>
      <p:sp>
        <p:nvSpPr>
          <p:cNvPr id="3" name="Rectangle 2"/>
          <p:cNvSpPr/>
          <p:nvPr/>
        </p:nvSpPr>
        <p:spPr>
          <a:xfrm>
            <a:off x="315175" y="1157677"/>
            <a:ext cx="4944982" cy="2677656"/>
          </a:xfrm>
          <a:prstGeom prst="rect">
            <a:avLst/>
          </a:prstGeom>
        </p:spPr>
        <p:txBody>
          <a:bodyPr wrap="square">
            <a:spAutoFit/>
          </a:bodyPr>
          <a:lstStyle/>
          <a:p>
            <a:r>
              <a:rPr lang="en-GB" sz="2400" dirty="0">
                <a:latin typeface="Linkpen 1a Join" panose="03050602060000000000" pitchFamily="66" charset="0"/>
              </a:rPr>
              <a:t>Documents relating to what we will be learning are on the website.</a:t>
            </a:r>
          </a:p>
          <a:p>
            <a:r>
              <a:rPr lang="en-GB" sz="2400" dirty="0">
                <a:latin typeface="Linkpen 1a Join" panose="03050602060000000000" pitchFamily="66" charset="0"/>
              </a:rPr>
              <a:t>Long term plan – the whole year.</a:t>
            </a:r>
          </a:p>
          <a:p>
            <a:r>
              <a:rPr lang="en-GB" sz="2400" dirty="0">
                <a:latin typeface="Linkpen 1a Join" panose="03050602060000000000" pitchFamily="66" charset="0"/>
              </a:rPr>
              <a:t>Subject organisers – the half term. </a:t>
            </a:r>
          </a:p>
        </p:txBody>
      </p:sp>
      <p:sp>
        <p:nvSpPr>
          <p:cNvPr id="4" name="Rectangle 3"/>
          <p:cNvSpPr/>
          <p:nvPr/>
        </p:nvSpPr>
        <p:spPr>
          <a:xfrm>
            <a:off x="1780320" y="3636581"/>
            <a:ext cx="1504041" cy="523220"/>
          </a:xfrm>
          <a:prstGeom prst="rect">
            <a:avLst/>
          </a:prstGeom>
        </p:spPr>
        <p:txBody>
          <a:bodyPr wrap="square">
            <a:spAutoFit/>
          </a:bodyPr>
          <a:lstStyle/>
          <a:p>
            <a:pPr algn="ctr">
              <a:spcAft>
                <a:spcPts val="0"/>
              </a:spcAft>
            </a:pPr>
            <a:r>
              <a:rPr lang="en-GB" sz="1400" b="1" dirty="0">
                <a:solidFill>
                  <a:srgbClr val="4472C4"/>
                </a:solidFill>
                <a:latin typeface="Calibri" panose="020F0502020204030204" pitchFamily="34" charset="0"/>
                <a:ea typeface="Times New Roman" panose="02020603050405020304" pitchFamily="18" charset="0"/>
                <a:cs typeface="Times New Roman" panose="02020603050405020304" pitchFamily="18" charset="0"/>
              </a:rPr>
              <a:t>Year 1                       Autumn 1     </a:t>
            </a:r>
            <a:endParaRPr lang="en-GB" sz="14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85609" y="4159801"/>
            <a:ext cx="4231132" cy="2698199"/>
          </a:xfrm>
          <a:prstGeom prst="rect">
            <a:avLst/>
          </a:prstGeom>
        </p:spPr>
      </p:pic>
      <p:pic>
        <p:nvPicPr>
          <p:cNvPr id="6" name="Picture 5"/>
          <p:cNvPicPr>
            <a:picLocks noChangeAspect="1"/>
          </p:cNvPicPr>
          <p:nvPr/>
        </p:nvPicPr>
        <p:blipFill>
          <a:blip r:embed="rId3"/>
          <a:stretch>
            <a:fillRect/>
          </a:stretch>
        </p:blipFill>
        <p:spPr>
          <a:xfrm>
            <a:off x="4749506" y="3605863"/>
            <a:ext cx="4268043" cy="2447059"/>
          </a:xfrm>
          <a:prstGeom prst="rect">
            <a:avLst/>
          </a:prstGeom>
        </p:spPr>
      </p:pic>
      <p:pic>
        <p:nvPicPr>
          <p:cNvPr id="7" name="Picture 6">
            <a:extLst>
              <a:ext uri="{FF2B5EF4-FFF2-40B4-BE49-F238E27FC236}">
                <a16:creationId xmlns:a16="http://schemas.microsoft.com/office/drawing/2014/main" id="{AF82F833-E839-458B-B4BE-8C9E70225F09}"/>
              </a:ext>
            </a:extLst>
          </p:cNvPr>
          <p:cNvPicPr>
            <a:picLocks noChangeAspect="1"/>
          </p:cNvPicPr>
          <p:nvPr/>
        </p:nvPicPr>
        <p:blipFill>
          <a:blip r:embed="rId4"/>
          <a:stretch>
            <a:fillRect/>
          </a:stretch>
        </p:blipFill>
        <p:spPr>
          <a:xfrm>
            <a:off x="6614778" y="402922"/>
            <a:ext cx="2214047" cy="2256790"/>
          </a:xfrm>
          <a:prstGeom prst="rect">
            <a:avLst/>
          </a:prstGeom>
        </p:spPr>
      </p:pic>
    </p:spTree>
    <p:extLst>
      <p:ext uri="{BB962C8B-B14F-4D97-AF65-F5344CB8AC3E}">
        <p14:creationId xmlns:p14="http://schemas.microsoft.com/office/powerpoint/2010/main" val="19190162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EF59A4-6DFF-4CEA-8A5A-A8CE5A8558DF}"/>
              </a:ext>
            </a:extLst>
          </p:cNvPr>
          <p:cNvPicPr/>
          <p:nvPr/>
        </p:nvPicPr>
        <p:blipFill>
          <a:blip r:embed="rId3"/>
          <a:stretch>
            <a:fillRect/>
          </a:stretch>
        </p:blipFill>
        <p:spPr>
          <a:xfrm>
            <a:off x="2439670" y="246548"/>
            <a:ext cx="4264660" cy="1771015"/>
          </a:xfrm>
          <a:prstGeom prst="rect">
            <a:avLst/>
          </a:prstGeom>
        </p:spPr>
      </p:pic>
      <p:sp>
        <p:nvSpPr>
          <p:cNvPr id="3" name="Rectangle 2">
            <a:extLst>
              <a:ext uri="{FF2B5EF4-FFF2-40B4-BE49-F238E27FC236}">
                <a16:creationId xmlns:a16="http://schemas.microsoft.com/office/drawing/2014/main" id="{919FD2BF-23A5-486A-9175-D29ADD4FBAA1}"/>
              </a:ext>
            </a:extLst>
          </p:cNvPr>
          <p:cNvSpPr/>
          <p:nvPr/>
        </p:nvSpPr>
        <p:spPr>
          <a:xfrm>
            <a:off x="292231" y="2631851"/>
            <a:ext cx="8559538" cy="3416320"/>
          </a:xfrm>
          <a:prstGeom prst="rect">
            <a:avLst/>
          </a:prstGeom>
        </p:spPr>
        <p:txBody>
          <a:bodyPr wrap="square">
            <a:spAutoFit/>
          </a:bodyPr>
          <a:lstStyle/>
          <a:p>
            <a:pPr fontAlgn="base">
              <a:spcAft>
                <a:spcPts val="0"/>
              </a:spcAft>
            </a:pPr>
            <a:r>
              <a:rPr lang="en-GB" dirty="0">
                <a:latin typeface="Linkpen 1a Join" panose="03050602060000000000" pitchFamily="66" charset="0"/>
                <a:ea typeface="Calibri" panose="020F0502020204030204" pitchFamily="34" charset="0"/>
              </a:rPr>
              <a:t>Don’t forget - the school uniform now has a new addition – an arm band.  These can be bought via the school office using the order form provided at a cost of £4.00 each.  This also includes the cost of the tribe name badge. The arm bands will be worn on special occasions such as Celebration Assemblies.  Please write your child’s name on these valuable possessions. </a:t>
            </a:r>
            <a:endParaRPr lang="en-GB" sz="1200" dirty="0">
              <a:latin typeface="Linkpen 1a Join" panose="03050602060000000000" pitchFamily="66" charset="0"/>
              <a:ea typeface="Times New Roman" panose="02020603050405020304" pitchFamily="18" charset="0"/>
            </a:endParaRPr>
          </a:p>
          <a:p>
            <a:pPr fontAlgn="base">
              <a:spcAft>
                <a:spcPts val="0"/>
              </a:spcAft>
            </a:pPr>
            <a:r>
              <a:rPr lang="en-GB" dirty="0">
                <a:latin typeface="Linkpen 1a Join" panose="03050602060000000000" pitchFamily="66" charset="0"/>
                <a:ea typeface="Calibri" panose="020F0502020204030204" pitchFamily="34" charset="0"/>
              </a:rPr>
              <a:t> </a:t>
            </a:r>
            <a:endParaRPr lang="en-GB" sz="1200" dirty="0">
              <a:latin typeface="Linkpen 1a Join" panose="03050602060000000000" pitchFamily="66" charset="0"/>
              <a:ea typeface="Times New Roman" panose="02020603050405020304" pitchFamily="18" charset="0"/>
            </a:endParaRPr>
          </a:p>
          <a:p>
            <a:pPr fontAlgn="base">
              <a:spcAft>
                <a:spcPts val="0"/>
              </a:spcAft>
            </a:pPr>
            <a:r>
              <a:rPr lang="en-GB" dirty="0">
                <a:latin typeface="Linkpen 1a Join" panose="03050602060000000000" pitchFamily="66" charset="0"/>
                <a:ea typeface="Calibri" panose="020F0502020204030204" pitchFamily="34" charset="0"/>
              </a:rPr>
              <a:t>Through the LPS+ curriculum the children will be able to earn ‘character’ badges which can be sewn on to the arm band.  The fabric badges cost £2 each. If a child earns a silver or gold star they can also purchase a fabric badge costing £1.50.</a:t>
            </a:r>
            <a:endParaRPr lang="en-GB" sz="1200" dirty="0">
              <a:effectLst/>
              <a:latin typeface="Linkpen 1a Join" panose="03050602060000000000" pitchFamily="66" charset="0"/>
              <a:ea typeface="Times New Roman" panose="02020603050405020304" pitchFamily="18" charset="0"/>
            </a:endParaRPr>
          </a:p>
        </p:txBody>
      </p:sp>
    </p:spTree>
    <p:extLst>
      <p:ext uri="{BB962C8B-B14F-4D97-AF65-F5344CB8AC3E}">
        <p14:creationId xmlns:p14="http://schemas.microsoft.com/office/powerpoint/2010/main" val="1429521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1556" y="1748462"/>
            <a:ext cx="2540000" cy="3302000"/>
          </a:xfrm>
          <a:prstGeom prst="rect">
            <a:avLst/>
          </a:prstGeom>
        </p:spPr>
      </p:pic>
      <p:sp>
        <p:nvSpPr>
          <p:cNvPr id="3" name="Title 2"/>
          <p:cNvSpPr>
            <a:spLocks noGrp="1"/>
          </p:cNvSpPr>
          <p:nvPr>
            <p:ph type="title"/>
          </p:nvPr>
        </p:nvSpPr>
        <p:spPr/>
        <p:txBody>
          <a:bodyPr>
            <a:normAutofit/>
          </a:bodyPr>
          <a:lstStyle/>
          <a:p>
            <a:r>
              <a:rPr lang="en-US" sz="3200" dirty="0">
                <a:latin typeface="Linkpen 1a Join" panose="03050602060000000000" pitchFamily="66" charset="0"/>
              </a:rPr>
              <a:t>What can we bring to school?</a:t>
            </a:r>
          </a:p>
        </p:txBody>
      </p:sp>
      <p:pic>
        <p:nvPicPr>
          <p:cNvPr id="4" name="Picture 3"/>
          <p:cNvPicPr>
            <a:picLocks noChangeAspect="1"/>
          </p:cNvPicPr>
          <p:nvPr/>
        </p:nvPicPr>
        <p:blipFill>
          <a:blip r:embed="rId3"/>
          <a:stretch>
            <a:fillRect/>
          </a:stretch>
        </p:blipFill>
        <p:spPr>
          <a:xfrm>
            <a:off x="6475845" y="2107044"/>
            <a:ext cx="2414155" cy="2414155"/>
          </a:xfrm>
          <a:prstGeom prst="rect">
            <a:avLst/>
          </a:prstGeom>
        </p:spPr>
      </p:pic>
      <p:pic>
        <p:nvPicPr>
          <p:cNvPr id="8" name="Picture 7"/>
          <p:cNvPicPr>
            <a:picLocks noChangeAspect="1"/>
          </p:cNvPicPr>
          <p:nvPr/>
        </p:nvPicPr>
        <p:blipFill>
          <a:blip r:embed="rId4"/>
          <a:stretch>
            <a:fillRect/>
          </a:stretch>
        </p:blipFill>
        <p:spPr>
          <a:xfrm>
            <a:off x="3060700" y="2311400"/>
            <a:ext cx="3313545" cy="2032000"/>
          </a:xfrm>
          <a:prstGeom prst="rect">
            <a:avLst/>
          </a:prstGeom>
        </p:spPr>
      </p:pic>
      <p:sp>
        <p:nvSpPr>
          <p:cNvPr id="5" name="TextBox 4"/>
          <p:cNvSpPr txBox="1"/>
          <p:nvPr/>
        </p:nvSpPr>
        <p:spPr>
          <a:xfrm>
            <a:off x="273377" y="5237162"/>
            <a:ext cx="8616623" cy="1015663"/>
          </a:xfrm>
          <a:prstGeom prst="rect">
            <a:avLst/>
          </a:prstGeom>
          <a:noFill/>
        </p:spPr>
        <p:txBody>
          <a:bodyPr wrap="square" rtlCol="0">
            <a:spAutoFit/>
          </a:bodyPr>
          <a:lstStyle/>
          <a:p>
            <a:r>
              <a:rPr lang="en-GB" sz="2000" b="1" dirty="0">
                <a:latin typeface="Linkpen 1a Join" panose="03050602060000000000" pitchFamily="66" charset="0"/>
              </a:rPr>
              <a:t>Healthy snack-  </a:t>
            </a:r>
            <a:r>
              <a:rPr lang="en-GB" sz="2000" dirty="0">
                <a:latin typeface="Linkpen 1a Join" panose="03050602060000000000" pitchFamily="66" charset="0"/>
              </a:rPr>
              <a:t>fruit, vegetables, cereal bars</a:t>
            </a:r>
          </a:p>
          <a:p>
            <a:endParaRPr lang="en-GB" sz="2000" dirty="0">
              <a:latin typeface="Linkpen 1a Join" panose="03050602060000000000" pitchFamily="66" charset="0"/>
            </a:endParaRPr>
          </a:p>
          <a:p>
            <a:r>
              <a:rPr lang="en-GB" sz="2000" b="1" dirty="0">
                <a:latin typeface="Linkpen 1a Join" panose="03050602060000000000" pitchFamily="66" charset="0"/>
              </a:rPr>
              <a:t>Water bottle – </a:t>
            </a:r>
            <a:r>
              <a:rPr lang="en-GB" sz="2000" dirty="0">
                <a:latin typeface="Linkpen 1a Join" panose="03050602060000000000" pitchFamily="66" charset="0"/>
              </a:rPr>
              <a:t>it is a water bottle so please no juice!</a:t>
            </a:r>
            <a:endParaRPr lang="en-GB" sz="2000" b="1" dirty="0">
              <a:latin typeface="Linkpen 1a Join" panose="03050602060000000000" pitchFamily="66" charset="0"/>
            </a:endParaRPr>
          </a:p>
        </p:txBody>
      </p:sp>
    </p:spTree>
    <p:extLst>
      <p:ext uri="{BB962C8B-B14F-4D97-AF65-F5344CB8AC3E}">
        <p14:creationId xmlns:p14="http://schemas.microsoft.com/office/powerpoint/2010/main" val="1732875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half" idx="4294967295"/>
          </p:nvPr>
        </p:nvSpPr>
        <p:spPr>
          <a:xfrm>
            <a:off x="265046" y="3856561"/>
            <a:ext cx="8613908" cy="4691063"/>
          </a:xfrm>
        </p:spPr>
        <p:txBody>
          <a:bodyPr>
            <a:noAutofit/>
          </a:bodyPr>
          <a:lstStyle/>
          <a:p>
            <a:pPr marL="0" indent="0">
              <a:buNone/>
            </a:pPr>
            <a:r>
              <a:rPr lang="en-US" sz="2800" b="1" dirty="0">
                <a:latin typeface="Linkpen 1a Join" panose="03050602060000000000" pitchFamily="66" charset="0"/>
              </a:rPr>
              <a:t>    Please can all uniform be named. </a:t>
            </a:r>
          </a:p>
          <a:p>
            <a:pPr marL="0" indent="0">
              <a:buNone/>
            </a:pPr>
            <a:r>
              <a:rPr lang="en-US" sz="2000" dirty="0">
                <a:latin typeface="Linkpen 1a Join" panose="03050602060000000000" pitchFamily="66" charset="0"/>
              </a:rPr>
              <a:t>With over 200 children in school it is  impossible to reunite nameless sweatshirts and cardigans with their owners. Remember to keep checking the pen has washed out!!</a:t>
            </a:r>
          </a:p>
        </p:txBody>
      </p:sp>
      <p:pic>
        <p:nvPicPr>
          <p:cNvPr id="4" name="Picture 3">
            <a:extLst>
              <a:ext uri="{FF2B5EF4-FFF2-40B4-BE49-F238E27FC236}">
                <a16:creationId xmlns:a16="http://schemas.microsoft.com/office/drawing/2014/main" id="{62745EF8-D111-490D-9FE1-6FF135513234}"/>
              </a:ext>
            </a:extLst>
          </p:cNvPr>
          <p:cNvPicPr>
            <a:picLocks noChangeAspect="1"/>
          </p:cNvPicPr>
          <p:nvPr/>
        </p:nvPicPr>
        <p:blipFill>
          <a:blip r:embed="rId2"/>
          <a:stretch>
            <a:fillRect/>
          </a:stretch>
        </p:blipFill>
        <p:spPr>
          <a:xfrm>
            <a:off x="2453721" y="383528"/>
            <a:ext cx="4236557" cy="2617911"/>
          </a:xfrm>
          <a:prstGeom prst="rect">
            <a:avLst/>
          </a:prstGeom>
        </p:spPr>
      </p:pic>
    </p:spTree>
    <p:extLst>
      <p:ext uri="{BB962C8B-B14F-4D97-AF65-F5344CB8AC3E}">
        <p14:creationId xmlns:p14="http://schemas.microsoft.com/office/powerpoint/2010/main" val="2473559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latin typeface="Linkpen 1a Join" panose="03050602060000000000" pitchFamily="66" charset="0"/>
              </a:rPr>
              <a:t>We have very high expectations of the children in terms of their behaviour and learning.</a:t>
            </a:r>
          </a:p>
        </p:txBody>
      </p:sp>
      <p:pic>
        <p:nvPicPr>
          <p:cNvPr id="3" name="Picture 2"/>
          <p:cNvPicPr>
            <a:picLocks noChangeAspect="1"/>
          </p:cNvPicPr>
          <p:nvPr/>
        </p:nvPicPr>
        <p:blipFill>
          <a:blip r:embed="rId2"/>
          <a:stretch>
            <a:fillRect/>
          </a:stretch>
        </p:blipFill>
        <p:spPr>
          <a:xfrm>
            <a:off x="1220771" y="1541563"/>
            <a:ext cx="2285135" cy="1417565"/>
          </a:xfrm>
          <a:prstGeom prst="rect">
            <a:avLst/>
          </a:prstGeom>
        </p:spPr>
      </p:pic>
      <p:pic>
        <p:nvPicPr>
          <p:cNvPr id="4" name="Picture 3">
            <a:extLst>
              <a:ext uri="{FF2B5EF4-FFF2-40B4-BE49-F238E27FC236}">
                <a16:creationId xmlns:a16="http://schemas.microsoft.com/office/drawing/2014/main" id="{214202EB-98DF-42D2-BD1C-1EDF5189BA43}"/>
              </a:ext>
            </a:extLst>
          </p:cNvPr>
          <p:cNvPicPr>
            <a:picLocks noChangeAspect="1"/>
          </p:cNvPicPr>
          <p:nvPr/>
        </p:nvPicPr>
        <p:blipFill>
          <a:blip r:embed="rId3"/>
          <a:stretch>
            <a:fillRect/>
          </a:stretch>
        </p:blipFill>
        <p:spPr>
          <a:xfrm>
            <a:off x="1979628" y="5421897"/>
            <a:ext cx="6593814" cy="1436103"/>
          </a:xfrm>
          <a:prstGeom prst="rect">
            <a:avLst/>
          </a:prstGeom>
        </p:spPr>
      </p:pic>
      <p:pic>
        <p:nvPicPr>
          <p:cNvPr id="5" name="Picture 4">
            <a:extLst>
              <a:ext uri="{FF2B5EF4-FFF2-40B4-BE49-F238E27FC236}">
                <a16:creationId xmlns:a16="http://schemas.microsoft.com/office/drawing/2014/main" id="{9407C059-2B20-44DD-93FF-C1C4590455D1}"/>
              </a:ext>
            </a:extLst>
          </p:cNvPr>
          <p:cNvPicPr>
            <a:picLocks noChangeAspect="1"/>
          </p:cNvPicPr>
          <p:nvPr/>
        </p:nvPicPr>
        <p:blipFill rotWithShape="1">
          <a:blip r:embed="rId4"/>
          <a:srcRect l="18285" t="-2699" r="15946" b="-1"/>
          <a:stretch/>
        </p:blipFill>
        <p:spPr>
          <a:xfrm>
            <a:off x="5276535" y="1187136"/>
            <a:ext cx="3026871" cy="2480774"/>
          </a:xfrm>
          <a:prstGeom prst="rect">
            <a:avLst/>
          </a:prstGeom>
        </p:spPr>
      </p:pic>
      <p:pic>
        <p:nvPicPr>
          <p:cNvPr id="6" name="Picture 5">
            <a:extLst>
              <a:ext uri="{FF2B5EF4-FFF2-40B4-BE49-F238E27FC236}">
                <a16:creationId xmlns:a16="http://schemas.microsoft.com/office/drawing/2014/main" id="{FE045B06-3D99-49C3-9DBC-4FECD5B50276}"/>
              </a:ext>
            </a:extLst>
          </p:cNvPr>
          <p:cNvPicPr>
            <a:picLocks noChangeAspect="1"/>
          </p:cNvPicPr>
          <p:nvPr/>
        </p:nvPicPr>
        <p:blipFill>
          <a:blip r:embed="rId5"/>
          <a:stretch>
            <a:fillRect/>
          </a:stretch>
        </p:blipFill>
        <p:spPr>
          <a:xfrm>
            <a:off x="457200" y="3817812"/>
            <a:ext cx="5191878" cy="1304281"/>
          </a:xfrm>
          <a:prstGeom prst="rect">
            <a:avLst/>
          </a:prstGeom>
        </p:spPr>
      </p:pic>
    </p:spTree>
    <p:extLst>
      <p:ext uri="{BB962C8B-B14F-4D97-AF65-F5344CB8AC3E}">
        <p14:creationId xmlns:p14="http://schemas.microsoft.com/office/powerpoint/2010/main" val="4017885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FDEDC5-454D-48C2-B6A7-C0F2FA3F7919}"/>
              </a:ext>
            </a:extLst>
          </p:cNvPr>
          <p:cNvSpPr txBox="1"/>
          <p:nvPr/>
        </p:nvSpPr>
        <p:spPr>
          <a:xfrm>
            <a:off x="515148" y="228600"/>
            <a:ext cx="6736079" cy="6401753"/>
          </a:xfrm>
          <a:prstGeom prst="rect">
            <a:avLst/>
          </a:prstGeom>
          <a:noFill/>
        </p:spPr>
        <p:txBody>
          <a:bodyPr wrap="square" rtlCol="0">
            <a:spAutoFit/>
          </a:bodyPr>
          <a:lstStyle/>
          <a:p>
            <a:r>
              <a:rPr lang="en-GB" b="1" dirty="0">
                <a:latin typeface="Linkpen 1a Join" panose="03050602060000000000" pitchFamily="66" charset="0"/>
              </a:rPr>
              <a:t>Hometime</a:t>
            </a:r>
          </a:p>
          <a:p>
            <a:endParaRPr lang="en-GB" dirty="0">
              <a:latin typeface="Linkpen 1a Join" panose="03050602060000000000" pitchFamily="66" charset="0"/>
            </a:endParaRPr>
          </a:p>
          <a:p>
            <a:r>
              <a:rPr lang="en-GB" dirty="0">
                <a:latin typeface="Linkpen 1a Join" panose="03050602060000000000" pitchFamily="66" charset="0"/>
              </a:rPr>
              <a:t>Thank you for being patient at the moment whilst the building work is taking place.</a:t>
            </a:r>
          </a:p>
          <a:p>
            <a:r>
              <a:rPr lang="en-GB" dirty="0">
                <a:latin typeface="Linkpen 1a Join" panose="03050602060000000000" pitchFamily="66" charset="0"/>
              </a:rPr>
              <a:t>Normal pick up is right round the school toward the field and through the little gate by the shed.</a:t>
            </a:r>
          </a:p>
          <a:p>
            <a:endParaRPr lang="en-GB" dirty="0">
              <a:latin typeface="Linkpen 1a Join" panose="03050602060000000000" pitchFamily="66" charset="0"/>
            </a:endParaRPr>
          </a:p>
          <a:p>
            <a:r>
              <a:rPr lang="en-GB" b="1" dirty="0">
                <a:latin typeface="Linkpen 1a Join" panose="03050602060000000000" pitchFamily="66" charset="0"/>
              </a:rPr>
              <a:t>Safeguarding</a:t>
            </a:r>
          </a:p>
          <a:p>
            <a:endParaRPr lang="en-GB" b="1" dirty="0">
              <a:latin typeface="Linkpen 1a Join" panose="03050602060000000000" pitchFamily="66" charset="0"/>
            </a:endParaRPr>
          </a:p>
          <a:p>
            <a:r>
              <a:rPr lang="en-GB" dirty="0">
                <a:latin typeface="Linkpen 1a Join" panose="03050602060000000000" pitchFamily="66" charset="0"/>
              </a:rPr>
              <a:t>Please can you let either the office, myself or Miss Lynch know if somebody different is collecting your child from school. If it is always Granny on a Thursday, just tell us once and then we know that is the routine. If it is a one off, we need to know, even if they are going home with a friend from school, we still need permission for them to go with someone else.</a:t>
            </a:r>
          </a:p>
          <a:p>
            <a:r>
              <a:rPr lang="en-GB" dirty="0">
                <a:latin typeface="Linkpen 1a Join" panose="03050602060000000000" pitchFamily="66" charset="0"/>
              </a:rPr>
              <a:t>Thank you!</a:t>
            </a:r>
          </a:p>
          <a:p>
            <a:endParaRPr lang="en-GB" b="1" dirty="0">
              <a:latin typeface="Linkpen 1a Join" panose="03050602060000000000" pitchFamily="66" charset="0"/>
            </a:endParaRPr>
          </a:p>
          <a:p>
            <a:endParaRPr lang="en-GB" b="1" dirty="0">
              <a:latin typeface="Linkpen 1a Join" panose="03050602060000000000" pitchFamily="66" charset="0"/>
            </a:endParaRPr>
          </a:p>
          <a:p>
            <a:endParaRPr lang="en-GB" sz="3200" b="1" dirty="0">
              <a:latin typeface="Linkpen 1a Join" panose="03050602060000000000" pitchFamily="66" charset="0"/>
            </a:endParaRPr>
          </a:p>
        </p:txBody>
      </p:sp>
      <p:pic>
        <p:nvPicPr>
          <p:cNvPr id="5" name="Picture 4">
            <a:extLst>
              <a:ext uri="{FF2B5EF4-FFF2-40B4-BE49-F238E27FC236}">
                <a16:creationId xmlns:a16="http://schemas.microsoft.com/office/drawing/2014/main" id="{5D26FF69-F099-46D6-8C8D-B21C07FF7037}"/>
              </a:ext>
            </a:extLst>
          </p:cNvPr>
          <p:cNvPicPr>
            <a:picLocks noChangeAspect="1"/>
          </p:cNvPicPr>
          <p:nvPr/>
        </p:nvPicPr>
        <p:blipFill>
          <a:blip r:embed="rId2"/>
          <a:stretch>
            <a:fillRect/>
          </a:stretch>
        </p:blipFill>
        <p:spPr>
          <a:xfrm>
            <a:off x="7194375" y="-2518"/>
            <a:ext cx="1434477" cy="1381348"/>
          </a:xfrm>
          <a:prstGeom prst="rect">
            <a:avLst/>
          </a:prstGeom>
        </p:spPr>
      </p:pic>
    </p:spTree>
    <p:extLst>
      <p:ext uri="{BB962C8B-B14F-4D97-AF65-F5344CB8AC3E}">
        <p14:creationId xmlns:p14="http://schemas.microsoft.com/office/powerpoint/2010/main" val="25557909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17C53B7-7ECA-46E9-A3DD-F800FFAE9938}"/>
              </a:ext>
            </a:extLst>
          </p:cNvPr>
          <p:cNvSpPr txBox="1"/>
          <p:nvPr/>
        </p:nvSpPr>
        <p:spPr>
          <a:xfrm>
            <a:off x="1168924" y="391347"/>
            <a:ext cx="6466787" cy="3508653"/>
          </a:xfrm>
          <a:prstGeom prst="rect">
            <a:avLst/>
          </a:prstGeom>
          <a:noFill/>
        </p:spPr>
        <p:txBody>
          <a:bodyPr wrap="square" rtlCol="0">
            <a:spAutoFit/>
          </a:bodyPr>
          <a:lstStyle/>
          <a:p>
            <a:r>
              <a:rPr lang="en-GB" sz="2400" b="1" dirty="0">
                <a:latin typeface="Linkpen 1a Join" panose="03050602060000000000" pitchFamily="66" charset="0"/>
              </a:rPr>
              <a:t>Medical records</a:t>
            </a:r>
          </a:p>
          <a:p>
            <a:endParaRPr lang="en-GB" b="1" dirty="0">
              <a:latin typeface="Linkpen 1a Join" panose="03050602060000000000" pitchFamily="66" charset="0"/>
            </a:endParaRPr>
          </a:p>
          <a:p>
            <a:r>
              <a:rPr lang="en-GB" sz="2000" dirty="0">
                <a:latin typeface="Linkpen 1a Join" panose="03050602060000000000" pitchFamily="66" charset="0"/>
              </a:rPr>
              <a:t>Please can you update your child’s medical record on the </a:t>
            </a:r>
            <a:r>
              <a:rPr lang="en-GB" sz="2000" b="1" dirty="0">
                <a:latin typeface="Linkpen 1a Join" panose="03050602060000000000" pitchFamily="66" charset="0"/>
              </a:rPr>
              <a:t>My child at school </a:t>
            </a:r>
            <a:r>
              <a:rPr lang="en-GB" sz="2000" dirty="0">
                <a:latin typeface="Linkpen 1a Join" panose="03050602060000000000" pitchFamily="66" charset="0"/>
              </a:rPr>
              <a:t>app.</a:t>
            </a:r>
          </a:p>
          <a:p>
            <a:endParaRPr lang="en-GB" sz="2000" dirty="0">
              <a:latin typeface="Linkpen 1a Join" panose="03050602060000000000" pitchFamily="66" charset="0"/>
            </a:endParaRPr>
          </a:p>
          <a:p>
            <a:r>
              <a:rPr lang="en-GB" sz="2000" dirty="0">
                <a:latin typeface="Linkpen 1a Join" panose="03050602060000000000" pitchFamily="66" charset="0"/>
              </a:rPr>
              <a:t>Data collection – medical form</a:t>
            </a:r>
          </a:p>
          <a:p>
            <a:endParaRPr lang="en-GB" sz="2000" dirty="0">
              <a:latin typeface="Linkpen 1a Join" panose="03050602060000000000" pitchFamily="66" charset="0"/>
            </a:endParaRPr>
          </a:p>
          <a:p>
            <a:r>
              <a:rPr lang="en-GB" sz="2000" dirty="0">
                <a:latin typeface="Linkpen 1a Join" panose="03050602060000000000" pitchFamily="66" charset="0"/>
              </a:rPr>
              <a:t>Add any new information but please delete anything that no longer applies.</a:t>
            </a:r>
          </a:p>
          <a:p>
            <a:endParaRPr lang="en-GB" sz="2000" dirty="0">
              <a:latin typeface="Linkpen 1a Join" panose="03050602060000000000" pitchFamily="66" charset="0"/>
            </a:endParaRPr>
          </a:p>
        </p:txBody>
      </p:sp>
      <p:pic>
        <p:nvPicPr>
          <p:cNvPr id="3" name="Picture 2">
            <a:extLst>
              <a:ext uri="{FF2B5EF4-FFF2-40B4-BE49-F238E27FC236}">
                <a16:creationId xmlns:a16="http://schemas.microsoft.com/office/drawing/2014/main" id="{AF92645C-AD7B-42D7-A6B9-ED1712A56BC3}"/>
              </a:ext>
            </a:extLst>
          </p:cNvPr>
          <p:cNvPicPr>
            <a:picLocks noChangeAspect="1"/>
          </p:cNvPicPr>
          <p:nvPr/>
        </p:nvPicPr>
        <p:blipFill>
          <a:blip r:embed="rId2"/>
          <a:stretch>
            <a:fillRect/>
          </a:stretch>
        </p:blipFill>
        <p:spPr>
          <a:xfrm>
            <a:off x="1495420" y="3930977"/>
            <a:ext cx="2143269" cy="2203856"/>
          </a:xfrm>
          <a:prstGeom prst="rect">
            <a:avLst/>
          </a:prstGeom>
        </p:spPr>
      </p:pic>
      <p:pic>
        <p:nvPicPr>
          <p:cNvPr id="4" name="Picture 3">
            <a:extLst>
              <a:ext uri="{FF2B5EF4-FFF2-40B4-BE49-F238E27FC236}">
                <a16:creationId xmlns:a16="http://schemas.microsoft.com/office/drawing/2014/main" id="{742A6876-D17C-4421-A606-6AE76318B78D}"/>
              </a:ext>
            </a:extLst>
          </p:cNvPr>
          <p:cNvPicPr>
            <a:picLocks noChangeAspect="1"/>
          </p:cNvPicPr>
          <p:nvPr/>
        </p:nvPicPr>
        <p:blipFill>
          <a:blip r:embed="rId3"/>
          <a:stretch>
            <a:fillRect/>
          </a:stretch>
        </p:blipFill>
        <p:spPr>
          <a:xfrm>
            <a:off x="4481232" y="4002154"/>
            <a:ext cx="2048161" cy="2181529"/>
          </a:xfrm>
          <a:prstGeom prst="rect">
            <a:avLst/>
          </a:prstGeom>
        </p:spPr>
      </p:pic>
    </p:spTree>
    <p:extLst>
      <p:ext uri="{BB962C8B-B14F-4D97-AF65-F5344CB8AC3E}">
        <p14:creationId xmlns:p14="http://schemas.microsoft.com/office/powerpoint/2010/main" val="4222931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6752" y="3950809"/>
            <a:ext cx="8361576" cy="1323439"/>
          </a:xfrm>
          <a:prstGeom prst="rect">
            <a:avLst/>
          </a:prstGeom>
          <a:noFill/>
        </p:spPr>
        <p:txBody>
          <a:bodyPr wrap="square" rtlCol="0">
            <a:spAutoFit/>
          </a:bodyPr>
          <a:lstStyle/>
          <a:p>
            <a:r>
              <a:rPr lang="en-GB" sz="2000" dirty="0">
                <a:latin typeface="Linkpen 1a Join" panose="03050602060000000000" pitchFamily="66" charset="0"/>
              </a:rPr>
              <a:t>If you want to find out what we have been doing – check out Instagram and the blog – Hippo page – a great way to talk to the children about their learning!</a:t>
            </a:r>
          </a:p>
        </p:txBody>
      </p:sp>
      <p:sp>
        <p:nvSpPr>
          <p:cNvPr id="6" name="Rectangle 5"/>
          <p:cNvSpPr/>
          <p:nvPr/>
        </p:nvSpPr>
        <p:spPr>
          <a:xfrm>
            <a:off x="176752" y="494883"/>
            <a:ext cx="8460557" cy="830997"/>
          </a:xfrm>
          <a:prstGeom prst="rect">
            <a:avLst/>
          </a:prstGeom>
        </p:spPr>
        <p:txBody>
          <a:bodyPr wrap="square">
            <a:spAutoFit/>
          </a:bodyPr>
          <a:lstStyle/>
          <a:p>
            <a:r>
              <a:rPr lang="en-US" sz="2400" dirty="0">
                <a:latin typeface="Linkpen 1a Join" panose="03050602060000000000" pitchFamily="66" charset="0"/>
              </a:rPr>
              <a:t>Our aim is to have happy children who are enjoying their learning.</a:t>
            </a:r>
          </a:p>
        </p:txBody>
      </p:sp>
      <p:pic>
        <p:nvPicPr>
          <p:cNvPr id="7" name="Picture 6">
            <a:extLst>
              <a:ext uri="{FF2B5EF4-FFF2-40B4-BE49-F238E27FC236}">
                <a16:creationId xmlns:a16="http://schemas.microsoft.com/office/drawing/2014/main" id="{5CE518D1-9A83-498C-B1F9-7C409416C9D6}"/>
              </a:ext>
            </a:extLst>
          </p:cNvPr>
          <p:cNvPicPr>
            <a:picLocks noChangeAspect="1"/>
          </p:cNvPicPr>
          <p:nvPr/>
        </p:nvPicPr>
        <p:blipFill>
          <a:blip r:embed="rId2"/>
          <a:stretch>
            <a:fillRect/>
          </a:stretch>
        </p:blipFill>
        <p:spPr>
          <a:xfrm>
            <a:off x="2796540" y="1423410"/>
            <a:ext cx="2588700" cy="2105476"/>
          </a:xfrm>
          <a:prstGeom prst="rect">
            <a:avLst/>
          </a:prstGeom>
        </p:spPr>
      </p:pic>
    </p:spTree>
    <p:extLst>
      <p:ext uri="{BB962C8B-B14F-4D97-AF65-F5344CB8AC3E}">
        <p14:creationId xmlns:p14="http://schemas.microsoft.com/office/powerpoint/2010/main" val="2053837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9D6BC4F41EF404585F86B316306AD23" ma:contentTypeVersion="18" ma:contentTypeDescription="Create a new document." ma:contentTypeScope="" ma:versionID="ddf21f701271c05cb8e74f607c202bfb">
  <xsd:schema xmlns:xsd="http://www.w3.org/2001/XMLSchema" xmlns:xs="http://www.w3.org/2001/XMLSchema" xmlns:p="http://schemas.microsoft.com/office/2006/metadata/properties" xmlns:ns3="6911264b-4997-49c9-8678-d268174ca1aa" xmlns:ns4="1fb1c929-fc81-4284-9a3b-3c7548f1d774" targetNamespace="http://schemas.microsoft.com/office/2006/metadata/properties" ma:root="true" ma:fieldsID="89b051aae5da894b86039a201735af5f" ns3:_="" ns4:_="">
    <xsd:import namespace="6911264b-4997-49c9-8678-d268174ca1aa"/>
    <xsd:import namespace="1fb1c929-fc81-4284-9a3b-3c7548f1d77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LengthInSeconds" minOccurs="0"/>
                <xsd:element ref="ns3:MediaServiceOCR" minOccurs="0"/>
                <xsd:element ref="ns3:MediaServiceDateTaken" minOccurs="0"/>
                <xsd:element ref="ns3:_activity" minOccurs="0"/>
                <xsd:element ref="ns3:MediaServiceObjectDetectorVersions" minOccurs="0"/>
                <xsd:element ref="ns3:MediaServiceLocation" minOccurs="0"/>
                <xsd:element ref="ns3:MediaServiceSearchProperties" minOccurs="0"/>
                <xsd:element ref="ns4:SharedWithUsers" minOccurs="0"/>
                <xsd:element ref="ns4:SharedWithDetails" minOccurs="0"/>
                <xsd:element ref="ns4:SharingHintHash"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11264b-4997-49c9-8678-d268174ca1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b1c929-fc81-4284-9a3b-3c7548f1d774"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element name="SharingHintHash" ma:index="2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6911264b-4997-49c9-8678-d268174ca1aa" xsi:nil="true"/>
  </documentManagement>
</p:properties>
</file>

<file path=customXml/itemProps1.xml><?xml version="1.0" encoding="utf-8"?>
<ds:datastoreItem xmlns:ds="http://schemas.openxmlformats.org/officeDocument/2006/customXml" ds:itemID="{A4D7CCB1-92BC-4E72-86A9-AE47A55FFC59}">
  <ds:schemaRefs>
    <ds:schemaRef ds:uri="http://schemas.microsoft.com/sharepoint/v3/contenttype/forms"/>
  </ds:schemaRefs>
</ds:datastoreItem>
</file>

<file path=customXml/itemProps2.xml><?xml version="1.0" encoding="utf-8"?>
<ds:datastoreItem xmlns:ds="http://schemas.openxmlformats.org/officeDocument/2006/customXml" ds:itemID="{26F4536B-5EAA-4FBC-B753-878A488447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11264b-4997-49c9-8678-d268174ca1aa"/>
    <ds:schemaRef ds:uri="1fb1c929-fc81-4284-9a3b-3c7548f1d7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69996B9-E97C-4AE0-865B-247B19D63C4B}">
  <ds:schemaRefs>
    <ds:schemaRef ds:uri="http://schemas.microsoft.com/office/2006/documentManagement/types"/>
    <ds:schemaRef ds:uri="http://purl.org/dc/dcmitype/"/>
    <ds:schemaRef ds:uri="http://purl.org/dc/elements/1.1/"/>
    <ds:schemaRef ds:uri="6911264b-4997-49c9-8678-d268174ca1aa"/>
    <ds:schemaRef ds:uri="http://www.w3.org/XML/1998/namespace"/>
    <ds:schemaRef ds:uri="http://schemas.microsoft.com/office/infopath/2007/PartnerControls"/>
    <ds:schemaRef ds:uri="1fb1c929-fc81-4284-9a3b-3c7548f1d774"/>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2195</TotalTime>
  <Words>1010</Words>
  <Application>Microsoft Office PowerPoint</Application>
  <PresentationFormat>On-screen Show (4:3)</PresentationFormat>
  <Paragraphs>84</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Linkpen 1a Join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we bring to school?</vt:lpstr>
      <vt:lpstr>PowerPoint Presentation</vt:lpstr>
      <vt:lpstr>We have very high expectations of the children in terms of their behaviour and learning.</vt:lpstr>
      <vt:lpstr>PowerPoint Presentation</vt:lpstr>
      <vt:lpstr>PowerPoint Presentation</vt:lpstr>
      <vt:lpstr>PowerPoint Presentation</vt:lpstr>
    </vt:vector>
  </TitlesOfParts>
  <Company>Longton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Fletcher</dc:creator>
  <cp:lastModifiedBy>Pratten, Helen</cp:lastModifiedBy>
  <cp:revision>42</cp:revision>
  <dcterms:created xsi:type="dcterms:W3CDTF">2016-09-21T19:57:33Z</dcterms:created>
  <dcterms:modified xsi:type="dcterms:W3CDTF">2026-09-10T07:38:20Z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0x010100F9D6BC4F41EF404585F86B316306AD23</vt:lpwstr>
  </property>
</Properties>
</file>