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7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36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in Pearson" userId="8128b6ee-d55e-47bf-a632-9b70de4c4499" providerId="ADAL" clId="{8DA3BF54-D59A-4392-85B1-4E5F83C721E4}"/>
    <pc:docChg chg="modSld">
      <pc:chgData name="Iain Pearson" userId="8128b6ee-d55e-47bf-a632-9b70de4c4499" providerId="ADAL" clId="{8DA3BF54-D59A-4392-85B1-4E5F83C721E4}" dt="2026-09-10T15:11:22.735" v="28" actId="20577"/>
      <pc:docMkLst>
        <pc:docMk/>
      </pc:docMkLst>
      <pc:sldChg chg="modSp">
        <pc:chgData name="Iain Pearson" userId="8128b6ee-d55e-47bf-a632-9b70de4c4499" providerId="ADAL" clId="{8DA3BF54-D59A-4392-85B1-4E5F83C721E4}" dt="2026-09-10T15:07:39.282" v="0" actId="14734"/>
        <pc:sldMkLst>
          <pc:docMk/>
          <pc:sldMk cId="0" sldId="258"/>
        </pc:sldMkLst>
        <pc:graphicFrameChg chg="modGraphic">
          <ac:chgData name="Iain Pearson" userId="8128b6ee-d55e-47bf-a632-9b70de4c4499" providerId="ADAL" clId="{8DA3BF54-D59A-4392-85B1-4E5F83C721E4}" dt="2026-09-10T15:07:39.282" v="0" actId="14734"/>
          <ac:graphicFrameMkLst>
            <pc:docMk/>
            <pc:sldMk cId="0" sldId="258"/>
            <ac:graphicFrameMk id="8" creationId="{00000000-0000-0000-0000-000000000000}"/>
          </ac:graphicFrameMkLst>
        </pc:graphicFrameChg>
      </pc:sldChg>
      <pc:sldChg chg="modSp">
        <pc:chgData name="Iain Pearson" userId="8128b6ee-d55e-47bf-a632-9b70de4c4499" providerId="ADAL" clId="{8DA3BF54-D59A-4392-85B1-4E5F83C721E4}" dt="2026-09-10T15:08:28.179" v="1" actId="20577"/>
        <pc:sldMkLst>
          <pc:docMk/>
          <pc:sldMk cId="0" sldId="263"/>
        </pc:sldMkLst>
        <pc:spChg chg="mod">
          <ac:chgData name="Iain Pearson" userId="8128b6ee-d55e-47bf-a632-9b70de4c4499" providerId="ADAL" clId="{8DA3BF54-D59A-4392-85B1-4E5F83C721E4}" dt="2026-09-10T15:08:28.179" v="1" actId="20577"/>
          <ac:spMkLst>
            <pc:docMk/>
            <pc:sldMk cId="0" sldId="263"/>
            <ac:spMk id="19" creationId="{00000000-0000-0000-0000-000000000000}"/>
          </ac:spMkLst>
        </pc:spChg>
      </pc:sldChg>
      <pc:sldChg chg="modSp">
        <pc:chgData name="Iain Pearson" userId="8128b6ee-d55e-47bf-a632-9b70de4c4499" providerId="ADAL" clId="{8DA3BF54-D59A-4392-85B1-4E5F83C721E4}" dt="2026-09-10T15:11:22.735" v="28" actId="20577"/>
        <pc:sldMkLst>
          <pc:docMk/>
          <pc:sldMk cId="0" sldId="271"/>
        </pc:sldMkLst>
        <pc:spChg chg="mod">
          <ac:chgData name="Iain Pearson" userId="8128b6ee-d55e-47bf-a632-9b70de4c4499" providerId="ADAL" clId="{8DA3BF54-D59A-4392-85B1-4E5F83C721E4}" dt="2026-09-10T15:11:22.735" v="28" actId="20577"/>
          <ac:spMkLst>
            <pc:docMk/>
            <pc:sldMk cId="0" sldId="271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trockstars.com/" TargetMode="External"/><Relationship Id="rId2" Type="http://schemas.openxmlformats.org/officeDocument/2006/relationships/hyperlink" Target="https://www.spellingshed.com/en-gb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bc.co.uk/bitesize/subjects/z4296r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ongton.lancs.sch.uk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58368"/>
            <a:ext cx="109728" cy="5394960"/>
          </a:xfrm>
          <a:prstGeom prst="rect">
            <a:avLst/>
          </a:prstGeom>
          <a:solidFill>
            <a:srgbClr val="E6AA46"/>
          </a:solidFill>
          <a:ln>
            <a:solidFill>
              <a:srgbClr val="E6A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234440"/>
            <a:ext cx="36576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400" b="1">
                <a:solidFill>
                  <a:srgbClr val="E6AA46"/>
                </a:solidFill>
                <a:latin typeface="Aptos Display"/>
              </a:rPr>
              <a:t>YEAR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1783080"/>
            <a:ext cx="685800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Aptos Display"/>
              </a:rPr>
              <a:t>Meet the Teacher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3063240"/>
            <a:ext cx="585216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800" b="0">
                <a:solidFill>
                  <a:srgbClr val="DCE6EC"/>
                </a:solidFill>
                <a:latin typeface="Aptos"/>
              </a:rPr>
              <a:t>Welcome to a year of challenge, confidence and preparation for secondary school</a:t>
            </a:r>
          </a:p>
        </p:txBody>
      </p:sp>
      <p:pic>
        <p:nvPicPr>
          <p:cNvPr id="6" name="Picture 5" descr="s1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754" y="135746"/>
            <a:ext cx="2967886" cy="2927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1560" y="5806440"/>
            <a:ext cx="45720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Longton Primary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411480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Who will be teaching your children?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43000"/>
            <a:ext cx="3430885" cy="3896051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289304"/>
            <a:ext cx="50840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Class teachers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783080"/>
            <a:ext cx="2779493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600" b="1" dirty="0" err="1">
                <a:solidFill>
                  <a:srgbClr val="1A2D42"/>
                </a:solidFill>
                <a:latin typeface="Aptos"/>
              </a:rPr>
              <a:t>Mr</a:t>
            </a:r>
            <a:r>
              <a:rPr sz="2600" b="1" dirty="0">
                <a:solidFill>
                  <a:srgbClr val="1A2D42"/>
                </a:solidFill>
                <a:latin typeface="Aptos"/>
              </a:rPr>
              <a:t> Pearson and </a:t>
            </a:r>
            <a:r>
              <a:rPr sz="2600" b="1" dirty="0" err="1">
                <a:solidFill>
                  <a:srgbClr val="1A2D42"/>
                </a:solidFill>
                <a:latin typeface="Aptos"/>
              </a:rPr>
              <a:t>Mrs</a:t>
            </a:r>
            <a:r>
              <a:rPr sz="2600" b="1" dirty="0">
                <a:solidFill>
                  <a:srgbClr val="1A2D42"/>
                </a:solidFill>
                <a:latin typeface="Aptos"/>
              </a:rPr>
              <a:t> Atkinson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27579" y="1142999"/>
            <a:ext cx="4122061" cy="3896051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51655" y="1331277"/>
            <a:ext cx="480974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dirty="0">
                <a:solidFill>
                  <a:srgbClr val="1A2D42"/>
                </a:solidFill>
                <a:latin typeface="Aptos"/>
              </a:rPr>
              <a:t>Additional teaching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2319" y="1797621"/>
            <a:ext cx="4572000" cy="2560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Mr</a:t>
            </a:r>
            <a:r>
              <a:rPr dirty="0"/>
              <a:t> Sumner – Drama</a:t>
            </a:r>
          </a:p>
          <a:p>
            <a:pPr>
              <a:spcAft>
                <a:spcPts val="700"/>
              </a:spcAft>
              <a:defRPr sz="18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Mrs</a:t>
            </a:r>
            <a:r>
              <a:rPr dirty="0"/>
              <a:t> Taylor – Computing</a:t>
            </a:r>
          </a:p>
          <a:p>
            <a:pPr>
              <a:spcAft>
                <a:spcPts val="700"/>
              </a:spcAft>
              <a:defRPr sz="18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Mrs</a:t>
            </a:r>
            <a:r>
              <a:rPr dirty="0"/>
              <a:t> Skinner – Art</a:t>
            </a:r>
          </a:p>
          <a:p>
            <a:pPr>
              <a:spcAft>
                <a:spcPts val="700"/>
              </a:spcAft>
              <a:defRPr sz="18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Mrs</a:t>
            </a:r>
            <a:r>
              <a:rPr dirty="0"/>
              <a:t> Darby – French / Music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Our weekly timetable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A clear view of the core learning and wider curriculum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24589"/>
              </p:ext>
            </p:extLst>
          </p:nvPr>
        </p:nvGraphicFramePr>
        <p:xfrm>
          <a:off x="502920" y="1234440"/>
          <a:ext cx="8122605" cy="4253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5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1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8943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dirty="0"/>
                        <a:t>Day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8:50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10:15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11:00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1:00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Afternoon</a:t>
                      </a:r>
                    </a:p>
                  </a:txBody>
                  <a:tcPr marL="64008" marR="64008">
                    <a:solidFill>
                      <a:srgbClr val="1A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943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A2D42"/>
                          </a:solidFill>
                          <a:latin typeface="Aptos"/>
                        </a:defRPr>
                      </a:pPr>
                      <a:r>
                        <a:t>Monday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Maths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Grammar / spelling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 → English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 / PSHE • Singing • Assembly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43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A2D42"/>
                          </a:solidFill>
                          <a:latin typeface="Aptos"/>
                        </a:defRPr>
                      </a:pPr>
                      <a:r>
                        <a:t>Tuesday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Maths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Grammar / spelling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 → English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Geography • PE • Assembly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943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A2D42"/>
                          </a:solidFill>
                          <a:latin typeface="Aptos"/>
                        </a:defRPr>
                      </a:pPr>
                      <a:r>
                        <a:t>Wednesday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Maths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Grammar / spelling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 → English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Extended writing • DT • Knowledge Quiz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943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A2D42"/>
                          </a:solidFill>
                          <a:latin typeface="Aptos"/>
                        </a:defRPr>
                      </a:pPr>
                      <a:r>
                        <a:t>Thursday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Maths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Grammar / spelling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 → English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Reading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Science • Assembly</a:t>
                      </a:r>
                    </a:p>
                  </a:txBody>
                  <a:tcPr marL="64008" marR="64008">
                    <a:solidFill>
                      <a:srgbClr val="EF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943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A2D42"/>
                          </a:solidFill>
                          <a:latin typeface="Aptos"/>
                        </a:defRPr>
                      </a:pPr>
                      <a:r>
                        <a:t>Friday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French / music • PPA cover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Art • PPA cover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t>Drama • PPA cover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rPr lang="en-GB" dirty="0"/>
                        <a:t>Computing </a:t>
                      </a:r>
                      <a:endParaRPr dirty="0"/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32B34"/>
                          </a:solidFill>
                          <a:latin typeface="Aptos"/>
                        </a:defRPr>
                      </a:pPr>
                      <a:r>
                        <a:rPr dirty="0"/>
                        <a:t>Computing </a:t>
                      </a:r>
                    </a:p>
                  </a:txBody>
                  <a:tcPr marL="64008" marR="6400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Reading every day &amp; 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Two routines to help children be ready to learn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143000"/>
            <a:ext cx="7418424" cy="4513931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289304"/>
            <a:ext cx="636422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Daily reading</a:t>
            </a:r>
          </a:p>
        </p:txBody>
      </p:sp>
      <p:pic>
        <p:nvPicPr>
          <p:cNvPr id="10" name="Picture 9" descr="s4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828800"/>
            <a:ext cx="2011680" cy="2971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63240" y="1783080"/>
            <a:ext cx="384048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200" b="1">
                <a:solidFill>
                  <a:srgbClr val="1A2D42"/>
                </a:solidFill>
                <a:latin typeface="Aptos"/>
              </a:rPr>
              <a:t>30 minutes every day using the VIPERS approach.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2514600"/>
            <a:ext cx="379476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0">
                <a:solidFill>
                  <a:srgbClr val="232B34"/>
                </a:solidFill>
                <a:latin typeface="Aptos"/>
              </a:rPr>
              <a:t>The texts are challenging and prepare the children well for the SATs.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Reading every day &amp; 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Two routines to help children be ready to learn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143000"/>
            <a:ext cx="7418424" cy="4513931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B6BF15-FF14-4F70-833E-7959B7160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272" y="1374805"/>
            <a:ext cx="3060457" cy="20545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93FD06-45C2-46F5-BAEB-AA9982AE117C}"/>
              </a:ext>
            </a:extLst>
          </p:cNvPr>
          <p:cNvSpPr txBox="1"/>
          <p:nvPr/>
        </p:nvSpPr>
        <p:spPr>
          <a:xfrm>
            <a:off x="2874232" y="4078035"/>
            <a:ext cx="31546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32B34"/>
                </a:solidFill>
                <a:latin typeface="Aptos"/>
              </a:rPr>
              <a:t>Navy jogging bottoms or shorts • no cycling shorts • plain black trainers</a:t>
            </a:r>
          </a:p>
        </p:txBody>
      </p:sp>
    </p:spTree>
    <p:extLst>
      <p:ext uri="{BB962C8B-B14F-4D97-AF65-F5344CB8AC3E}">
        <p14:creationId xmlns:p14="http://schemas.microsoft.com/office/powerpoint/2010/main" val="346739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Reading books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Building a strong daily reading habit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143000"/>
            <a:ext cx="6537960" cy="5074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691640"/>
            <a:ext cx="5989320" cy="25971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Home reading books will be changed each Tuesday.</a:t>
            </a:r>
          </a:p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Children choose books with </a:t>
            </a:r>
            <a:r>
              <a:rPr dirty="0" err="1"/>
              <a:t>Mrs</a:t>
            </a:r>
            <a:r>
              <a:rPr dirty="0"/>
              <a:t> Atkinson from the progressive book bands or our well-resourced library.</a:t>
            </a:r>
          </a:p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Encourage children to read other books from home or the library.</a:t>
            </a:r>
          </a:p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dirty="0"/>
              <a:t>• Please read for at least 20 minutes each night — “Every night a reader”.</a:t>
            </a:r>
            <a:endParaRPr lang="en-GB" dirty="0"/>
          </a:p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endParaRPr lang="en-GB" dirty="0"/>
          </a:p>
          <a:p>
            <a:pPr>
              <a:spcAft>
                <a:spcPts val="7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2CB049-C6C9-4AC3-8AAB-8EFA42E23832}"/>
              </a:ext>
            </a:extLst>
          </p:cNvPr>
          <p:cNvSpPr txBox="1"/>
          <p:nvPr/>
        </p:nvSpPr>
        <p:spPr>
          <a:xfrm>
            <a:off x="1988820" y="4151601"/>
            <a:ext cx="3749039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dirty="0">
                <a:solidFill>
                  <a:srgbClr val="1A2D42"/>
                </a:solidFill>
                <a:latin typeface="Aptos"/>
              </a:rPr>
              <a:t>A simple routine helps: after tea, before bed, or another consistent time.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Why read for 20 minutes a day?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Small, consistent habits make a big difference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234440"/>
            <a:ext cx="7782298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s6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1554480"/>
            <a:ext cx="7705941" cy="35642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Set on Thursday and completed by the following Tuesday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563619" cy="173735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80744"/>
            <a:ext cx="48554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Maths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74519"/>
            <a:ext cx="480060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232B34"/>
                </a:solidFill>
                <a:latin typeface="Aptos"/>
              </a:rPr>
              <a:t>Arithmetic questions</a:t>
            </a:r>
            <a:br/>
            <a:r>
              <a:t>Reasoning questions.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89020" y="1136544"/>
            <a:ext cx="3707326" cy="150465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88536" y="1256026"/>
            <a:ext cx="48554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English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6075" y="1688810"/>
            <a:ext cx="480060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dirty="0">
                <a:solidFill>
                  <a:srgbClr val="232B34"/>
                </a:solidFill>
                <a:latin typeface="Aptos"/>
              </a:rPr>
              <a:t>Reading comprehension</a:t>
            </a:r>
            <a:br>
              <a:rPr dirty="0"/>
            </a:br>
            <a:r>
              <a:rPr dirty="0"/>
              <a:t>Grammar</a:t>
            </a:r>
            <a:br>
              <a:rPr dirty="0"/>
            </a:br>
            <a:r>
              <a:rPr dirty="0"/>
              <a:t>Reading daily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9079" y="3138652"/>
            <a:ext cx="52578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8" y="3712463"/>
            <a:ext cx="48554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Weekly 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06240"/>
            <a:ext cx="3164578" cy="8433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232B34"/>
                </a:solidFill>
                <a:latin typeface="Aptos"/>
              </a:rPr>
              <a:t>Spelling weekly – stapled in reading record book</a:t>
            </a:r>
            <a:br/>
            <a:r>
              <a:t>Times Table Rock Stars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Home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Simple ways families can reinforce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170432"/>
            <a:ext cx="7732336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335024"/>
            <a:ext cx="2194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2A7980"/>
                </a:solidFill>
                <a:latin typeface="Aptos"/>
              </a:rPr>
              <a:t>Times tables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316736"/>
            <a:ext cx="804672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Practise them in every way possible.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59152"/>
            <a:ext cx="7666348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505456"/>
            <a:ext cx="2194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2A7980"/>
                </a:solidFill>
                <a:latin typeface="Aptos"/>
              </a:rPr>
              <a:t>Reading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2487168"/>
            <a:ext cx="804672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Reading speed, fluency and understanding of vocabulary.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529584"/>
            <a:ext cx="7666348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675888"/>
            <a:ext cx="2194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2A7980"/>
                </a:solidFill>
                <a:latin typeface="Aptos"/>
              </a:rPr>
              <a:t>Spelling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3657600"/>
            <a:ext cx="804672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Year 3/4 statutory words as well as Year 5/6 statutory words.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700016"/>
            <a:ext cx="7666348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4846320"/>
            <a:ext cx="2194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2A7980"/>
                </a:solidFill>
                <a:latin typeface="Aptos"/>
              </a:rPr>
              <a:t>Weekly lists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1800" y="4828031"/>
            <a:ext cx="804672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232B34"/>
                </a:solidFill>
                <a:latin typeface="Aptos"/>
              </a:rPr>
              <a:t>Encourage children to look at weekly spelling lists and </a:t>
            </a:r>
            <a:endParaRPr lang="en-GB" sz="1500" b="0" dirty="0">
              <a:solidFill>
                <a:srgbClr val="232B34"/>
              </a:solidFill>
              <a:latin typeface="Aptos"/>
            </a:endParaRPr>
          </a:p>
          <a:p>
            <a:pPr algn="l"/>
            <a:r>
              <a:rPr sz="1500" b="0" dirty="0">
                <a:solidFill>
                  <a:srgbClr val="232B34"/>
                </a:solidFill>
                <a:latin typeface="Aptos"/>
              </a:rPr>
              <a:t>revisit them throughout the year.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Useful websites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Online practice and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325880"/>
            <a:ext cx="6311717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1490472"/>
            <a:ext cx="2743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A2D42"/>
                </a:solidFill>
                <a:latin typeface="Aptos"/>
              </a:rPr>
              <a:t>Spelling Shed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1481328"/>
            <a:ext cx="72237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A7980"/>
                </a:solidFill>
                <a:latin typeface="Aptos"/>
                <a:hlinkClick r:id="rId2"/>
              </a:rPr>
              <a:t>https://www.spellingshed.com/en-gb/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651760"/>
            <a:ext cx="6311717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2816352"/>
            <a:ext cx="2743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A2D42"/>
                </a:solidFill>
                <a:latin typeface="Aptos"/>
              </a:rPr>
              <a:t>Times Table Rock Stars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807208"/>
            <a:ext cx="72237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A7980"/>
                </a:solidFill>
                <a:latin typeface="Aptos"/>
                <a:hlinkClick r:id="rId3"/>
              </a:rPr>
              <a:t>https://ttrockstars.com/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977639"/>
            <a:ext cx="6311717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4142231"/>
            <a:ext cx="2743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A2D42"/>
                </a:solidFill>
                <a:latin typeface="Aptos"/>
              </a:rPr>
              <a:t>BBC Bitesize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9126" y="4183380"/>
            <a:ext cx="72237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A7980"/>
                </a:solidFill>
                <a:latin typeface="Aptos"/>
                <a:hlinkClick r:id="rId4"/>
              </a:rPr>
              <a:t>https://www.bbc.co.uk/bitesize/subjects/z4296rd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Statutory spellings: Years 3 &amp;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pic>
        <p:nvPicPr>
          <p:cNvPr id="7" name="Picture 6" descr="s1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8096"/>
            <a:ext cx="9023526" cy="525134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Statutory spellings: Years 5 &amp;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pic>
        <p:nvPicPr>
          <p:cNvPr id="7" name="Picture 6" descr="s11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942209"/>
            <a:ext cx="8928974" cy="54311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High expectations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Behaviour, learning and readiness for secondary school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280160"/>
            <a:ext cx="662940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783080"/>
            <a:ext cx="598932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200" b="1">
                <a:solidFill>
                  <a:srgbClr val="1A2D42"/>
                </a:solidFill>
                <a:latin typeface="Aptos"/>
              </a:rPr>
              <a:t>We have very high expectations of the children in terms of their behaviour and learning.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880360"/>
            <a:ext cx="598932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800" b="0">
                <a:solidFill>
                  <a:srgbClr val="232B34"/>
                </a:solidFill>
                <a:latin typeface="Aptos"/>
              </a:rPr>
              <a:t>Children understand that they have to achieve their best and be ready for starting at Secondary School.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Aim for the stars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Confidence and calm as SATs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pic>
        <p:nvPicPr>
          <p:cNvPr id="8" name="Picture 7" descr="s13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20" y="1225296"/>
            <a:ext cx="3611880" cy="3611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110" y="5266944"/>
            <a:ext cx="832104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800" b="0">
                <a:solidFill>
                  <a:srgbClr val="1A2D42"/>
                </a:solidFill>
                <a:latin typeface="Aptos"/>
              </a:rPr>
              <a:t>We will support children to work hard, understand their next steps and approach assessments positively.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Assessment &amp; SATs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Using assessment to identify gaps, prioritise teaching and organise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14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" y="1143000"/>
            <a:ext cx="3840480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289304"/>
            <a:ext cx="343814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Assessment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783080"/>
            <a:ext cx="32918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A2D42"/>
                </a:solidFill>
                <a:latin typeface="Aptos"/>
              </a:rPr>
              <a:t>Baseline test completed week 2 Autumn term.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651760"/>
            <a:ext cx="3291840" cy="1828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Allows me to analyse gaps, prioritise teaching and organise interventions for children. Equally, demonstrates to the children end of year expectations.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617720"/>
            <a:ext cx="3291840" cy="1143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5C6974"/>
                </a:solidFill>
                <a:latin typeface="Aptos"/>
              </a:rPr>
              <a:t>January 2026</a:t>
            </a:r>
            <a:br/>
            <a:r>
              <a:t>2025 test will be given</a:t>
            </a:r>
            <a:br/>
            <a:br/>
            <a:r>
              <a:t>February</a:t>
            </a:r>
            <a:br/>
            <a:r>
              <a:t>Parents information meeting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64443" y="1143000"/>
            <a:ext cx="5179557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10328" y="1289304"/>
            <a:ext cx="64556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Key Stage 2 SATs (Year 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4236" y="1783080"/>
            <a:ext cx="192024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2A7980"/>
                </a:solidFill>
                <a:latin typeface="Aptos"/>
              </a:rPr>
              <a:t>Monday 10 May 2027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5818" y="1783080"/>
            <a:ext cx="4297680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English grammar, punctuation and </a:t>
            </a:r>
            <a:endParaRPr lang="en-GB" sz="1300" b="0" dirty="0">
              <a:solidFill>
                <a:srgbClr val="232B34"/>
              </a:solidFill>
              <a:latin typeface="Aptos"/>
            </a:endParaRPr>
          </a:p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spelling</a:t>
            </a:r>
            <a:endParaRPr lang="en-GB" sz="1300" b="0" dirty="0">
              <a:solidFill>
                <a:srgbClr val="232B34"/>
              </a:solidFill>
              <a:latin typeface="Aptos"/>
            </a:endParaRPr>
          </a:p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 (</a:t>
            </a:r>
            <a:r>
              <a:rPr sz="1300" b="0" dirty="0" err="1">
                <a:solidFill>
                  <a:srgbClr val="232B34"/>
                </a:solidFill>
                <a:latin typeface="Aptos"/>
              </a:rPr>
              <a:t>SPaG</a:t>
            </a:r>
            <a:r>
              <a:rPr sz="1300" b="0" dirty="0">
                <a:solidFill>
                  <a:srgbClr val="232B34"/>
                </a:solidFill>
                <a:latin typeface="Aptos"/>
              </a:rPr>
              <a:t>) — Paper 1 (questions) </a:t>
            </a:r>
            <a:endParaRPr lang="en-GB" sz="1300" b="0" dirty="0">
              <a:solidFill>
                <a:srgbClr val="232B34"/>
              </a:solidFill>
              <a:latin typeface="Aptos"/>
            </a:endParaRPr>
          </a:p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and Paper 2 (spelling)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4236" y="2768652"/>
            <a:ext cx="192024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2A7980"/>
                </a:solidFill>
                <a:latin typeface="Aptos"/>
              </a:rPr>
              <a:t>Tuesday 11 May 2027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5818" y="2828654"/>
            <a:ext cx="429768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English reading test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33672" y="3831336"/>
            <a:ext cx="192024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2A7980"/>
                </a:solidFill>
                <a:latin typeface="Aptos"/>
              </a:rPr>
              <a:t>Wednesday 12 May 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6926" y="3835390"/>
            <a:ext cx="4297680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Mathematics — Paper 1 (arithmetic) </a:t>
            </a:r>
            <a:endParaRPr lang="en-GB" sz="1300" b="0" dirty="0">
              <a:solidFill>
                <a:srgbClr val="232B34"/>
              </a:solidFill>
              <a:latin typeface="Aptos"/>
            </a:endParaRPr>
          </a:p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and Paper 2 (reasoning)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33672" y="4837176"/>
            <a:ext cx="192024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2A7980"/>
                </a:solidFill>
                <a:latin typeface="Aptos"/>
              </a:rPr>
              <a:t>Thursday 13 May 2027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9884" y="4837176"/>
            <a:ext cx="429768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Mathematics — Paper 3 (reasoning)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School website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A useful place for information, updates and 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5696" y="1462333"/>
            <a:ext cx="8658048" cy="427166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34440" y="1737360"/>
            <a:ext cx="969264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>
                <a:solidFill>
                  <a:srgbClr val="2A7980"/>
                </a:solidFill>
                <a:latin typeface="Aptos"/>
                <a:hlinkClick r:id="rId2"/>
              </a:rPr>
              <a:t>www.longton.lancs.sch.uk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43200"/>
            <a:ext cx="9418320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 dirty="0">
                <a:solidFill>
                  <a:srgbClr val="1A2D42"/>
                </a:solidFill>
                <a:latin typeface="Aptos"/>
              </a:rPr>
              <a:t>Blog  •  Letters  •  National curriculum – overview of the year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474720"/>
            <a:ext cx="9418320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1" dirty="0">
                <a:solidFill>
                  <a:srgbClr val="1A2D42"/>
                </a:solidFill>
                <a:latin typeface="Aptos"/>
              </a:rPr>
              <a:t>End of year expectations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251960"/>
            <a:ext cx="941832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0" dirty="0">
                <a:solidFill>
                  <a:srgbClr val="2A7980"/>
                </a:solidFill>
                <a:latin typeface="Aptos"/>
              </a:rPr>
              <a:t>Instagram: </a:t>
            </a:r>
            <a:r>
              <a:rPr sz="1600" b="0" dirty="0" err="1">
                <a:solidFill>
                  <a:srgbClr val="2A7980"/>
                </a:solidFill>
                <a:latin typeface="Aptos"/>
              </a:rPr>
              <a:t>Longtonprimaryschool</a:t>
            </a:r>
            <a:endParaRPr sz="1600" b="0" dirty="0">
              <a:solidFill>
                <a:srgbClr val="2A79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York residential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June • history, independence and memorable experiences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16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54864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86968" y="1380744"/>
            <a:ext cx="508406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Where we are staying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828800"/>
            <a:ext cx="4937760" cy="6894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000" b="1" dirty="0">
                <a:solidFill>
                  <a:srgbClr val="1A2D42"/>
                </a:solidFill>
                <a:latin typeface="Aptos"/>
              </a:rPr>
              <a:t>We will be going on the residential to York </a:t>
            </a:r>
            <a:r>
              <a:rPr lang="en-GB" sz="2000" b="1" dirty="0">
                <a:solidFill>
                  <a:srgbClr val="1A2D42"/>
                </a:solidFill>
                <a:latin typeface="Aptos"/>
              </a:rPr>
              <a:t>9 -11</a:t>
            </a:r>
            <a:r>
              <a:rPr lang="en-GB" sz="2000" b="1" baseline="30000" dirty="0">
                <a:solidFill>
                  <a:srgbClr val="1A2D42"/>
                </a:solidFill>
                <a:latin typeface="Aptos"/>
              </a:rPr>
              <a:t>th</a:t>
            </a:r>
            <a:r>
              <a:rPr sz="2000" b="1" dirty="0">
                <a:solidFill>
                  <a:srgbClr val="1A2D42"/>
                </a:solidFill>
                <a:latin typeface="Aptos"/>
              </a:rPr>
              <a:t> June</a:t>
            </a:r>
            <a:r>
              <a:rPr lang="en-GB" sz="2000" b="1" dirty="0">
                <a:solidFill>
                  <a:srgbClr val="1A2D42"/>
                </a:solidFill>
                <a:latin typeface="Aptos"/>
              </a:rPr>
              <a:t> 2027</a:t>
            </a:r>
            <a:r>
              <a:rPr sz="2000" b="1" dirty="0">
                <a:solidFill>
                  <a:srgbClr val="1A2D42"/>
                </a:solidFill>
                <a:latin typeface="Apto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80360"/>
            <a:ext cx="4937760" cy="12801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0" dirty="0">
                <a:solidFill>
                  <a:srgbClr val="232B34"/>
                </a:solidFill>
                <a:latin typeface="Aptos"/>
              </a:rPr>
              <a:t>We are staying at York Youth Hostel, which is a 20 minute walk away from the City Centre.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9914" y="3858768"/>
            <a:ext cx="448056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000" b="1" dirty="0">
                <a:solidFill>
                  <a:srgbClr val="2A7980"/>
                </a:solidFill>
                <a:latin typeface="Aptos"/>
              </a:rPr>
              <a:t>Looking at the city’s history while developing independence and teamwork.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A2D42"/>
          </a:solidFill>
          <a:ln>
            <a:solidFill>
              <a:srgbClr val="1A2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96696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 Display"/>
              </a:rPr>
              <a:t>York: places we will visit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13232"/>
            <a:ext cx="11155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5C6974"/>
                </a:solidFill>
                <a:latin typeface="Aptos"/>
              </a:rPr>
              <a:t>History brought to life across the 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146304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17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2" cy="13716"/>
          </a:xfrm>
          <a:prstGeom prst="rect">
            <a:avLst/>
          </a:prstGeom>
          <a:solidFill>
            <a:srgbClr val="E2EBEE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601968"/>
            <a:ext cx="4572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0">
                <a:solidFill>
                  <a:srgbClr val="5C6974"/>
                </a:solidFill>
                <a:latin typeface="Aptos"/>
              </a:rPr>
              <a:t>Year 6  •  Meet the Teacher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276441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1417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York Minster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3900" y="1202436"/>
            <a:ext cx="4076149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417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Tour of York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377440"/>
            <a:ext cx="276441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1832" y="2560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Walk along the City Walls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3900" y="2414016"/>
            <a:ext cx="4076149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73952" y="2560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York Museum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520440"/>
            <a:ext cx="276441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1832" y="3703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Roman Baths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37912" y="3511296"/>
            <a:ext cx="4142137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73952" y="3703320"/>
            <a:ext cx="4572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A2D42"/>
                </a:solidFill>
                <a:latin typeface="Aptos"/>
              </a:rPr>
              <a:t>JORVIK Viking Centre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800600"/>
            <a:ext cx="8194249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2E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4946904"/>
            <a:ext cx="10204704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A2D42"/>
                </a:solidFill>
                <a:latin typeface="Aptos"/>
              </a:rPr>
              <a:t>At the Youth Hostel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321808"/>
            <a:ext cx="1005840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400" b="0" dirty="0">
                <a:solidFill>
                  <a:srgbClr val="232B34"/>
                </a:solidFill>
                <a:latin typeface="Aptos"/>
              </a:rPr>
              <a:t>Making replica stained-glass windows • baking Roman bread • designing and making replica Roman shields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911264b-4997-49c9-8678-d268174ca1a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D6BC4F41EF404585F86B316306AD23" ma:contentTypeVersion="18" ma:contentTypeDescription="Create a new document." ma:contentTypeScope="" ma:versionID="19c20e12f81824fd2cd6c1fd59014132">
  <xsd:schema xmlns:xsd="http://www.w3.org/2001/XMLSchema" xmlns:xs="http://www.w3.org/2001/XMLSchema" xmlns:p="http://schemas.microsoft.com/office/2006/metadata/properties" xmlns:ns3="1fb1c929-fc81-4284-9a3b-3c7548f1d774" xmlns:ns4="6911264b-4997-49c9-8678-d268174ca1aa" targetNamespace="http://schemas.microsoft.com/office/2006/metadata/properties" ma:root="true" ma:fieldsID="48d1f18d8e76ee38cc7b3d283c3a6e3a" ns3:_="" ns4:_="">
    <xsd:import namespace="1fb1c929-fc81-4284-9a3b-3c7548f1d774"/>
    <xsd:import namespace="6911264b-4997-49c9-8678-d268174ca1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b1c929-fc81-4284-9a3b-3c7548f1d77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1264b-4997-49c9-8678-d268174ca1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5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9FDCE1-7490-4E5F-BDDB-664D160B9185}">
  <ds:schemaRefs>
    <ds:schemaRef ds:uri="6911264b-4997-49c9-8678-d268174ca1aa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fb1c929-fc81-4284-9a3b-3c7548f1d774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F5C029E-9B7E-40E8-97EE-8D74782EF5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A98960-75CD-42AD-BC0E-AFD66CB04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b1c929-fc81-4284-9a3b-3c7548f1d774"/>
    <ds:schemaRef ds:uri="6911264b-4997-49c9-8678-d268174ca1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941</Words>
  <Application>Microsoft Office PowerPoint</Application>
  <PresentationFormat>On-screen Show (4:3)</PresentationFormat>
  <Paragraphs>181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Meet the Teacher – improved layout</dc:title>
  <dc:subject>Year 6 Meet the Teacher presentation</dc:subject>
  <dc:creator>Longton Primary School</dc:creator>
  <cp:keywords/>
  <dc:description>generated using python-pptx</dc:description>
  <cp:lastModifiedBy>I Pearson</cp:lastModifiedBy>
  <cp:revision>3</cp:revision>
  <dcterms:created xsi:type="dcterms:W3CDTF">2013-01-27T09:14:16Z</dcterms:created>
  <dcterms:modified xsi:type="dcterms:W3CDTF">2026-09-10T15:12:48Z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0x010100F9D6BC4F41EF404585F86B316306AD23</vt:lpwstr>
  </property>
</Properties>
</file>