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6" r:id="rId4"/>
    <p:sldId id="268" r:id="rId5"/>
    <p:sldId id="259" r:id="rId6"/>
    <p:sldId id="261" r:id="rId7"/>
    <p:sldId id="262" r:id="rId8"/>
    <p:sldId id="263" r:id="rId9"/>
    <p:sldId id="264" r:id="rId10"/>
    <p:sldId id="265" r:id="rId11"/>
    <p:sldId id="267" r:id="rId12"/>
  </p:sldIdLst>
  <p:sldSz cx="18288000" cy="10287000"/>
  <p:notesSz cx="6858000" cy="9144000"/>
  <p:embeddedFontLst>
    <p:embeddedFont>
      <p:font typeface="Amaranth" panose="020B0604020202020204" charset="0"/>
      <p:regular r:id="rId13"/>
    </p:embeddedFont>
    <p:embeddedFont>
      <p:font typeface="Calibri" panose="020F0502020204030204" pitchFamily="34" charset="0"/>
      <p:regular r:id="rId14"/>
      <p:bold r:id="rId15"/>
      <p:italic r:id="rId16"/>
      <p:boldItalic r:id="rId17"/>
    </p:embeddedFont>
    <p:embeddedFont>
      <p:font typeface="Mango AC" panose="020B0604020202020204" charset="0"/>
      <p:regular r:id="rId18"/>
    </p:embeddedFont>
    <p:embeddedFont>
      <p:font typeface="Open Sans Light"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2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timestables.co.uk/multiplication-tables-check/"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EEE4"/>
        </a:solidFill>
        <a:effectLst/>
      </p:bgPr>
    </p:bg>
    <p:spTree>
      <p:nvGrpSpPr>
        <p:cNvPr id="1" name=""/>
        <p:cNvGrpSpPr/>
        <p:nvPr/>
      </p:nvGrpSpPr>
      <p:grpSpPr>
        <a:xfrm>
          <a:off x="0" y="0"/>
          <a:ext cx="0" cy="0"/>
          <a:chOff x="0" y="0"/>
          <a:chExt cx="0" cy="0"/>
        </a:xfrm>
      </p:grpSpPr>
      <p:grpSp>
        <p:nvGrpSpPr>
          <p:cNvPr id="2" name="Group 2"/>
          <p:cNvGrpSpPr/>
          <p:nvPr/>
        </p:nvGrpSpPr>
        <p:grpSpPr>
          <a:xfrm>
            <a:off x="4823171" y="1559573"/>
            <a:ext cx="8641657" cy="7510828"/>
            <a:chOff x="0" y="0"/>
            <a:chExt cx="2275992" cy="1978161"/>
          </a:xfrm>
        </p:grpSpPr>
        <p:sp>
          <p:nvSpPr>
            <p:cNvPr id="3" name="Freeform 3"/>
            <p:cNvSpPr/>
            <p:nvPr/>
          </p:nvSpPr>
          <p:spPr>
            <a:xfrm>
              <a:off x="0" y="0"/>
              <a:ext cx="2275992" cy="1978160"/>
            </a:xfrm>
            <a:custGeom>
              <a:avLst/>
              <a:gdLst/>
              <a:ahLst/>
              <a:cxnLst/>
              <a:rect l="l" t="t" r="r" b="b"/>
              <a:pathLst>
                <a:path w="2275992" h="1978160">
                  <a:moveTo>
                    <a:pt x="45690" y="0"/>
                  </a:moveTo>
                  <a:lnTo>
                    <a:pt x="2230302" y="0"/>
                  </a:lnTo>
                  <a:cubicBezTo>
                    <a:pt x="2255536" y="0"/>
                    <a:pt x="2275992" y="20456"/>
                    <a:pt x="2275992" y="45690"/>
                  </a:cubicBezTo>
                  <a:lnTo>
                    <a:pt x="2275992" y="1932470"/>
                  </a:lnTo>
                  <a:cubicBezTo>
                    <a:pt x="2275992" y="1957704"/>
                    <a:pt x="2255536" y="1978160"/>
                    <a:pt x="2230302" y="1978160"/>
                  </a:cubicBezTo>
                  <a:lnTo>
                    <a:pt x="45690" y="1978160"/>
                  </a:lnTo>
                  <a:cubicBezTo>
                    <a:pt x="20456" y="1978160"/>
                    <a:pt x="0" y="1957704"/>
                    <a:pt x="0" y="1932470"/>
                  </a:cubicBezTo>
                  <a:lnTo>
                    <a:pt x="0" y="45690"/>
                  </a:lnTo>
                  <a:cubicBezTo>
                    <a:pt x="0" y="20456"/>
                    <a:pt x="20456" y="0"/>
                    <a:pt x="45690" y="0"/>
                  </a:cubicBezTo>
                  <a:close/>
                </a:path>
              </a:pathLst>
            </a:custGeom>
            <a:solidFill>
              <a:srgbClr val="F2F6F3"/>
            </a:solidFill>
          </p:spPr>
        </p:sp>
        <p:sp>
          <p:nvSpPr>
            <p:cNvPr id="4" name="TextBox 4"/>
            <p:cNvSpPr txBox="1"/>
            <p:nvPr/>
          </p:nvSpPr>
          <p:spPr>
            <a:xfrm>
              <a:off x="0" y="-38100"/>
              <a:ext cx="2275992" cy="2016261"/>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823171" y="1609766"/>
            <a:ext cx="8699005" cy="6953241"/>
          </a:xfrm>
          <a:prstGeom prst="rect">
            <a:avLst/>
          </a:prstGeom>
        </p:spPr>
        <p:txBody>
          <a:bodyPr lIns="0" tIns="0" rIns="0" bIns="0" rtlCol="0" anchor="t">
            <a:spAutoFit/>
          </a:bodyPr>
          <a:lstStyle/>
          <a:p>
            <a:pPr algn="ctr">
              <a:lnSpc>
                <a:spcPts val="14999"/>
              </a:lnSpc>
            </a:pPr>
            <a:r>
              <a:rPr lang="en-US" sz="9999">
                <a:solidFill>
                  <a:srgbClr val="654E4E"/>
                </a:solidFill>
                <a:latin typeface="Mango AC"/>
                <a:ea typeface="Mango AC"/>
                <a:cs typeface="Mango AC"/>
                <a:sym typeface="Mango AC"/>
              </a:rPr>
              <a:t>Meet the Teacher</a:t>
            </a:r>
          </a:p>
          <a:p>
            <a:pPr algn="ctr">
              <a:lnSpc>
                <a:spcPts val="12000"/>
              </a:lnSpc>
            </a:pPr>
            <a:r>
              <a:rPr lang="en-US" sz="8000">
                <a:solidFill>
                  <a:srgbClr val="654E4E"/>
                </a:solidFill>
                <a:latin typeface="Mango AC"/>
                <a:ea typeface="Mango AC"/>
                <a:cs typeface="Mango AC"/>
                <a:sym typeface="Mango AC"/>
              </a:rPr>
              <a:t>Year 4</a:t>
            </a:r>
          </a:p>
          <a:p>
            <a:pPr marL="0" lvl="0" indent="0" algn="ctr">
              <a:lnSpc>
                <a:spcPts val="12000"/>
              </a:lnSpc>
            </a:pPr>
            <a:r>
              <a:rPr lang="en-US" sz="8000">
                <a:solidFill>
                  <a:srgbClr val="654E4E"/>
                </a:solidFill>
                <a:latin typeface="Mango AC"/>
                <a:ea typeface="Mango AC"/>
                <a:cs typeface="Mango AC"/>
                <a:sym typeface="Mango AC"/>
              </a:rPr>
              <a:t>Mrs. Grogan</a:t>
            </a:r>
          </a:p>
        </p:txBody>
      </p:sp>
      <p:sp>
        <p:nvSpPr>
          <p:cNvPr id="6" name="Freeform 6"/>
          <p:cNvSpPr/>
          <p:nvPr/>
        </p:nvSpPr>
        <p:spPr>
          <a:xfrm rot="-2545279">
            <a:off x="-1229939" y="2403740"/>
            <a:ext cx="7067575" cy="8889471"/>
          </a:xfrm>
          <a:custGeom>
            <a:avLst/>
            <a:gdLst/>
            <a:ahLst/>
            <a:cxnLst/>
            <a:rect l="l" t="t" r="r" b="b"/>
            <a:pathLst>
              <a:path w="7067575" h="8889471">
                <a:moveTo>
                  <a:pt x="0" y="0"/>
                </a:moveTo>
                <a:lnTo>
                  <a:pt x="7067575" y="0"/>
                </a:lnTo>
                <a:lnTo>
                  <a:pt x="7067575" y="8889471"/>
                </a:lnTo>
                <a:lnTo>
                  <a:pt x="0" y="8889471"/>
                </a:lnTo>
                <a:lnTo>
                  <a:pt x="0" y="0"/>
                </a:lnTo>
                <a:close/>
              </a:path>
            </a:pathLst>
          </a:custGeom>
          <a:blipFill>
            <a:blip r:embed="rId2"/>
            <a:stretch>
              <a:fillRect t="-2827" b="-2827"/>
            </a:stretch>
          </a:blipFill>
        </p:spPr>
      </p:sp>
      <p:sp>
        <p:nvSpPr>
          <p:cNvPr id="7" name="Freeform 7"/>
          <p:cNvSpPr/>
          <p:nvPr/>
        </p:nvSpPr>
        <p:spPr>
          <a:xfrm rot="8930802">
            <a:off x="12572346" y="-1006211"/>
            <a:ext cx="7067575" cy="8889471"/>
          </a:xfrm>
          <a:custGeom>
            <a:avLst/>
            <a:gdLst/>
            <a:ahLst/>
            <a:cxnLst/>
            <a:rect l="l" t="t" r="r" b="b"/>
            <a:pathLst>
              <a:path w="7067575" h="8889471">
                <a:moveTo>
                  <a:pt x="0" y="0"/>
                </a:moveTo>
                <a:lnTo>
                  <a:pt x="7067575" y="0"/>
                </a:lnTo>
                <a:lnTo>
                  <a:pt x="7067575" y="8889471"/>
                </a:lnTo>
                <a:lnTo>
                  <a:pt x="0" y="8889471"/>
                </a:lnTo>
                <a:lnTo>
                  <a:pt x="0" y="0"/>
                </a:lnTo>
                <a:close/>
              </a:path>
            </a:pathLst>
          </a:custGeom>
          <a:blipFill>
            <a:blip r:embed="rId2"/>
            <a:stretch>
              <a:fillRect t="-2827" b="-2827"/>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1EEE4"/>
        </a:solidFill>
        <a:effectLst/>
      </p:bgPr>
    </p:bg>
    <p:spTree>
      <p:nvGrpSpPr>
        <p:cNvPr id="1" name=""/>
        <p:cNvGrpSpPr/>
        <p:nvPr/>
      </p:nvGrpSpPr>
      <p:grpSpPr>
        <a:xfrm>
          <a:off x="0" y="0"/>
          <a:ext cx="0" cy="0"/>
          <a:chOff x="0" y="0"/>
          <a:chExt cx="0" cy="0"/>
        </a:xfrm>
      </p:grpSpPr>
      <p:sp>
        <p:nvSpPr>
          <p:cNvPr id="2" name="Freeform 2"/>
          <p:cNvSpPr/>
          <p:nvPr/>
        </p:nvSpPr>
        <p:spPr>
          <a:xfrm rot="2566427" flipV="1">
            <a:off x="10730638" y="-1914163"/>
            <a:ext cx="11373268" cy="10150642"/>
          </a:xfrm>
          <a:custGeom>
            <a:avLst/>
            <a:gdLst/>
            <a:ahLst/>
            <a:cxnLst/>
            <a:rect l="l" t="t" r="r" b="b"/>
            <a:pathLst>
              <a:path w="11373268" h="10150642">
                <a:moveTo>
                  <a:pt x="0" y="10150642"/>
                </a:moveTo>
                <a:lnTo>
                  <a:pt x="11373268" y="10150642"/>
                </a:lnTo>
                <a:lnTo>
                  <a:pt x="11373268" y="0"/>
                </a:lnTo>
                <a:lnTo>
                  <a:pt x="0" y="0"/>
                </a:lnTo>
                <a:lnTo>
                  <a:pt x="0" y="10150642"/>
                </a:lnTo>
                <a:close/>
              </a:path>
            </a:pathLst>
          </a:custGeom>
          <a:blipFill>
            <a:blip r:embed="rId2"/>
            <a:stretch>
              <a:fillRect/>
            </a:stretch>
          </a:blipFill>
        </p:spPr>
        <p:txBody>
          <a:bodyPr/>
          <a:lstStyle/>
          <a:p>
            <a:endParaRPr lang="en-GB" dirty="0"/>
          </a:p>
        </p:txBody>
      </p:sp>
      <p:sp>
        <p:nvSpPr>
          <p:cNvPr id="3" name="TextBox 3"/>
          <p:cNvSpPr txBox="1"/>
          <p:nvPr/>
        </p:nvSpPr>
        <p:spPr>
          <a:xfrm>
            <a:off x="1322657" y="-228600"/>
            <a:ext cx="11074558" cy="1257300"/>
          </a:xfrm>
          <a:prstGeom prst="rect">
            <a:avLst/>
          </a:prstGeom>
        </p:spPr>
        <p:txBody>
          <a:bodyPr lIns="0" tIns="0" rIns="0" bIns="0" rtlCol="0" anchor="t">
            <a:spAutoFit/>
          </a:bodyPr>
          <a:lstStyle/>
          <a:p>
            <a:pPr marL="0" lvl="0" indent="0" algn="l">
              <a:lnSpc>
                <a:spcPts val="8892"/>
              </a:lnSpc>
              <a:spcBef>
                <a:spcPct val="0"/>
              </a:spcBef>
            </a:pPr>
            <a:r>
              <a:rPr lang="en-US" sz="7410">
                <a:solidFill>
                  <a:srgbClr val="654E4E"/>
                </a:solidFill>
                <a:latin typeface="Mango AC"/>
                <a:ea typeface="Mango AC"/>
                <a:cs typeface="Mango AC"/>
                <a:sym typeface="Mango AC"/>
              </a:rPr>
              <a:t>Times table test</a:t>
            </a:r>
          </a:p>
        </p:txBody>
      </p:sp>
      <p:sp>
        <p:nvSpPr>
          <p:cNvPr id="4" name="TextBox 4"/>
          <p:cNvSpPr txBox="1"/>
          <p:nvPr/>
        </p:nvSpPr>
        <p:spPr>
          <a:xfrm>
            <a:off x="518701" y="1917066"/>
            <a:ext cx="12682471" cy="8030981"/>
          </a:xfrm>
          <a:prstGeom prst="rect">
            <a:avLst/>
          </a:prstGeom>
        </p:spPr>
        <p:txBody>
          <a:bodyPr lIns="0" tIns="0" rIns="0" bIns="0" rtlCol="0" anchor="t">
            <a:spAutoFit/>
          </a:bodyPr>
          <a:lstStyle/>
          <a:p>
            <a:pPr algn="ctr">
              <a:lnSpc>
                <a:spcPts val="3499"/>
              </a:lnSpc>
              <a:spcBef>
                <a:spcPct val="0"/>
              </a:spcBef>
            </a:pPr>
            <a:r>
              <a:rPr lang="en-US" sz="2499" dirty="0">
                <a:solidFill>
                  <a:srgbClr val="654E4E"/>
                </a:solidFill>
                <a:latin typeface="Mango AC"/>
                <a:ea typeface="Mango AC"/>
                <a:cs typeface="Mango AC"/>
                <a:sym typeface="Mango AC"/>
              </a:rPr>
              <a:t>The Year 4 Times Tables Test, known by the government and schools as the Year 4 Multiplication Tables Check, is an annual check that Year 4s in England and Wales have a good level of times tables knowledge. </a:t>
            </a:r>
          </a:p>
          <a:p>
            <a:pPr algn="ctr">
              <a:lnSpc>
                <a:spcPts val="3499"/>
              </a:lnSpc>
              <a:spcBef>
                <a:spcPct val="0"/>
              </a:spcBef>
            </a:pPr>
            <a:endParaRPr lang="en-US" sz="2499" dirty="0">
              <a:solidFill>
                <a:srgbClr val="654E4E"/>
              </a:solidFill>
              <a:latin typeface="Mango AC"/>
              <a:ea typeface="Mango AC"/>
              <a:cs typeface="Mango AC"/>
              <a:sym typeface="Mango AC"/>
            </a:endParaRPr>
          </a:p>
          <a:p>
            <a:pPr algn="ctr">
              <a:lnSpc>
                <a:spcPts val="3499"/>
              </a:lnSpc>
              <a:spcBef>
                <a:spcPct val="0"/>
              </a:spcBef>
            </a:pPr>
            <a:r>
              <a:rPr lang="en-US" sz="2499" dirty="0">
                <a:solidFill>
                  <a:srgbClr val="654E4E"/>
                </a:solidFill>
                <a:latin typeface="Mango AC"/>
                <a:ea typeface="Mango AC"/>
                <a:cs typeface="Mango AC"/>
                <a:sym typeface="Mango AC"/>
              </a:rPr>
              <a:t>Each child’s results will be known to the school and the government will have a national picture. However, there will be no publication of a school’s times table tests results and they will not be one of a school’s accountability measures</a:t>
            </a:r>
          </a:p>
          <a:p>
            <a:pPr algn="ctr">
              <a:lnSpc>
                <a:spcPts val="3499"/>
              </a:lnSpc>
              <a:spcBef>
                <a:spcPct val="0"/>
              </a:spcBef>
            </a:pPr>
            <a:r>
              <a:rPr lang="en-US" sz="2499" dirty="0">
                <a:solidFill>
                  <a:srgbClr val="654E4E"/>
                </a:solidFill>
                <a:latin typeface="Mango AC"/>
                <a:ea typeface="Mango AC"/>
                <a:cs typeface="Mango AC"/>
                <a:sym typeface="Mango AC"/>
              </a:rPr>
              <a:t>. </a:t>
            </a:r>
          </a:p>
          <a:p>
            <a:pPr algn="ctr">
              <a:lnSpc>
                <a:spcPts val="3499"/>
              </a:lnSpc>
              <a:spcBef>
                <a:spcPct val="0"/>
              </a:spcBef>
            </a:pPr>
            <a:r>
              <a:rPr lang="en-US" sz="2499" dirty="0">
                <a:solidFill>
                  <a:srgbClr val="654E4E"/>
                </a:solidFill>
                <a:latin typeface="Mango AC"/>
                <a:ea typeface="Mango AC"/>
                <a:cs typeface="Mango AC"/>
                <a:sym typeface="Mango AC"/>
              </a:rPr>
              <a:t>◦ The Year 4 Times Tables Test is an online test with 25 questions; children must answer each question within a 6 seconds time limit so the whole test will take less than 5 minutes </a:t>
            </a:r>
          </a:p>
          <a:p>
            <a:pPr algn="ctr">
              <a:lnSpc>
                <a:spcPts val="3499"/>
              </a:lnSpc>
              <a:spcBef>
                <a:spcPct val="0"/>
              </a:spcBef>
            </a:pPr>
            <a:endParaRPr lang="en-US" sz="2499" dirty="0">
              <a:solidFill>
                <a:srgbClr val="654E4E"/>
              </a:solidFill>
              <a:latin typeface="Mango AC"/>
              <a:ea typeface="Mango AC"/>
              <a:cs typeface="Mango AC"/>
              <a:sym typeface="Mango AC"/>
            </a:endParaRPr>
          </a:p>
          <a:p>
            <a:pPr algn="ctr">
              <a:lnSpc>
                <a:spcPts val="3499"/>
              </a:lnSpc>
              <a:spcBef>
                <a:spcPct val="0"/>
              </a:spcBef>
            </a:pPr>
            <a:r>
              <a:rPr lang="en-US" sz="2499" dirty="0">
                <a:solidFill>
                  <a:srgbClr val="654E4E"/>
                </a:solidFill>
                <a:latin typeface="Mango AC"/>
                <a:ea typeface="Mango AC"/>
                <a:cs typeface="Mango AC"/>
                <a:sym typeface="Mango AC"/>
              </a:rPr>
              <a:t>◦ They take place within a 2 week period in June. </a:t>
            </a:r>
          </a:p>
          <a:p>
            <a:pPr algn="ctr">
              <a:lnSpc>
                <a:spcPts val="3499"/>
              </a:lnSpc>
              <a:spcBef>
                <a:spcPct val="0"/>
              </a:spcBef>
            </a:pPr>
            <a:endParaRPr lang="en-US" sz="2499" dirty="0">
              <a:solidFill>
                <a:srgbClr val="654E4E"/>
              </a:solidFill>
              <a:latin typeface="Mango AC"/>
              <a:ea typeface="Mango AC"/>
              <a:cs typeface="Mango AC"/>
              <a:sym typeface="Mango AC"/>
            </a:endParaRPr>
          </a:p>
          <a:p>
            <a:pPr algn="ctr">
              <a:lnSpc>
                <a:spcPts val="3499"/>
              </a:lnSpc>
              <a:spcBef>
                <a:spcPct val="0"/>
              </a:spcBef>
            </a:pPr>
            <a:r>
              <a:rPr lang="en-US" sz="2499" dirty="0">
                <a:solidFill>
                  <a:srgbClr val="654E4E"/>
                </a:solidFill>
                <a:latin typeface="Mango AC"/>
                <a:ea typeface="Mango AC"/>
                <a:cs typeface="Mango AC"/>
                <a:sym typeface="Mango AC"/>
              </a:rPr>
              <a:t>◦ Timetables are vital for progression in </a:t>
            </a:r>
            <a:r>
              <a:rPr lang="en-US" sz="2499" dirty="0" err="1">
                <a:solidFill>
                  <a:srgbClr val="654E4E"/>
                </a:solidFill>
                <a:latin typeface="Mango AC"/>
                <a:ea typeface="Mango AC"/>
                <a:cs typeface="Mango AC"/>
                <a:sym typeface="Mango AC"/>
              </a:rPr>
              <a:t>maths</a:t>
            </a:r>
            <a:r>
              <a:rPr lang="en-US" sz="2499" dirty="0">
                <a:solidFill>
                  <a:srgbClr val="654E4E"/>
                </a:solidFill>
                <a:latin typeface="Mango AC"/>
                <a:ea typeface="Mango AC"/>
                <a:cs typeface="Mango AC"/>
                <a:sym typeface="Mango AC"/>
              </a:rPr>
              <a:t>, their mental knowledge of timetables will compliment progression in current &amp; future </a:t>
            </a:r>
            <a:r>
              <a:rPr lang="en-US" sz="2499" dirty="0" err="1">
                <a:solidFill>
                  <a:srgbClr val="654E4E"/>
                </a:solidFill>
                <a:latin typeface="Mango AC"/>
                <a:ea typeface="Mango AC"/>
                <a:cs typeface="Mango AC"/>
                <a:sym typeface="Mango AC"/>
              </a:rPr>
              <a:t>maths</a:t>
            </a:r>
            <a:r>
              <a:rPr lang="en-US" sz="2499" dirty="0">
                <a:solidFill>
                  <a:srgbClr val="654E4E"/>
                </a:solidFill>
                <a:latin typeface="Mango AC"/>
                <a:ea typeface="Mango AC"/>
                <a:cs typeface="Mango AC"/>
                <a:sym typeface="Mango AC"/>
              </a:rPr>
              <a:t> skills: calculations, arithmetic, fractions, algebra </a:t>
            </a:r>
            <a:r>
              <a:rPr lang="en-US" sz="2499" dirty="0" err="1">
                <a:solidFill>
                  <a:srgbClr val="654E4E"/>
                </a:solidFill>
                <a:latin typeface="Mango AC"/>
                <a:ea typeface="Mango AC"/>
                <a:cs typeface="Mango AC"/>
                <a:sym typeface="Mango AC"/>
              </a:rPr>
              <a:t>etc</a:t>
            </a:r>
            <a:endParaRPr lang="en-US" sz="2499" dirty="0">
              <a:solidFill>
                <a:srgbClr val="654E4E"/>
              </a:solidFill>
              <a:latin typeface="Mango AC"/>
              <a:ea typeface="Mango AC"/>
              <a:cs typeface="Mango AC"/>
              <a:sym typeface="Mango AC"/>
            </a:endParaRPr>
          </a:p>
        </p:txBody>
      </p:sp>
      <p:sp>
        <p:nvSpPr>
          <p:cNvPr id="5" name="Rectangle 4">
            <a:extLst>
              <a:ext uri="{FF2B5EF4-FFF2-40B4-BE49-F238E27FC236}">
                <a16:creationId xmlns:a16="http://schemas.microsoft.com/office/drawing/2014/main" id="{A7EDF9C4-7146-42C5-A7FD-E92279332460}"/>
              </a:ext>
            </a:extLst>
          </p:cNvPr>
          <p:cNvSpPr/>
          <p:nvPr/>
        </p:nvSpPr>
        <p:spPr>
          <a:xfrm>
            <a:off x="12002099" y="7371925"/>
            <a:ext cx="5799857" cy="646331"/>
          </a:xfrm>
          <a:prstGeom prst="rect">
            <a:avLst/>
          </a:prstGeom>
        </p:spPr>
        <p:txBody>
          <a:bodyPr wrap="none">
            <a:spAutoFit/>
          </a:bodyPr>
          <a:lstStyle/>
          <a:p>
            <a:r>
              <a:rPr lang="en-GB" dirty="0">
                <a:hlinkClick r:id="rId3"/>
              </a:rPr>
              <a:t>https://www.timestables.co.uk/multiplication-tables-check/</a:t>
            </a:r>
            <a:endParaRPr lang="en-GB" dirty="0"/>
          </a:p>
          <a:p>
            <a:endParaRPr lang="en-GB"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1EEE4"/>
        </a:solidFill>
        <a:effectLst/>
      </p:bgPr>
    </p:bg>
    <p:spTree>
      <p:nvGrpSpPr>
        <p:cNvPr id="1" name=""/>
        <p:cNvGrpSpPr/>
        <p:nvPr/>
      </p:nvGrpSpPr>
      <p:grpSpPr>
        <a:xfrm>
          <a:off x="0" y="0"/>
          <a:ext cx="0" cy="0"/>
          <a:chOff x="0" y="0"/>
          <a:chExt cx="0" cy="0"/>
        </a:xfrm>
      </p:grpSpPr>
      <p:sp>
        <p:nvSpPr>
          <p:cNvPr id="2" name="Freeform 2"/>
          <p:cNvSpPr/>
          <p:nvPr/>
        </p:nvSpPr>
        <p:spPr>
          <a:xfrm rot="2566427" flipV="1">
            <a:off x="10730638" y="-1914163"/>
            <a:ext cx="11373268" cy="10150642"/>
          </a:xfrm>
          <a:custGeom>
            <a:avLst/>
            <a:gdLst/>
            <a:ahLst/>
            <a:cxnLst/>
            <a:rect l="l" t="t" r="r" b="b"/>
            <a:pathLst>
              <a:path w="11373268" h="10150642">
                <a:moveTo>
                  <a:pt x="0" y="10150642"/>
                </a:moveTo>
                <a:lnTo>
                  <a:pt x="11373268" y="10150642"/>
                </a:lnTo>
                <a:lnTo>
                  <a:pt x="11373268" y="0"/>
                </a:lnTo>
                <a:lnTo>
                  <a:pt x="0" y="0"/>
                </a:lnTo>
                <a:lnTo>
                  <a:pt x="0" y="10150642"/>
                </a:lnTo>
                <a:close/>
              </a:path>
            </a:pathLst>
          </a:custGeom>
          <a:blipFill>
            <a:blip r:embed="rId2"/>
            <a:stretch>
              <a:fillRect/>
            </a:stretch>
          </a:blipFill>
        </p:spPr>
      </p:sp>
      <p:sp>
        <p:nvSpPr>
          <p:cNvPr id="3" name="TextBox 3"/>
          <p:cNvSpPr txBox="1"/>
          <p:nvPr/>
        </p:nvSpPr>
        <p:spPr>
          <a:xfrm>
            <a:off x="1322657" y="438784"/>
            <a:ext cx="11074558" cy="1046056"/>
          </a:xfrm>
          <a:prstGeom prst="rect">
            <a:avLst/>
          </a:prstGeom>
        </p:spPr>
        <p:txBody>
          <a:bodyPr lIns="0" tIns="0" rIns="0" bIns="0" rtlCol="0" anchor="t">
            <a:spAutoFit/>
          </a:bodyPr>
          <a:lstStyle/>
          <a:p>
            <a:pPr marL="0" lvl="0" indent="0" algn="l">
              <a:lnSpc>
                <a:spcPts val="8892"/>
              </a:lnSpc>
              <a:spcBef>
                <a:spcPct val="0"/>
              </a:spcBef>
            </a:pPr>
            <a:r>
              <a:rPr lang="en-US" sz="7410" dirty="0">
                <a:solidFill>
                  <a:srgbClr val="654E4E"/>
                </a:solidFill>
                <a:latin typeface="Mango AC"/>
                <a:ea typeface="Mango AC"/>
                <a:cs typeface="Mango AC"/>
                <a:sym typeface="Mango AC"/>
              </a:rPr>
              <a:t>Log ins for home</a:t>
            </a:r>
          </a:p>
        </p:txBody>
      </p:sp>
      <p:sp>
        <p:nvSpPr>
          <p:cNvPr id="4" name="TextBox 4"/>
          <p:cNvSpPr txBox="1"/>
          <p:nvPr/>
        </p:nvSpPr>
        <p:spPr>
          <a:xfrm>
            <a:off x="21771" y="4914900"/>
            <a:ext cx="12682471" cy="3152786"/>
          </a:xfrm>
          <a:prstGeom prst="rect">
            <a:avLst/>
          </a:prstGeom>
        </p:spPr>
        <p:txBody>
          <a:bodyPr lIns="0" tIns="0" rIns="0" bIns="0" rtlCol="0" anchor="t">
            <a:spAutoFit/>
          </a:bodyPr>
          <a:lstStyle/>
          <a:p>
            <a:pPr algn="ctr">
              <a:lnSpc>
                <a:spcPts val="3499"/>
              </a:lnSpc>
              <a:spcBef>
                <a:spcPct val="0"/>
              </a:spcBef>
            </a:pPr>
            <a:r>
              <a:rPr lang="en-US" sz="4800" dirty="0">
                <a:solidFill>
                  <a:srgbClr val="654E4E"/>
                </a:solidFill>
                <a:latin typeface="Mango AC"/>
                <a:ea typeface="Mango AC"/>
                <a:cs typeface="Mango AC"/>
                <a:sym typeface="Mango AC"/>
              </a:rPr>
              <a:t>Children have access to both spelling</a:t>
            </a:r>
          </a:p>
          <a:p>
            <a:pPr algn="ctr">
              <a:lnSpc>
                <a:spcPts val="3499"/>
              </a:lnSpc>
              <a:spcBef>
                <a:spcPct val="0"/>
              </a:spcBef>
            </a:pPr>
            <a:endParaRPr lang="en-US" sz="4800" dirty="0">
              <a:solidFill>
                <a:srgbClr val="654E4E"/>
              </a:solidFill>
              <a:latin typeface="Mango AC"/>
              <a:ea typeface="Mango AC"/>
              <a:cs typeface="Mango AC"/>
              <a:sym typeface="Mango AC"/>
            </a:endParaRPr>
          </a:p>
          <a:p>
            <a:pPr algn="ctr">
              <a:lnSpc>
                <a:spcPts val="3499"/>
              </a:lnSpc>
              <a:spcBef>
                <a:spcPct val="0"/>
              </a:spcBef>
            </a:pPr>
            <a:r>
              <a:rPr lang="en-US" sz="4800" dirty="0">
                <a:solidFill>
                  <a:srgbClr val="654E4E"/>
                </a:solidFill>
                <a:latin typeface="Mango AC"/>
                <a:ea typeface="Mango AC"/>
                <a:cs typeface="Mango AC"/>
                <a:sym typeface="Mango AC"/>
              </a:rPr>
              <a:t> shed and Times Table Rockstars at</a:t>
            </a:r>
          </a:p>
          <a:p>
            <a:pPr algn="ctr">
              <a:lnSpc>
                <a:spcPts val="3499"/>
              </a:lnSpc>
              <a:spcBef>
                <a:spcPct val="0"/>
              </a:spcBef>
            </a:pPr>
            <a:endParaRPr lang="en-US" sz="4800" dirty="0">
              <a:solidFill>
                <a:srgbClr val="654E4E"/>
              </a:solidFill>
              <a:latin typeface="Mango AC"/>
              <a:ea typeface="Mango AC"/>
              <a:cs typeface="Mango AC"/>
              <a:sym typeface="Mango AC"/>
            </a:endParaRPr>
          </a:p>
          <a:p>
            <a:pPr algn="ctr">
              <a:lnSpc>
                <a:spcPts val="3499"/>
              </a:lnSpc>
              <a:spcBef>
                <a:spcPct val="0"/>
              </a:spcBef>
            </a:pPr>
            <a:r>
              <a:rPr lang="en-US" sz="4800" dirty="0">
                <a:solidFill>
                  <a:srgbClr val="654E4E"/>
                </a:solidFill>
                <a:latin typeface="Mango AC"/>
                <a:ea typeface="Mango AC"/>
                <a:cs typeface="Mango AC"/>
                <a:sym typeface="Mango AC"/>
              </a:rPr>
              <a:t> home. Please take their log ins</a:t>
            </a:r>
          </a:p>
          <a:p>
            <a:pPr algn="ctr">
              <a:lnSpc>
                <a:spcPts val="3499"/>
              </a:lnSpc>
              <a:spcBef>
                <a:spcPct val="0"/>
              </a:spcBef>
            </a:pPr>
            <a:endParaRPr lang="en-US" sz="4800" dirty="0">
              <a:solidFill>
                <a:srgbClr val="654E4E"/>
              </a:solidFill>
              <a:latin typeface="Mango AC"/>
              <a:ea typeface="Mango AC"/>
              <a:cs typeface="Mango AC"/>
              <a:sym typeface="Mango AC"/>
            </a:endParaRPr>
          </a:p>
          <a:p>
            <a:pPr algn="ctr">
              <a:lnSpc>
                <a:spcPts val="3499"/>
              </a:lnSpc>
              <a:spcBef>
                <a:spcPct val="0"/>
              </a:spcBef>
            </a:pPr>
            <a:r>
              <a:rPr lang="en-US" sz="4800" dirty="0">
                <a:solidFill>
                  <a:srgbClr val="654E4E"/>
                </a:solidFill>
                <a:latin typeface="Mango AC"/>
                <a:ea typeface="Mango AC"/>
                <a:cs typeface="Mango AC"/>
                <a:sym typeface="Mango AC"/>
              </a:rPr>
              <a:t> before you leave.</a:t>
            </a:r>
          </a:p>
        </p:txBody>
      </p:sp>
    </p:spTree>
    <p:extLst>
      <p:ext uri="{BB962C8B-B14F-4D97-AF65-F5344CB8AC3E}">
        <p14:creationId xmlns:p14="http://schemas.microsoft.com/office/powerpoint/2010/main" val="4291079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1EEE4"/>
        </a:solidFill>
        <a:effectLst/>
      </p:bgPr>
    </p:bg>
    <p:spTree>
      <p:nvGrpSpPr>
        <p:cNvPr id="1" name=""/>
        <p:cNvGrpSpPr/>
        <p:nvPr/>
      </p:nvGrpSpPr>
      <p:grpSpPr>
        <a:xfrm>
          <a:off x="0" y="0"/>
          <a:ext cx="0" cy="0"/>
          <a:chOff x="0" y="0"/>
          <a:chExt cx="0" cy="0"/>
        </a:xfrm>
      </p:grpSpPr>
      <p:sp>
        <p:nvSpPr>
          <p:cNvPr id="2" name="Freeform 2"/>
          <p:cNvSpPr/>
          <p:nvPr/>
        </p:nvSpPr>
        <p:spPr>
          <a:xfrm rot="5400000">
            <a:off x="316612" y="-592846"/>
            <a:ext cx="3927806" cy="5113498"/>
          </a:xfrm>
          <a:custGeom>
            <a:avLst/>
            <a:gdLst/>
            <a:ahLst/>
            <a:cxnLst/>
            <a:rect l="l" t="t" r="r" b="b"/>
            <a:pathLst>
              <a:path w="3927806" h="5113498">
                <a:moveTo>
                  <a:pt x="0" y="0"/>
                </a:moveTo>
                <a:lnTo>
                  <a:pt x="3927806" y="0"/>
                </a:lnTo>
                <a:lnTo>
                  <a:pt x="3927806" y="5113498"/>
                </a:lnTo>
                <a:lnTo>
                  <a:pt x="0" y="5113498"/>
                </a:lnTo>
                <a:lnTo>
                  <a:pt x="0" y="0"/>
                </a:lnTo>
                <a:close/>
              </a:path>
            </a:pathLst>
          </a:custGeom>
          <a:blipFill>
            <a:blip r:embed="rId2"/>
            <a:stretch>
              <a:fillRect/>
            </a:stretch>
          </a:blipFill>
        </p:spPr>
      </p:sp>
      <p:sp>
        <p:nvSpPr>
          <p:cNvPr id="4" name="Freeform 4"/>
          <p:cNvSpPr/>
          <p:nvPr/>
        </p:nvSpPr>
        <p:spPr>
          <a:xfrm>
            <a:off x="14584485" y="2134716"/>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579648" y="1617653"/>
            <a:ext cx="3401733" cy="692497"/>
          </a:xfrm>
          <a:prstGeom prst="rect">
            <a:avLst/>
          </a:prstGeom>
        </p:spPr>
        <p:txBody>
          <a:bodyPr lIns="0" tIns="0" rIns="0" bIns="0" rtlCol="0" anchor="t">
            <a:spAutoFit/>
          </a:bodyPr>
          <a:lstStyle/>
          <a:p>
            <a:pPr algn="ctr">
              <a:lnSpc>
                <a:spcPts val="5407"/>
              </a:lnSpc>
            </a:pPr>
            <a:r>
              <a:rPr lang="en-US" sz="4506" dirty="0">
                <a:solidFill>
                  <a:srgbClr val="654E4E"/>
                </a:solidFill>
                <a:latin typeface="Mango AC"/>
                <a:ea typeface="Mango AC"/>
                <a:cs typeface="Mango AC"/>
                <a:sym typeface="Mango AC"/>
              </a:rPr>
              <a:t>Curriculum</a:t>
            </a:r>
          </a:p>
        </p:txBody>
      </p:sp>
      <p:sp>
        <p:nvSpPr>
          <p:cNvPr id="6" name="TextBox 5">
            <a:extLst>
              <a:ext uri="{FF2B5EF4-FFF2-40B4-BE49-F238E27FC236}">
                <a16:creationId xmlns:a16="http://schemas.microsoft.com/office/drawing/2014/main" id="{25E1FE5E-01FA-4736-9E95-4481476E4302}"/>
              </a:ext>
            </a:extLst>
          </p:cNvPr>
          <p:cNvSpPr txBox="1"/>
          <p:nvPr/>
        </p:nvSpPr>
        <p:spPr>
          <a:xfrm>
            <a:off x="2590800" y="3127541"/>
            <a:ext cx="14660768" cy="6463308"/>
          </a:xfrm>
          <a:prstGeom prst="rect">
            <a:avLst/>
          </a:prstGeom>
          <a:noFill/>
        </p:spPr>
        <p:txBody>
          <a:bodyPr wrap="square" rtlCol="0">
            <a:spAutoFit/>
          </a:bodyPr>
          <a:lstStyle/>
          <a:p>
            <a:pPr algn="ctr"/>
            <a:r>
              <a:rPr lang="en-GB" sz="5400" dirty="0">
                <a:latin typeface="Mango AC" panose="020B0604020202020204" charset="0"/>
              </a:rPr>
              <a:t>Mornings consist of Maths, English, Guided Reading, Spellings, Grammar and Handwriting.</a:t>
            </a:r>
          </a:p>
          <a:p>
            <a:pPr algn="ctr"/>
            <a:endParaRPr lang="en-GB" sz="5400" dirty="0">
              <a:latin typeface="Mango AC" panose="020B0604020202020204" charset="0"/>
            </a:endParaRPr>
          </a:p>
          <a:p>
            <a:pPr algn="ctr"/>
            <a:r>
              <a:rPr lang="en-GB" sz="5400" dirty="0">
                <a:latin typeface="Mango AC" panose="020B0604020202020204" charset="0"/>
              </a:rPr>
              <a:t>Afternoon lessons will be foundation subjects: RE, Scarf, Geography, History, Science, PE, DT etc.</a:t>
            </a:r>
          </a:p>
          <a:p>
            <a:endParaRPr lang="en-GB" dirty="0"/>
          </a:p>
          <a:p>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1EEE4"/>
        </a:solidFill>
        <a:effectLst/>
      </p:bgPr>
    </p:bg>
    <p:spTree>
      <p:nvGrpSpPr>
        <p:cNvPr id="1" name=""/>
        <p:cNvGrpSpPr/>
        <p:nvPr/>
      </p:nvGrpSpPr>
      <p:grpSpPr>
        <a:xfrm>
          <a:off x="0" y="0"/>
          <a:ext cx="0" cy="0"/>
          <a:chOff x="0" y="0"/>
          <a:chExt cx="0" cy="0"/>
        </a:xfrm>
      </p:grpSpPr>
      <p:sp>
        <p:nvSpPr>
          <p:cNvPr id="2" name="Freeform 2"/>
          <p:cNvSpPr/>
          <p:nvPr/>
        </p:nvSpPr>
        <p:spPr>
          <a:xfrm rot="5400000">
            <a:off x="316612" y="-592846"/>
            <a:ext cx="3927806" cy="5113498"/>
          </a:xfrm>
          <a:custGeom>
            <a:avLst/>
            <a:gdLst/>
            <a:ahLst/>
            <a:cxnLst/>
            <a:rect l="l" t="t" r="r" b="b"/>
            <a:pathLst>
              <a:path w="3927806" h="5113498">
                <a:moveTo>
                  <a:pt x="0" y="0"/>
                </a:moveTo>
                <a:lnTo>
                  <a:pt x="3927806" y="0"/>
                </a:lnTo>
                <a:lnTo>
                  <a:pt x="3927806" y="5113498"/>
                </a:lnTo>
                <a:lnTo>
                  <a:pt x="0" y="5113498"/>
                </a:lnTo>
                <a:lnTo>
                  <a:pt x="0" y="0"/>
                </a:lnTo>
                <a:close/>
              </a:path>
            </a:pathLst>
          </a:custGeom>
          <a:blipFill>
            <a:blip r:embed="rId2"/>
            <a:stretch>
              <a:fillRect/>
            </a:stretch>
          </a:blipFill>
        </p:spPr>
      </p:sp>
      <p:sp>
        <p:nvSpPr>
          <p:cNvPr id="4" name="Freeform 4"/>
          <p:cNvSpPr/>
          <p:nvPr/>
        </p:nvSpPr>
        <p:spPr>
          <a:xfrm>
            <a:off x="14584485" y="2134716"/>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579648" y="925156"/>
            <a:ext cx="3401733" cy="2077492"/>
          </a:xfrm>
          <a:prstGeom prst="rect">
            <a:avLst/>
          </a:prstGeom>
        </p:spPr>
        <p:txBody>
          <a:bodyPr lIns="0" tIns="0" rIns="0" bIns="0" rtlCol="0" anchor="t">
            <a:spAutoFit/>
          </a:bodyPr>
          <a:lstStyle/>
          <a:p>
            <a:pPr algn="ctr">
              <a:lnSpc>
                <a:spcPts val="5407"/>
              </a:lnSpc>
            </a:pPr>
            <a:r>
              <a:rPr lang="en-US" sz="4506" dirty="0">
                <a:solidFill>
                  <a:srgbClr val="654E4E"/>
                </a:solidFill>
                <a:latin typeface="Mango AC"/>
                <a:ea typeface="Mango AC"/>
                <a:cs typeface="Mango AC"/>
                <a:sym typeface="Mango AC"/>
              </a:rPr>
              <a:t>Curriculum</a:t>
            </a:r>
          </a:p>
          <a:p>
            <a:pPr algn="ctr">
              <a:lnSpc>
                <a:spcPts val="5407"/>
              </a:lnSpc>
            </a:pPr>
            <a:r>
              <a:rPr lang="en-US" sz="4506" dirty="0">
                <a:solidFill>
                  <a:srgbClr val="654E4E"/>
                </a:solidFill>
                <a:latin typeface="Mango AC"/>
                <a:ea typeface="Mango AC"/>
                <a:cs typeface="Mango AC"/>
                <a:sym typeface="Mango AC"/>
              </a:rPr>
              <a:t>Coverage</a:t>
            </a:r>
          </a:p>
          <a:p>
            <a:pPr algn="ctr">
              <a:lnSpc>
                <a:spcPts val="5407"/>
              </a:lnSpc>
            </a:pPr>
            <a:r>
              <a:rPr lang="en-US" sz="4506" dirty="0">
                <a:solidFill>
                  <a:srgbClr val="654E4E"/>
                </a:solidFill>
                <a:latin typeface="Mango AC"/>
                <a:ea typeface="Mango AC"/>
                <a:cs typeface="Mango AC"/>
                <a:sym typeface="Mango AC"/>
              </a:rPr>
              <a:t>Autumn 1</a:t>
            </a:r>
          </a:p>
        </p:txBody>
      </p:sp>
      <p:sp>
        <p:nvSpPr>
          <p:cNvPr id="6" name="TextBox 5">
            <a:extLst>
              <a:ext uri="{FF2B5EF4-FFF2-40B4-BE49-F238E27FC236}">
                <a16:creationId xmlns:a16="http://schemas.microsoft.com/office/drawing/2014/main" id="{25E1FE5E-01FA-4736-9E95-4481476E4302}"/>
              </a:ext>
            </a:extLst>
          </p:cNvPr>
          <p:cNvSpPr txBox="1"/>
          <p:nvPr/>
        </p:nvSpPr>
        <p:spPr>
          <a:xfrm>
            <a:off x="807832" y="3543039"/>
            <a:ext cx="15849600" cy="646331"/>
          </a:xfrm>
          <a:prstGeom prst="rect">
            <a:avLst/>
          </a:prstGeom>
          <a:noFill/>
        </p:spPr>
        <p:txBody>
          <a:bodyPr wrap="square" rtlCol="0">
            <a:spAutoFit/>
          </a:bodyPr>
          <a:lstStyle/>
          <a:p>
            <a:endParaRPr lang="en-GB" dirty="0"/>
          </a:p>
          <a:p>
            <a:endParaRPr lang="en-GB" dirty="0"/>
          </a:p>
        </p:txBody>
      </p:sp>
      <p:sp>
        <p:nvSpPr>
          <p:cNvPr id="3" name="TextBox 2">
            <a:extLst>
              <a:ext uri="{FF2B5EF4-FFF2-40B4-BE49-F238E27FC236}">
                <a16:creationId xmlns:a16="http://schemas.microsoft.com/office/drawing/2014/main" id="{371C8278-9EF5-46BC-992F-FE45DABE33FD}"/>
              </a:ext>
            </a:extLst>
          </p:cNvPr>
          <p:cNvSpPr txBox="1"/>
          <p:nvPr/>
        </p:nvSpPr>
        <p:spPr>
          <a:xfrm>
            <a:off x="807832" y="3771900"/>
            <a:ext cx="16794368" cy="5016758"/>
          </a:xfrm>
          <a:prstGeom prst="rect">
            <a:avLst/>
          </a:prstGeom>
          <a:noFill/>
        </p:spPr>
        <p:txBody>
          <a:bodyPr wrap="square" rtlCol="0">
            <a:spAutoFit/>
          </a:bodyPr>
          <a:lstStyle/>
          <a:p>
            <a:r>
              <a:rPr lang="en-GB" sz="3200" dirty="0">
                <a:latin typeface="Mango AC" panose="020B0604020202020204" charset="0"/>
              </a:rPr>
              <a:t>Science – Animals including humans – digestive system, teeth, dental hygiene, carnivores, omnivores and herbivores (teeth), food chains (producers, predators and prey), </a:t>
            </a:r>
          </a:p>
          <a:p>
            <a:r>
              <a:rPr lang="en-GB" sz="3200" dirty="0">
                <a:latin typeface="Mango AC" panose="020B0604020202020204" charset="0"/>
              </a:rPr>
              <a:t>Geography -  Where does our food come from? Trading, chocolate, are school dinners locally sourced? Local or imported?</a:t>
            </a:r>
          </a:p>
          <a:p>
            <a:r>
              <a:rPr lang="en-GB" sz="3200" dirty="0">
                <a:latin typeface="Mango AC" panose="020B0604020202020204" charset="0"/>
              </a:rPr>
              <a:t>PE – Cricket and gymnastics</a:t>
            </a:r>
          </a:p>
          <a:p>
            <a:r>
              <a:rPr lang="en-GB" sz="3200" dirty="0">
                <a:latin typeface="Mango AC" panose="020B0604020202020204" charset="0"/>
              </a:rPr>
              <a:t>DT – Structures – helmets</a:t>
            </a:r>
          </a:p>
          <a:p>
            <a:r>
              <a:rPr lang="en-GB" sz="3200" dirty="0">
                <a:latin typeface="Mango AC" panose="020B0604020202020204" charset="0"/>
              </a:rPr>
              <a:t>RE – Are all religions equal? Harmony, equality etc.</a:t>
            </a:r>
          </a:p>
          <a:p>
            <a:r>
              <a:rPr lang="en-GB" sz="3200" dirty="0">
                <a:latin typeface="Mango AC" panose="020B0604020202020204" charset="0"/>
              </a:rPr>
              <a:t>Scarf – Me and my relationships – Ok or not ok? Pressure, different feelings. </a:t>
            </a:r>
          </a:p>
        </p:txBody>
      </p:sp>
    </p:spTree>
    <p:extLst>
      <p:ext uri="{BB962C8B-B14F-4D97-AF65-F5344CB8AC3E}">
        <p14:creationId xmlns:p14="http://schemas.microsoft.com/office/powerpoint/2010/main" val="1737131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EEE4"/>
        </a:solidFill>
        <a:effectLst/>
      </p:bgPr>
    </p:bg>
    <p:spTree>
      <p:nvGrpSpPr>
        <p:cNvPr id="1" name=""/>
        <p:cNvGrpSpPr/>
        <p:nvPr/>
      </p:nvGrpSpPr>
      <p:grpSpPr>
        <a:xfrm>
          <a:off x="0" y="0"/>
          <a:ext cx="0" cy="0"/>
          <a:chOff x="0" y="0"/>
          <a:chExt cx="0" cy="0"/>
        </a:xfrm>
      </p:grpSpPr>
      <p:sp>
        <p:nvSpPr>
          <p:cNvPr id="2" name="Freeform 2"/>
          <p:cNvSpPr/>
          <p:nvPr/>
        </p:nvSpPr>
        <p:spPr>
          <a:xfrm rot="5400000">
            <a:off x="316612" y="-592846"/>
            <a:ext cx="3927806" cy="5113498"/>
          </a:xfrm>
          <a:custGeom>
            <a:avLst/>
            <a:gdLst/>
            <a:ahLst/>
            <a:cxnLst/>
            <a:rect l="l" t="t" r="r" b="b"/>
            <a:pathLst>
              <a:path w="3927806" h="5113498">
                <a:moveTo>
                  <a:pt x="0" y="0"/>
                </a:moveTo>
                <a:lnTo>
                  <a:pt x="3927806" y="0"/>
                </a:lnTo>
                <a:lnTo>
                  <a:pt x="3927806" y="5113498"/>
                </a:lnTo>
                <a:lnTo>
                  <a:pt x="0" y="5113498"/>
                </a:lnTo>
                <a:lnTo>
                  <a:pt x="0" y="0"/>
                </a:lnTo>
                <a:close/>
              </a:path>
            </a:pathLst>
          </a:custGeom>
          <a:blipFill>
            <a:blip r:embed="rId2"/>
            <a:stretch>
              <a:fillRect/>
            </a:stretch>
          </a:blipFill>
        </p:spPr>
      </p:sp>
      <p:sp>
        <p:nvSpPr>
          <p:cNvPr id="4" name="Freeform 4"/>
          <p:cNvSpPr/>
          <p:nvPr/>
        </p:nvSpPr>
        <p:spPr>
          <a:xfrm>
            <a:off x="14584485" y="2134716"/>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579648" y="1617653"/>
            <a:ext cx="3401733" cy="692497"/>
          </a:xfrm>
          <a:prstGeom prst="rect">
            <a:avLst/>
          </a:prstGeom>
        </p:spPr>
        <p:txBody>
          <a:bodyPr lIns="0" tIns="0" rIns="0" bIns="0" rtlCol="0" anchor="t">
            <a:spAutoFit/>
          </a:bodyPr>
          <a:lstStyle/>
          <a:p>
            <a:pPr algn="ctr">
              <a:lnSpc>
                <a:spcPts val="5407"/>
              </a:lnSpc>
            </a:pPr>
            <a:r>
              <a:rPr lang="en-US" sz="4506" dirty="0">
                <a:solidFill>
                  <a:srgbClr val="654E4E"/>
                </a:solidFill>
                <a:latin typeface="Mango AC"/>
                <a:ea typeface="Mango AC"/>
                <a:cs typeface="Mango AC"/>
                <a:sym typeface="Mango AC"/>
              </a:rPr>
              <a:t>Ukulele</a:t>
            </a:r>
          </a:p>
        </p:txBody>
      </p:sp>
      <p:sp>
        <p:nvSpPr>
          <p:cNvPr id="6" name="TextBox 5">
            <a:extLst>
              <a:ext uri="{FF2B5EF4-FFF2-40B4-BE49-F238E27FC236}">
                <a16:creationId xmlns:a16="http://schemas.microsoft.com/office/drawing/2014/main" id="{25E1FE5E-01FA-4736-9E95-4481476E4302}"/>
              </a:ext>
            </a:extLst>
          </p:cNvPr>
          <p:cNvSpPr txBox="1"/>
          <p:nvPr/>
        </p:nvSpPr>
        <p:spPr>
          <a:xfrm>
            <a:off x="807832" y="3543039"/>
            <a:ext cx="15849600" cy="646331"/>
          </a:xfrm>
          <a:prstGeom prst="rect">
            <a:avLst/>
          </a:prstGeom>
          <a:noFill/>
        </p:spPr>
        <p:txBody>
          <a:bodyPr wrap="square" rtlCol="0">
            <a:spAutoFit/>
          </a:bodyPr>
          <a:lstStyle/>
          <a:p>
            <a:endParaRPr lang="en-GB" dirty="0"/>
          </a:p>
          <a:p>
            <a:endParaRPr lang="en-GB" dirty="0"/>
          </a:p>
        </p:txBody>
      </p:sp>
      <p:sp>
        <p:nvSpPr>
          <p:cNvPr id="3" name="TextBox 2">
            <a:extLst>
              <a:ext uri="{FF2B5EF4-FFF2-40B4-BE49-F238E27FC236}">
                <a16:creationId xmlns:a16="http://schemas.microsoft.com/office/drawing/2014/main" id="{371C8278-9EF5-46BC-992F-FE45DABE33FD}"/>
              </a:ext>
            </a:extLst>
          </p:cNvPr>
          <p:cNvSpPr txBox="1"/>
          <p:nvPr/>
        </p:nvSpPr>
        <p:spPr>
          <a:xfrm>
            <a:off x="681037" y="4305300"/>
            <a:ext cx="16794368" cy="5816977"/>
          </a:xfrm>
          <a:prstGeom prst="rect">
            <a:avLst/>
          </a:prstGeom>
          <a:noFill/>
        </p:spPr>
        <p:txBody>
          <a:bodyPr wrap="square" rtlCol="0">
            <a:spAutoFit/>
          </a:bodyPr>
          <a:lstStyle/>
          <a:p>
            <a:r>
              <a:rPr lang="en-GB" sz="4400" dirty="0">
                <a:latin typeface="Mango AC" panose="020B0604020202020204" charset="0"/>
              </a:rPr>
              <a:t>On a Wednesday afternoon children will have a 1 hour Ukulele lesson.</a:t>
            </a:r>
          </a:p>
          <a:p>
            <a:endParaRPr lang="en-GB" sz="4400" dirty="0">
              <a:latin typeface="Mango AC" panose="020B0604020202020204" charset="0"/>
            </a:endParaRPr>
          </a:p>
          <a:p>
            <a:r>
              <a:rPr lang="en-GB" sz="4400" dirty="0">
                <a:latin typeface="Mango AC" panose="020B0604020202020204" charset="0"/>
              </a:rPr>
              <a:t>You do not need to send a ukulele in with them but if they have one and you allow them to bring it that is fine. Please make sure it is labelled clearly with their name. </a:t>
            </a:r>
          </a:p>
          <a:p>
            <a:endParaRPr lang="en-GB" sz="3200" dirty="0">
              <a:latin typeface="Mango AC" panose="020B0604020202020204" charset="0"/>
            </a:endParaRPr>
          </a:p>
          <a:p>
            <a:endParaRPr lang="en-GB" sz="3200" dirty="0">
              <a:latin typeface="Mango AC" panose="020B0604020202020204" charset="0"/>
            </a:endParaRPr>
          </a:p>
        </p:txBody>
      </p:sp>
    </p:spTree>
    <p:extLst>
      <p:ext uri="{BB962C8B-B14F-4D97-AF65-F5344CB8AC3E}">
        <p14:creationId xmlns:p14="http://schemas.microsoft.com/office/powerpoint/2010/main" val="1681133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1EEE4"/>
        </a:solidFill>
        <a:effectLst/>
      </p:bgPr>
    </p:bg>
    <p:spTree>
      <p:nvGrpSpPr>
        <p:cNvPr id="1" name=""/>
        <p:cNvGrpSpPr/>
        <p:nvPr/>
      </p:nvGrpSpPr>
      <p:grpSpPr>
        <a:xfrm>
          <a:off x="0" y="0"/>
          <a:ext cx="0" cy="0"/>
          <a:chOff x="0" y="0"/>
          <a:chExt cx="0" cy="0"/>
        </a:xfrm>
      </p:grpSpPr>
      <p:grpSp>
        <p:nvGrpSpPr>
          <p:cNvPr id="2" name="Group 2"/>
          <p:cNvGrpSpPr/>
          <p:nvPr/>
        </p:nvGrpSpPr>
        <p:grpSpPr>
          <a:xfrm>
            <a:off x="4403344" y="703297"/>
            <a:ext cx="13359421" cy="8391600"/>
            <a:chOff x="0" y="0"/>
            <a:chExt cx="2680789" cy="1683914"/>
          </a:xfrm>
        </p:grpSpPr>
        <p:sp>
          <p:nvSpPr>
            <p:cNvPr id="3" name="Freeform 3"/>
            <p:cNvSpPr/>
            <p:nvPr/>
          </p:nvSpPr>
          <p:spPr>
            <a:xfrm>
              <a:off x="0" y="0"/>
              <a:ext cx="2680789" cy="1683914"/>
            </a:xfrm>
            <a:custGeom>
              <a:avLst/>
              <a:gdLst/>
              <a:ahLst/>
              <a:cxnLst/>
              <a:rect l="l" t="t" r="r" b="b"/>
              <a:pathLst>
                <a:path w="2680789" h="1683914">
                  <a:moveTo>
                    <a:pt x="29555" y="0"/>
                  </a:moveTo>
                  <a:lnTo>
                    <a:pt x="2651234" y="0"/>
                  </a:lnTo>
                  <a:cubicBezTo>
                    <a:pt x="2667557" y="0"/>
                    <a:pt x="2680789" y="13232"/>
                    <a:pt x="2680789" y="29555"/>
                  </a:cubicBezTo>
                  <a:lnTo>
                    <a:pt x="2680789" y="1654359"/>
                  </a:lnTo>
                  <a:cubicBezTo>
                    <a:pt x="2680789" y="1662197"/>
                    <a:pt x="2677676" y="1669715"/>
                    <a:pt x="2672133" y="1675257"/>
                  </a:cubicBezTo>
                  <a:cubicBezTo>
                    <a:pt x="2666590" y="1680800"/>
                    <a:pt x="2659073" y="1683914"/>
                    <a:pt x="2651234" y="1683914"/>
                  </a:cubicBezTo>
                  <a:lnTo>
                    <a:pt x="29555" y="1683914"/>
                  </a:lnTo>
                  <a:cubicBezTo>
                    <a:pt x="13232" y="1683914"/>
                    <a:pt x="0" y="1670682"/>
                    <a:pt x="0" y="1654359"/>
                  </a:cubicBezTo>
                  <a:lnTo>
                    <a:pt x="0" y="29555"/>
                  </a:lnTo>
                  <a:cubicBezTo>
                    <a:pt x="0" y="21717"/>
                    <a:pt x="3114" y="14199"/>
                    <a:pt x="8656" y="8656"/>
                  </a:cubicBezTo>
                  <a:cubicBezTo>
                    <a:pt x="14199" y="3114"/>
                    <a:pt x="21717" y="0"/>
                    <a:pt x="29555" y="0"/>
                  </a:cubicBezTo>
                  <a:close/>
                </a:path>
              </a:pathLst>
            </a:custGeom>
            <a:solidFill>
              <a:srgbClr val="F2F6F3"/>
            </a:solidFill>
          </p:spPr>
        </p:sp>
        <p:sp>
          <p:nvSpPr>
            <p:cNvPr id="4" name="TextBox 4"/>
            <p:cNvSpPr txBox="1"/>
            <p:nvPr/>
          </p:nvSpPr>
          <p:spPr>
            <a:xfrm>
              <a:off x="0" y="-38100"/>
              <a:ext cx="2680789" cy="172201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581720" y="2718954"/>
            <a:ext cx="9580238" cy="8550362"/>
          </a:xfrm>
          <a:custGeom>
            <a:avLst/>
            <a:gdLst/>
            <a:ahLst/>
            <a:cxnLst/>
            <a:rect l="l" t="t" r="r" b="b"/>
            <a:pathLst>
              <a:path w="9580238" h="8550362">
                <a:moveTo>
                  <a:pt x="0" y="0"/>
                </a:moveTo>
                <a:lnTo>
                  <a:pt x="9580238" y="0"/>
                </a:lnTo>
                <a:lnTo>
                  <a:pt x="9580238" y="8550362"/>
                </a:lnTo>
                <a:lnTo>
                  <a:pt x="0" y="8550362"/>
                </a:lnTo>
                <a:lnTo>
                  <a:pt x="0" y="0"/>
                </a:lnTo>
                <a:close/>
              </a:path>
            </a:pathLst>
          </a:custGeom>
          <a:blipFill>
            <a:blip r:embed="rId2"/>
            <a:stretch>
              <a:fillRect/>
            </a:stretch>
          </a:blipFill>
        </p:spPr>
      </p:sp>
      <p:sp>
        <p:nvSpPr>
          <p:cNvPr id="6" name="TextBox 6"/>
          <p:cNvSpPr txBox="1"/>
          <p:nvPr/>
        </p:nvSpPr>
        <p:spPr>
          <a:xfrm>
            <a:off x="5050238" y="847725"/>
            <a:ext cx="12209062" cy="7602081"/>
          </a:xfrm>
          <a:prstGeom prst="rect">
            <a:avLst/>
          </a:prstGeom>
        </p:spPr>
        <p:txBody>
          <a:bodyPr lIns="0" tIns="0" rIns="0" bIns="0" rtlCol="0" anchor="t">
            <a:spAutoFit/>
          </a:bodyPr>
          <a:lstStyle/>
          <a:p>
            <a:pPr algn="ctr">
              <a:lnSpc>
                <a:spcPts val="6999"/>
              </a:lnSpc>
              <a:spcBef>
                <a:spcPct val="0"/>
              </a:spcBef>
            </a:pPr>
            <a:r>
              <a:rPr lang="en-US" sz="4999" dirty="0">
                <a:solidFill>
                  <a:srgbClr val="000000"/>
                </a:solidFill>
                <a:latin typeface="Mango AC"/>
                <a:ea typeface="Mango AC"/>
                <a:cs typeface="Mango AC"/>
                <a:sym typeface="Mango AC"/>
              </a:rPr>
              <a:t>Snacks</a:t>
            </a:r>
          </a:p>
          <a:p>
            <a:pPr algn="ctr">
              <a:lnSpc>
                <a:spcPts val="4759"/>
              </a:lnSpc>
              <a:spcBef>
                <a:spcPct val="0"/>
              </a:spcBef>
            </a:pPr>
            <a:r>
              <a:rPr lang="en-US" sz="3399" dirty="0">
                <a:solidFill>
                  <a:srgbClr val="000000"/>
                </a:solidFill>
                <a:latin typeface="Mango AC"/>
                <a:ea typeface="Mango AC"/>
                <a:cs typeface="Mango AC"/>
                <a:sym typeface="Mango AC"/>
              </a:rPr>
              <a:t> • Toast/milk – Preordered through the office for the term ahead. </a:t>
            </a:r>
          </a:p>
          <a:p>
            <a:pPr algn="ctr">
              <a:lnSpc>
                <a:spcPts val="4759"/>
              </a:lnSpc>
              <a:spcBef>
                <a:spcPct val="0"/>
              </a:spcBef>
            </a:pPr>
            <a:endParaRPr lang="en-US" sz="3399" dirty="0">
              <a:solidFill>
                <a:srgbClr val="000000"/>
              </a:solidFill>
              <a:latin typeface="Mango AC"/>
              <a:ea typeface="Mango AC"/>
              <a:cs typeface="Mango AC"/>
              <a:sym typeface="Mango AC"/>
            </a:endParaRPr>
          </a:p>
          <a:p>
            <a:pPr algn="ctr">
              <a:lnSpc>
                <a:spcPts val="4759"/>
              </a:lnSpc>
              <a:spcBef>
                <a:spcPct val="0"/>
              </a:spcBef>
            </a:pPr>
            <a:r>
              <a:rPr lang="en-US" sz="3399" dirty="0">
                <a:solidFill>
                  <a:srgbClr val="000000"/>
                </a:solidFill>
                <a:latin typeface="Mango AC"/>
                <a:ea typeface="Mango AC"/>
                <a:cs typeface="Mango AC"/>
                <a:sym typeface="Mango AC"/>
              </a:rPr>
              <a:t>• Healthy Snack – No nuts / chocolate etc.</a:t>
            </a:r>
          </a:p>
          <a:p>
            <a:pPr algn="ctr">
              <a:lnSpc>
                <a:spcPts val="4759"/>
              </a:lnSpc>
              <a:spcBef>
                <a:spcPct val="0"/>
              </a:spcBef>
            </a:pPr>
            <a:endParaRPr lang="en-US" sz="3399" dirty="0">
              <a:solidFill>
                <a:srgbClr val="000000"/>
              </a:solidFill>
              <a:latin typeface="Mango AC"/>
              <a:ea typeface="Mango AC"/>
              <a:cs typeface="Mango AC"/>
              <a:sym typeface="Mango AC"/>
            </a:endParaRPr>
          </a:p>
          <a:p>
            <a:pPr algn="ctr">
              <a:lnSpc>
                <a:spcPts val="4759"/>
              </a:lnSpc>
              <a:spcBef>
                <a:spcPct val="0"/>
              </a:spcBef>
            </a:pPr>
            <a:r>
              <a:rPr lang="en-US" sz="3399" dirty="0">
                <a:solidFill>
                  <a:srgbClr val="000000"/>
                </a:solidFill>
                <a:latin typeface="Mango AC"/>
                <a:ea typeface="Mango AC"/>
                <a:cs typeface="Mango AC"/>
                <a:sym typeface="Mango AC"/>
              </a:rPr>
              <a:t> • The children are encouraged to bring a drink with them for throughout the day. This drink should be water and should be in a water bottle with a sports cap. Children are allowed to keep these bottles on the floor beside their desk to avoid getting up and down.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1EEE4"/>
        </a:solidFill>
        <a:effectLst/>
      </p:bgPr>
    </p:bg>
    <p:spTree>
      <p:nvGrpSpPr>
        <p:cNvPr id="1" name=""/>
        <p:cNvGrpSpPr/>
        <p:nvPr/>
      </p:nvGrpSpPr>
      <p:grpSpPr>
        <a:xfrm>
          <a:off x="0" y="0"/>
          <a:ext cx="0" cy="0"/>
          <a:chOff x="0" y="0"/>
          <a:chExt cx="0" cy="0"/>
        </a:xfrm>
      </p:grpSpPr>
      <p:sp>
        <p:nvSpPr>
          <p:cNvPr id="2" name="Freeform 2"/>
          <p:cNvSpPr/>
          <p:nvPr/>
        </p:nvSpPr>
        <p:spPr>
          <a:xfrm>
            <a:off x="-3489713" y="-3723051"/>
            <a:ext cx="9811171" cy="10260048"/>
          </a:xfrm>
          <a:custGeom>
            <a:avLst/>
            <a:gdLst/>
            <a:ahLst/>
            <a:cxnLst/>
            <a:rect l="l" t="t" r="r" b="b"/>
            <a:pathLst>
              <a:path w="9811171" h="10260048">
                <a:moveTo>
                  <a:pt x="0" y="0"/>
                </a:moveTo>
                <a:lnTo>
                  <a:pt x="9811171" y="0"/>
                </a:lnTo>
                <a:lnTo>
                  <a:pt x="9811171" y="10260048"/>
                </a:lnTo>
                <a:lnTo>
                  <a:pt x="0" y="10260048"/>
                </a:lnTo>
                <a:lnTo>
                  <a:pt x="0" y="0"/>
                </a:lnTo>
                <a:close/>
              </a:path>
            </a:pathLst>
          </a:custGeom>
          <a:blipFill>
            <a:blip r:embed="rId2"/>
            <a:stretch>
              <a:fillRect/>
            </a:stretch>
          </a:blipFill>
        </p:spPr>
      </p:sp>
      <p:sp>
        <p:nvSpPr>
          <p:cNvPr id="3" name="Freeform 3"/>
          <p:cNvSpPr/>
          <p:nvPr/>
        </p:nvSpPr>
        <p:spPr>
          <a:xfrm flipH="1" flipV="1">
            <a:off x="12202312" y="3571034"/>
            <a:ext cx="9811171" cy="10260048"/>
          </a:xfrm>
          <a:custGeom>
            <a:avLst/>
            <a:gdLst/>
            <a:ahLst/>
            <a:cxnLst/>
            <a:rect l="l" t="t" r="r" b="b"/>
            <a:pathLst>
              <a:path w="9811171" h="10260048">
                <a:moveTo>
                  <a:pt x="9811171" y="10260048"/>
                </a:moveTo>
                <a:lnTo>
                  <a:pt x="0" y="10260048"/>
                </a:lnTo>
                <a:lnTo>
                  <a:pt x="0" y="0"/>
                </a:lnTo>
                <a:lnTo>
                  <a:pt x="9811171" y="0"/>
                </a:lnTo>
                <a:lnTo>
                  <a:pt x="9811171" y="10260048"/>
                </a:lnTo>
                <a:close/>
              </a:path>
            </a:pathLst>
          </a:custGeom>
          <a:blipFill>
            <a:blip r:embed="rId2"/>
            <a:stretch>
              <a:fillRect/>
            </a:stretch>
          </a:blipFill>
        </p:spPr>
      </p:sp>
      <p:grpSp>
        <p:nvGrpSpPr>
          <p:cNvPr id="4" name="Group 4"/>
          <p:cNvGrpSpPr/>
          <p:nvPr/>
        </p:nvGrpSpPr>
        <p:grpSpPr>
          <a:xfrm>
            <a:off x="2548653" y="1028700"/>
            <a:ext cx="13992506" cy="9122842"/>
            <a:chOff x="0" y="0"/>
            <a:chExt cx="2513240" cy="1638584"/>
          </a:xfrm>
        </p:grpSpPr>
        <p:sp>
          <p:nvSpPr>
            <p:cNvPr id="5" name="Freeform 5"/>
            <p:cNvSpPr/>
            <p:nvPr/>
          </p:nvSpPr>
          <p:spPr>
            <a:xfrm>
              <a:off x="0" y="0"/>
              <a:ext cx="2513240" cy="1638584"/>
            </a:xfrm>
            <a:custGeom>
              <a:avLst/>
              <a:gdLst/>
              <a:ahLst/>
              <a:cxnLst/>
              <a:rect l="l" t="t" r="r" b="b"/>
              <a:pathLst>
                <a:path w="2513240" h="1638584">
                  <a:moveTo>
                    <a:pt x="28218" y="0"/>
                  </a:moveTo>
                  <a:lnTo>
                    <a:pt x="2485022" y="0"/>
                  </a:lnTo>
                  <a:cubicBezTo>
                    <a:pt x="2500606" y="0"/>
                    <a:pt x="2513240" y="12634"/>
                    <a:pt x="2513240" y="28218"/>
                  </a:cubicBezTo>
                  <a:lnTo>
                    <a:pt x="2513240" y="1610366"/>
                  </a:lnTo>
                  <a:cubicBezTo>
                    <a:pt x="2513240" y="1625950"/>
                    <a:pt x="2500606" y="1638584"/>
                    <a:pt x="2485022" y="1638584"/>
                  </a:cubicBezTo>
                  <a:lnTo>
                    <a:pt x="28218" y="1638584"/>
                  </a:lnTo>
                  <a:cubicBezTo>
                    <a:pt x="12634" y="1638584"/>
                    <a:pt x="0" y="1625950"/>
                    <a:pt x="0" y="1610366"/>
                  </a:cubicBezTo>
                  <a:lnTo>
                    <a:pt x="0" y="28218"/>
                  </a:lnTo>
                  <a:cubicBezTo>
                    <a:pt x="0" y="12634"/>
                    <a:pt x="12634" y="0"/>
                    <a:pt x="28218" y="0"/>
                  </a:cubicBezTo>
                  <a:close/>
                </a:path>
              </a:pathLst>
            </a:custGeom>
            <a:solidFill>
              <a:srgbClr val="F2F6F3"/>
            </a:solidFill>
          </p:spPr>
        </p:sp>
        <p:sp>
          <p:nvSpPr>
            <p:cNvPr id="6" name="TextBox 6"/>
            <p:cNvSpPr txBox="1"/>
            <p:nvPr/>
          </p:nvSpPr>
          <p:spPr>
            <a:xfrm>
              <a:off x="0" y="-38100"/>
              <a:ext cx="2513240" cy="1676684"/>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2594896" y="2569109"/>
            <a:ext cx="13412878" cy="5148782"/>
          </a:xfrm>
          <a:prstGeom prst="rect">
            <a:avLst/>
          </a:prstGeom>
        </p:spPr>
        <p:txBody>
          <a:bodyPr lIns="0" tIns="0" rIns="0" bIns="0" rtlCol="0" anchor="t">
            <a:spAutoFit/>
          </a:bodyPr>
          <a:lstStyle/>
          <a:p>
            <a:pPr algn="ctr">
              <a:lnSpc>
                <a:spcPts val="6999"/>
              </a:lnSpc>
              <a:spcBef>
                <a:spcPct val="0"/>
              </a:spcBef>
            </a:pPr>
            <a:r>
              <a:rPr lang="en-US" sz="4999" dirty="0">
                <a:solidFill>
                  <a:srgbClr val="000000"/>
                </a:solidFill>
                <a:latin typeface="Mango AC"/>
                <a:ea typeface="Mango AC"/>
                <a:cs typeface="Mango AC"/>
                <a:sym typeface="Mango AC"/>
              </a:rPr>
              <a:t>Reading </a:t>
            </a:r>
          </a:p>
          <a:p>
            <a:pPr algn="ctr">
              <a:lnSpc>
                <a:spcPts val="4199"/>
              </a:lnSpc>
              <a:spcBef>
                <a:spcPct val="0"/>
              </a:spcBef>
            </a:pPr>
            <a:endParaRPr lang="en-US" sz="4999" dirty="0">
              <a:solidFill>
                <a:srgbClr val="000000"/>
              </a:solidFill>
              <a:latin typeface="Mango AC"/>
              <a:ea typeface="Mango AC"/>
              <a:cs typeface="Mango AC"/>
              <a:sym typeface="Mango AC"/>
            </a:endParaRPr>
          </a:p>
          <a:p>
            <a:pPr algn="ctr">
              <a:lnSpc>
                <a:spcPts val="4199"/>
              </a:lnSpc>
              <a:spcBef>
                <a:spcPct val="0"/>
              </a:spcBef>
            </a:pPr>
            <a:r>
              <a:rPr lang="en-US" sz="2999" dirty="0">
                <a:solidFill>
                  <a:srgbClr val="000000"/>
                </a:solidFill>
                <a:latin typeface="Mango AC"/>
                <a:ea typeface="Mango AC"/>
                <a:cs typeface="Mango AC"/>
                <a:sym typeface="Mango AC"/>
              </a:rPr>
              <a:t>◦ Books will be changed every Monday.</a:t>
            </a:r>
          </a:p>
          <a:p>
            <a:pPr algn="ctr">
              <a:lnSpc>
                <a:spcPts val="4199"/>
              </a:lnSpc>
              <a:spcBef>
                <a:spcPct val="0"/>
              </a:spcBef>
            </a:pPr>
            <a:endParaRPr lang="en-US" sz="2999" dirty="0">
              <a:solidFill>
                <a:srgbClr val="000000"/>
              </a:solidFill>
              <a:latin typeface="Mango AC"/>
              <a:ea typeface="Mango AC"/>
              <a:cs typeface="Mango AC"/>
              <a:sym typeface="Mango AC"/>
            </a:endParaRPr>
          </a:p>
          <a:p>
            <a:pPr algn="ctr">
              <a:lnSpc>
                <a:spcPts val="4199"/>
              </a:lnSpc>
              <a:spcBef>
                <a:spcPct val="0"/>
              </a:spcBef>
            </a:pPr>
            <a:r>
              <a:rPr lang="en-US" sz="2999" dirty="0">
                <a:solidFill>
                  <a:srgbClr val="000000"/>
                </a:solidFill>
                <a:latin typeface="Mango AC"/>
                <a:ea typeface="Mango AC"/>
                <a:cs typeface="Mango AC"/>
                <a:sym typeface="Mango AC"/>
              </a:rPr>
              <a:t> ◦ Reading diaries will be checked every day. </a:t>
            </a:r>
          </a:p>
          <a:p>
            <a:pPr algn="ctr">
              <a:lnSpc>
                <a:spcPts val="4199"/>
              </a:lnSpc>
              <a:spcBef>
                <a:spcPct val="0"/>
              </a:spcBef>
            </a:pPr>
            <a:endParaRPr lang="en-US" sz="2999" dirty="0">
              <a:solidFill>
                <a:srgbClr val="000000"/>
              </a:solidFill>
              <a:latin typeface="Mango AC"/>
              <a:ea typeface="Mango AC"/>
              <a:cs typeface="Mango AC"/>
              <a:sym typeface="Mango AC"/>
            </a:endParaRPr>
          </a:p>
          <a:p>
            <a:pPr algn="ctr">
              <a:lnSpc>
                <a:spcPts val="4199"/>
              </a:lnSpc>
              <a:spcBef>
                <a:spcPct val="0"/>
              </a:spcBef>
            </a:pPr>
            <a:r>
              <a:rPr lang="en-US" sz="2999" dirty="0">
                <a:solidFill>
                  <a:srgbClr val="000000"/>
                </a:solidFill>
                <a:latin typeface="Mango AC"/>
                <a:ea typeface="Mango AC"/>
                <a:cs typeface="Mango AC"/>
                <a:sym typeface="Mango AC"/>
              </a:rPr>
              <a:t>◦ Reading is much more than just being able to say words out loud – talk about books, ask questions, retell what has been read, make predictions.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1EEE4"/>
        </a:solidFill>
        <a:effectLst/>
      </p:bgPr>
    </p:bg>
    <p:spTree>
      <p:nvGrpSpPr>
        <p:cNvPr id="1" name=""/>
        <p:cNvGrpSpPr/>
        <p:nvPr/>
      </p:nvGrpSpPr>
      <p:grpSpPr>
        <a:xfrm>
          <a:off x="0" y="0"/>
          <a:ext cx="0" cy="0"/>
          <a:chOff x="0" y="0"/>
          <a:chExt cx="0" cy="0"/>
        </a:xfrm>
      </p:grpSpPr>
      <p:grpSp>
        <p:nvGrpSpPr>
          <p:cNvPr id="2" name="Group 2"/>
          <p:cNvGrpSpPr/>
          <p:nvPr/>
        </p:nvGrpSpPr>
        <p:grpSpPr>
          <a:xfrm>
            <a:off x="350749" y="280510"/>
            <a:ext cx="15306920" cy="9572847"/>
            <a:chOff x="0" y="0"/>
            <a:chExt cx="3018586" cy="1887804"/>
          </a:xfrm>
        </p:grpSpPr>
        <p:sp>
          <p:nvSpPr>
            <p:cNvPr id="3" name="Freeform 3"/>
            <p:cNvSpPr/>
            <p:nvPr/>
          </p:nvSpPr>
          <p:spPr>
            <a:xfrm>
              <a:off x="0" y="0"/>
              <a:ext cx="3018586" cy="1887804"/>
            </a:xfrm>
            <a:custGeom>
              <a:avLst/>
              <a:gdLst/>
              <a:ahLst/>
              <a:cxnLst/>
              <a:rect l="l" t="t" r="r" b="b"/>
              <a:pathLst>
                <a:path w="3018586" h="1887804">
                  <a:moveTo>
                    <a:pt x="25795" y="0"/>
                  </a:moveTo>
                  <a:lnTo>
                    <a:pt x="2992791" y="0"/>
                  </a:lnTo>
                  <a:cubicBezTo>
                    <a:pt x="3007037" y="0"/>
                    <a:pt x="3018586" y="11549"/>
                    <a:pt x="3018586" y="25795"/>
                  </a:cubicBezTo>
                  <a:lnTo>
                    <a:pt x="3018586" y="1862009"/>
                  </a:lnTo>
                  <a:cubicBezTo>
                    <a:pt x="3018586" y="1868850"/>
                    <a:pt x="3015868" y="1875411"/>
                    <a:pt x="3011031" y="1880249"/>
                  </a:cubicBezTo>
                  <a:cubicBezTo>
                    <a:pt x="3006193" y="1885086"/>
                    <a:pt x="2999632" y="1887804"/>
                    <a:pt x="2992791" y="1887804"/>
                  </a:cubicBezTo>
                  <a:lnTo>
                    <a:pt x="25795" y="1887804"/>
                  </a:lnTo>
                  <a:cubicBezTo>
                    <a:pt x="18954" y="1887804"/>
                    <a:pt x="12393" y="1885086"/>
                    <a:pt x="7555" y="1880249"/>
                  </a:cubicBezTo>
                  <a:cubicBezTo>
                    <a:pt x="2718" y="1875411"/>
                    <a:pt x="0" y="1868850"/>
                    <a:pt x="0" y="1862009"/>
                  </a:cubicBezTo>
                  <a:lnTo>
                    <a:pt x="0" y="25795"/>
                  </a:lnTo>
                  <a:cubicBezTo>
                    <a:pt x="0" y="18954"/>
                    <a:pt x="2718" y="12393"/>
                    <a:pt x="7555" y="7555"/>
                  </a:cubicBezTo>
                  <a:cubicBezTo>
                    <a:pt x="12393" y="2718"/>
                    <a:pt x="18954" y="0"/>
                    <a:pt x="25795" y="0"/>
                  </a:cubicBezTo>
                  <a:close/>
                </a:path>
              </a:pathLst>
            </a:custGeom>
            <a:solidFill>
              <a:srgbClr val="F2F6F3"/>
            </a:solidFill>
          </p:spPr>
        </p:sp>
        <p:sp>
          <p:nvSpPr>
            <p:cNvPr id="4" name="TextBox 4"/>
            <p:cNvSpPr txBox="1"/>
            <p:nvPr/>
          </p:nvSpPr>
          <p:spPr>
            <a:xfrm>
              <a:off x="0" y="-38100"/>
              <a:ext cx="3018586" cy="1925904"/>
            </a:xfrm>
            <a:prstGeom prst="rect">
              <a:avLst/>
            </a:prstGeom>
          </p:spPr>
          <p:txBody>
            <a:bodyPr lIns="50800" tIns="50800" rIns="50800" bIns="50800" rtlCol="0" anchor="ctr"/>
            <a:lstStyle/>
            <a:p>
              <a:pPr algn="ctr">
                <a:lnSpc>
                  <a:spcPts val="2659"/>
                </a:lnSpc>
              </a:pPr>
              <a:r>
                <a:rPr lang="en-US" sz="1899">
                  <a:solidFill>
                    <a:srgbClr val="F1F1F1"/>
                  </a:solidFill>
                  <a:latin typeface="Open Sans Light"/>
                  <a:ea typeface="Open Sans Light"/>
                  <a:cs typeface="Open Sans Light"/>
                  <a:sym typeface="Open Sans Light"/>
                </a:rPr>
                <a:t>I love painting.</a:t>
              </a:r>
            </a:p>
            <a:p>
              <a:pPr algn="ctr">
                <a:lnSpc>
                  <a:spcPts val="2659"/>
                </a:lnSpc>
                <a:spcBef>
                  <a:spcPct val="0"/>
                </a:spcBef>
              </a:pPr>
              <a:endParaRPr lang="en-US" sz="1899">
                <a:solidFill>
                  <a:srgbClr val="F1F1F1"/>
                </a:solidFill>
                <a:latin typeface="Open Sans Light"/>
                <a:ea typeface="Open Sans Light"/>
                <a:cs typeface="Open Sans Light"/>
                <a:sym typeface="Open Sans Light"/>
              </a:endParaRPr>
            </a:p>
          </p:txBody>
        </p:sp>
      </p:grpSp>
      <p:sp>
        <p:nvSpPr>
          <p:cNvPr id="5" name="TextBox 5"/>
          <p:cNvSpPr txBox="1"/>
          <p:nvPr/>
        </p:nvSpPr>
        <p:spPr>
          <a:xfrm>
            <a:off x="350749" y="90010"/>
            <a:ext cx="15306920" cy="11331575"/>
          </a:xfrm>
          <a:prstGeom prst="rect">
            <a:avLst/>
          </a:prstGeom>
        </p:spPr>
        <p:txBody>
          <a:bodyPr lIns="0" tIns="0" rIns="0" bIns="0" rtlCol="0" anchor="t">
            <a:spAutoFit/>
          </a:bodyPr>
          <a:lstStyle/>
          <a:p>
            <a:pPr algn="ctr">
              <a:lnSpc>
                <a:spcPts val="7000"/>
              </a:lnSpc>
            </a:pPr>
            <a:r>
              <a:rPr lang="en-US" sz="5000" dirty="0">
                <a:solidFill>
                  <a:srgbClr val="654E4E"/>
                </a:solidFill>
                <a:latin typeface="Mango AC"/>
                <a:ea typeface="Mango AC"/>
                <a:cs typeface="Mango AC"/>
                <a:sym typeface="Mango AC"/>
              </a:rPr>
              <a:t>Homework</a:t>
            </a:r>
          </a:p>
          <a:p>
            <a:pPr algn="ctr">
              <a:lnSpc>
                <a:spcPts val="7000"/>
              </a:lnSpc>
            </a:pPr>
            <a:endParaRPr lang="en-US" sz="5000" dirty="0">
              <a:solidFill>
                <a:srgbClr val="654E4E"/>
              </a:solidFill>
              <a:latin typeface="Mango AC"/>
              <a:ea typeface="Mango AC"/>
              <a:cs typeface="Mango AC"/>
              <a:sym typeface="Mango AC"/>
            </a:endParaRPr>
          </a:p>
          <a:p>
            <a:pPr algn="ctr">
              <a:lnSpc>
                <a:spcPts val="4200"/>
              </a:lnSpc>
            </a:pPr>
            <a:r>
              <a:rPr lang="en-US" sz="3000" dirty="0">
                <a:solidFill>
                  <a:srgbClr val="654E4E"/>
                </a:solidFill>
                <a:latin typeface="Mango AC"/>
                <a:ea typeface="Mango AC"/>
                <a:cs typeface="Mango AC"/>
                <a:sym typeface="Mango AC"/>
              </a:rPr>
              <a:t>Homework will be sent out on a Thursday and must be handed in by Tuesday.</a:t>
            </a:r>
          </a:p>
          <a:p>
            <a:pPr algn="ctr">
              <a:lnSpc>
                <a:spcPts val="4200"/>
              </a:lnSpc>
            </a:pPr>
            <a:endParaRPr lang="en-US" sz="3000" dirty="0">
              <a:solidFill>
                <a:srgbClr val="654E4E"/>
              </a:solidFill>
              <a:latin typeface="Mango AC"/>
              <a:ea typeface="Mango AC"/>
              <a:cs typeface="Mango AC"/>
              <a:sym typeface="Mango AC"/>
            </a:endParaRPr>
          </a:p>
          <a:p>
            <a:pPr algn="ctr">
              <a:lnSpc>
                <a:spcPts val="4200"/>
              </a:lnSpc>
            </a:pPr>
            <a:r>
              <a:rPr lang="en-US" sz="3000" dirty="0">
                <a:solidFill>
                  <a:srgbClr val="654E4E"/>
                </a:solidFill>
                <a:latin typeface="Mango AC"/>
                <a:ea typeface="Mango AC"/>
                <a:cs typeface="Mango AC"/>
                <a:sym typeface="Mango AC"/>
              </a:rPr>
              <a:t>English - Read daily and practice weekly spellings. Spelling check ups are every Monday. Grammar &amp; comprehension tasks sent weekly. </a:t>
            </a:r>
          </a:p>
          <a:p>
            <a:pPr algn="ctr">
              <a:lnSpc>
                <a:spcPts val="4200"/>
              </a:lnSpc>
            </a:pPr>
            <a:endParaRPr lang="en-US" sz="3000" dirty="0">
              <a:solidFill>
                <a:srgbClr val="654E4E"/>
              </a:solidFill>
              <a:latin typeface="Mango AC"/>
              <a:ea typeface="Mango AC"/>
              <a:cs typeface="Mango AC"/>
              <a:sym typeface="Mango AC"/>
            </a:endParaRPr>
          </a:p>
          <a:p>
            <a:pPr algn="ctr">
              <a:lnSpc>
                <a:spcPts val="4200"/>
              </a:lnSpc>
            </a:pPr>
            <a:r>
              <a:rPr lang="en-US" sz="3000" dirty="0" err="1">
                <a:solidFill>
                  <a:srgbClr val="654E4E"/>
                </a:solidFill>
                <a:latin typeface="Mango AC"/>
                <a:ea typeface="Mango AC"/>
                <a:cs typeface="Mango AC"/>
                <a:sym typeface="Mango AC"/>
              </a:rPr>
              <a:t>Maths</a:t>
            </a:r>
            <a:r>
              <a:rPr lang="en-US" sz="3000" dirty="0">
                <a:solidFill>
                  <a:srgbClr val="654E4E"/>
                </a:solidFill>
                <a:latin typeface="Mango AC"/>
                <a:ea typeface="Mango AC"/>
                <a:cs typeface="Mango AC"/>
                <a:sym typeface="Mango AC"/>
              </a:rPr>
              <a:t> -  Times tables practice, arithmetic and reasoning tasks set weekly.</a:t>
            </a:r>
          </a:p>
          <a:p>
            <a:pPr algn="ctr">
              <a:lnSpc>
                <a:spcPts val="4200"/>
              </a:lnSpc>
            </a:pPr>
            <a:endParaRPr lang="en-US" sz="3000" dirty="0">
              <a:solidFill>
                <a:srgbClr val="654E4E"/>
              </a:solidFill>
              <a:latin typeface="Mango AC"/>
              <a:ea typeface="Mango AC"/>
              <a:cs typeface="Mango AC"/>
              <a:sym typeface="Mango AC"/>
            </a:endParaRPr>
          </a:p>
          <a:p>
            <a:pPr algn="ctr">
              <a:lnSpc>
                <a:spcPts val="4200"/>
              </a:lnSpc>
            </a:pPr>
            <a:r>
              <a:rPr lang="en-US" sz="3000" dirty="0">
                <a:solidFill>
                  <a:srgbClr val="654E4E"/>
                </a:solidFill>
                <a:latin typeface="Mango AC"/>
                <a:ea typeface="Mango AC"/>
                <a:cs typeface="Mango AC"/>
                <a:sym typeface="Mango AC"/>
              </a:rPr>
              <a:t>Topic project - This can be linked to any foundation subject for that half term or it can be something of interest to your child - I will send some ideas home this week .</a:t>
            </a:r>
          </a:p>
          <a:p>
            <a:pPr algn="ctr">
              <a:lnSpc>
                <a:spcPts val="4900"/>
              </a:lnSpc>
            </a:pPr>
            <a:endParaRPr lang="en-US" sz="3000" dirty="0">
              <a:solidFill>
                <a:srgbClr val="654E4E"/>
              </a:solidFill>
              <a:latin typeface="Mango AC"/>
              <a:ea typeface="Mango AC"/>
              <a:cs typeface="Mango AC"/>
              <a:sym typeface="Mango AC"/>
            </a:endParaRPr>
          </a:p>
          <a:p>
            <a:pPr algn="ctr">
              <a:lnSpc>
                <a:spcPts val="4900"/>
              </a:lnSpc>
            </a:pPr>
            <a:r>
              <a:rPr lang="en-US" sz="3500" dirty="0">
                <a:solidFill>
                  <a:srgbClr val="654E4E"/>
                </a:solidFill>
                <a:latin typeface="Mango AC"/>
                <a:ea typeface="Mango AC"/>
                <a:cs typeface="Mango AC"/>
                <a:sym typeface="Mango AC"/>
              </a:rPr>
              <a:t>Holiday passport</a:t>
            </a:r>
          </a:p>
          <a:p>
            <a:pPr algn="ctr">
              <a:lnSpc>
                <a:spcPts val="4900"/>
              </a:lnSpc>
            </a:pPr>
            <a:endParaRPr lang="en-US" sz="3500" dirty="0">
              <a:solidFill>
                <a:srgbClr val="654E4E"/>
              </a:solidFill>
              <a:latin typeface="Mango AC"/>
              <a:ea typeface="Mango AC"/>
              <a:cs typeface="Mango AC"/>
              <a:sym typeface="Mango AC"/>
            </a:endParaRPr>
          </a:p>
          <a:p>
            <a:pPr algn="ctr">
              <a:lnSpc>
                <a:spcPts val="7000"/>
              </a:lnSpc>
            </a:pPr>
            <a:endParaRPr lang="en-US" sz="3500" dirty="0">
              <a:solidFill>
                <a:srgbClr val="654E4E"/>
              </a:solidFill>
              <a:latin typeface="Mango AC"/>
              <a:ea typeface="Mango AC"/>
              <a:cs typeface="Mango AC"/>
              <a:sym typeface="Mango AC"/>
            </a:endParaRPr>
          </a:p>
          <a:p>
            <a:pPr marL="0" lvl="0" indent="0" algn="ctr">
              <a:lnSpc>
                <a:spcPts val="7000"/>
              </a:lnSpc>
              <a:spcBef>
                <a:spcPct val="0"/>
              </a:spcBef>
            </a:pPr>
            <a:r>
              <a:rPr lang="en-US" sz="5000" dirty="0">
                <a:solidFill>
                  <a:srgbClr val="654E4E"/>
                </a:solidFill>
                <a:latin typeface="Amaranth"/>
                <a:ea typeface="Amaranth"/>
                <a:cs typeface="Amaranth"/>
                <a:sym typeface="Amaranth"/>
              </a:rPr>
              <a:t> </a:t>
            </a:r>
          </a:p>
        </p:txBody>
      </p:sp>
      <p:sp>
        <p:nvSpPr>
          <p:cNvPr id="6" name="Freeform 6"/>
          <p:cNvSpPr/>
          <p:nvPr/>
        </p:nvSpPr>
        <p:spPr>
          <a:xfrm rot="5400000" flipV="1">
            <a:off x="12404290" y="2332827"/>
            <a:ext cx="10756553" cy="6090898"/>
          </a:xfrm>
          <a:custGeom>
            <a:avLst/>
            <a:gdLst/>
            <a:ahLst/>
            <a:cxnLst/>
            <a:rect l="l" t="t" r="r" b="b"/>
            <a:pathLst>
              <a:path w="10756553" h="6090898">
                <a:moveTo>
                  <a:pt x="0" y="6090899"/>
                </a:moveTo>
                <a:lnTo>
                  <a:pt x="10756553" y="6090899"/>
                </a:lnTo>
                <a:lnTo>
                  <a:pt x="10756553" y="0"/>
                </a:lnTo>
                <a:lnTo>
                  <a:pt x="0" y="0"/>
                </a:lnTo>
                <a:lnTo>
                  <a:pt x="0" y="6090899"/>
                </a:lnTo>
                <a:close/>
              </a:path>
            </a:pathLst>
          </a:custGeom>
          <a:blipFill>
            <a:blip r:embed="rId2"/>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EEE4"/>
        </a:solidFill>
        <a:effectLst/>
      </p:bgPr>
    </p:bg>
    <p:spTree>
      <p:nvGrpSpPr>
        <p:cNvPr id="1" name=""/>
        <p:cNvGrpSpPr/>
        <p:nvPr/>
      </p:nvGrpSpPr>
      <p:grpSpPr>
        <a:xfrm>
          <a:off x="0" y="0"/>
          <a:ext cx="0" cy="0"/>
          <a:chOff x="0" y="0"/>
          <a:chExt cx="0" cy="0"/>
        </a:xfrm>
      </p:grpSpPr>
      <p:sp>
        <p:nvSpPr>
          <p:cNvPr id="2" name="Freeform 2"/>
          <p:cNvSpPr/>
          <p:nvPr/>
        </p:nvSpPr>
        <p:spPr>
          <a:xfrm>
            <a:off x="405123" y="257344"/>
            <a:ext cx="17477755" cy="9772312"/>
          </a:xfrm>
          <a:custGeom>
            <a:avLst/>
            <a:gdLst/>
            <a:ahLst/>
            <a:cxnLst/>
            <a:rect l="l" t="t" r="r" b="b"/>
            <a:pathLst>
              <a:path w="17477755" h="9772312">
                <a:moveTo>
                  <a:pt x="0" y="0"/>
                </a:moveTo>
                <a:lnTo>
                  <a:pt x="17477754" y="0"/>
                </a:lnTo>
                <a:lnTo>
                  <a:pt x="17477754" y="9772312"/>
                </a:lnTo>
                <a:lnTo>
                  <a:pt x="0" y="9772312"/>
                </a:lnTo>
                <a:lnTo>
                  <a:pt x="0" y="0"/>
                </a:lnTo>
                <a:close/>
              </a:path>
            </a:pathLst>
          </a:custGeom>
          <a:blipFill>
            <a:blip r:embed="rId2"/>
            <a:stretch>
              <a:fillRect t="-22769" b="-22769"/>
            </a:stretch>
          </a:blipFill>
        </p:spPr>
      </p:sp>
      <p:grpSp>
        <p:nvGrpSpPr>
          <p:cNvPr id="3" name="Group 3"/>
          <p:cNvGrpSpPr/>
          <p:nvPr/>
        </p:nvGrpSpPr>
        <p:grpSpPr>
          <a:xfrm>
            <a:off x="848511" y="2826024"/>
            <a:ext cx="16590977" cy="5533387"/>
            <a:chOff x="0" y="0"/>
            <a:chExt cx="4369640" cy="1457353"/>
          </a:xfrm>
        </p:grpSpPr>
        <p:sp>
          <p:nvSpPr>
            <p:cNvPr id="4" name="Freeform 4"/>
            <p:cNvSpPr/>
            <p:nvPr/>
          </p:nvSpPr>
          <p:spPr>
            <a:xfrm>
              <a:off x="0" y="0"/>
              <a:ext cx="4369640" cy="1457353"/>
            </a:xfrm>
            <a:custGeom>
              <a:avLst/>
              <a:gdLst/>
              <a:ahLst/>
              <a:cxnLst/>
              <a:rect l="l" t="t" r="r" b="b"/>
              <a:pathLst>
                <a:path w="4369640" h="1457353">
                  <a:moveTo>
                    <a:pt x="23798" y="0"/>
                  </a:moveTo>
                  <a:lnTo>
                    <a:pt x="4345842" y="0"/>
                  </a:lnTo>
                  <a:cubicBezTo>
                    <a:pt x="4358985" y="0"/>
                    <a:pt x="4369640" y="10655"/>
                    <a:pt x="4369640" y="23798"/>
                  </a:cubicBezTo>
                  <a:lnTo>
                    <a:pt x="4369640" y="1433555"/>
                  </a:lnTo>
                  <a:cubicBezTo>
                    <a:pt x="4369640" y="1439866"/>
                    <a:pt x="4367133" y="1445919"/>
                    <a:pt x="4362670" y="1450382"/>
                  </a:cubicBezTo>
                  <a:cubicBezTo>
                    <a:pt x="4358207" y="1454846"/>
                    <a:pt x="4352154" y="1457353"/>
                    <a:pt x="4345842" y="1457353"/>
                  </a:cubicBezTo>
                  <a:lnTo>
                    <a:pt x="23798" y="1457353"/>
                  </a:lnTo>
                  <a:cubicBezTo>
                    <a:pt x="10655" y="1457353"/>
                    <a:pt x="0" y="1446698"/>
                    <a:pt x="0" y="1433555"/>
                  </a:cubicBezTo>
                  <a:lnTo>
                    <a:pt x="0" y="23798"/>
                  </a:lnTo>
                  <a:cubicBezTo>
                    <a:pt x="0" y="10655"/>
                    <a:pt x="10655" y="0"/>
                    <a:pt x="23798" y="0"/>
                  </a:cubicBezTo>
                  <a:close/>
                </a:path>
              </a:pathLst>
            </a:custGeom>
            <a:solidFill>
              <a:srgbClr val="F2F6F3"/>
            </a:solidFill>
          </p:spPr>
        </p:sp>
        <p:sp>
          <p:nvSpPr>
            <p:cNvPr id="5" name="TextBox 5"/>
            <p:cNvSpPr txBox="1"/>
            <p:nvPr/>
          </p:nvSpPr>
          <p:spPr>
            <a:xfrm>
              <a:off x="0" y="-38100"/>
              <a:ext cx="4369640" cy="149545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1170926" y="3081292"/>
            <a:ext cx="16088374" cy="5057776"/>
          </a:xfrm>
          <a:prstGeom prst="rect">
            <a:avLst/>
          </a:prstGeom>
        </p:spPr>
        <p:txBody>
          <a:bodyPr lIns="0" tIns="0" rIns="0" bIns="0" rtlCol="0" anchor="t">
            <a:spAutoFit/>
          </a:bodyPr>
          <a:lstStyle/>
          <a:p>
            <a:pPr algn="ctr">
              <a:lnSpc>
                <a:spcPts val="4899"/>
              </a:lnSpc>
              <a:spcBef>
                <a:spcPct val="0"/>
              </a:spcBef>
            </a:pPr>
            <a:r>
              <a:rPr lang="en-US" sz="3499" dirty="0">
                <a:solidFill>
                  <a:srgbClr val="000000"/>
                </a:solidFill>
                <a:latin typeface="Mango AC"/>
                <a:ea typeface="Mango AC"/>
                <a:cs typeface="Mango AC"/>
                <a:sym typeface="Mango AC"/>
              </a:rPr>
              <a:t>PE </a:t>
            </a:r>
          </a:p>
          <a:p>
            <a:pPr algn="ctr">
              <a:lnSpc>
                <a:spcPts val="3499"/>
              </a:lnSpc>
              <a:spcBef>
                <a:spcPct val="0"/>
              </a:spcBef>
            </a:pPr>
            <a:endParaRPr lang="en-US" sz="3499" dirty="0">
              <a:solidFill>
                <a:srgbClr val="000000"/>
              </a:solidFill>
              <a:latin typeface="Mango AC"/>
              <a:ea typeface="Mango AC"/>
              <a:cs typeface="Mango AC"/>
              <a:sym typeface="Mango AC"/>
            </a:endParaRPr>
          </a:p>
          <a:p>
            <a:pPr algn="ctr">
              <a:lnSpc>
                <a:spcPts val="3499"/>
              </a:lnSpc>
              <a:spcBef>
                <a:spcPct val="0"/>
              </a:spcBef>
            </a:pPr>
            <a:r>
              <a:rPr lang="en-US" sz="2499" dirty="0">
                <a:solidFill>
                  <a:srgbClr val="000000"/>
                </a:solidFill>
                <a:latin typeface="Mango AC"/>
                <a:ea typeface="Mango AC"/>
                <a:cs typeface="Mango AC"/>
                <a:sym typeface="Mango AC"/>
              </a:rPr>
              <a:t>◦ Monday is our timetabled PE day, however additional lessons can vary depending on whether the lesson is being delivered by me or a specialist coach and also weather dependent. </a:t>
            </a:r>
          </a:p>
          <a:p>
            <a:pPr algn="ctr">
              <a:lnSpc>
                <a:spcPts val="3499"/>
              </a:lnSpc>
              <a:spcBef>
                <a:spcPct val="0"/>
              </a:spcBef>
            </a:pPr>
            <a:endParaRPr lang="en-US" sz="2499" dirty="0">
              <a:solidFill>
                <a:srgbClr val="000000"/>
              </a:solidFill>
              <a:latin typeface="Mango AC"/>
              <a:ea typeface="Mango AC"/>
              <a:cs typeface="Mango AC"/>
              <a:sym typeface="Mango AC"/>
            </a:endParaRPr>
          </a:p>
          <a:p>
            <a:pPr algn="ctr">
              <a:lnSpc>
                <a:spcPts val="3499"/>
              </a:lnSpc>
              <a:spcBef>
                <a:spcPct val="0"/>
              </a:spcBef>
            </a:pPr>
            <a:r>
              <a:rPr lang="en-US" sz="2499" dirty="0">
                <a:solidFill>
                  <a:srgbClr val="000000"/>
                </a:solidFill>
                <a:latin typeface="Mango AC"/>
                <a:ea typeface="Mango AC"/>
                <a:cs typeface="Mango AC"/>
                <a:sym typeface="Mango AC"/>
              </a:rPr>
              <a:t>◦ Children are to come in their PE kits on their PE day, but it is always helpful if your child wants to keep any spare PE kit in a PE bag on their pegs (pumps / shorts </a:t>
            </a:r>
            <a:r>
              <a:rPr lang="en-US" sz="2499" dirty="0" err="1">
                <a:solidFill>
                  <a:srgbClr val="000000"/>
                </a:solidFill>
                <a:latin typeface="Mango AC"/>
                <a:ea typeface="Mango AC"/>
                <a:cs typeface="Mango AC"/>
                <a:sym typeface="Mango AC"/>
              </a:rPr>
              <a:t>etc</a:t>
            </a:r>
            <a:r>
              <a:rPr lang="en-US" sz="2499" dirty="0">
                <a:solidFill>
                  <a:srgbClr val="000000"/>
                </a:solidFill>
                <a:latin typeface="Mango AC"/>
                <a:ea typeface="Mango AC"/>
                <a:cs typeface="Mango AC"/>
                <a:sym typeface="Mango AC"/>
              </a:rPr>
              <a:t>)</a:t>
            </a:r>
          </a:p>
          <a:p>
            <a:pPr algn="ctr">
              <a:lnSpc>
                <a:spcPts val="3499"/>
              </a:lnSpc>
              <a:spcBef>
                <a:spcPct val="0"/>
              </a:spcBef>
            </a:pPr>
            <a:endParaRPr lang="en-US" sz="2499" dirty="0">
              <a:solidFill>
                <a:srgbClr val="000000"/>
              </a:solidFill>
              <a:latin typeface="Mango AC"/>
              <a:ea typeface="Mango AC"/>
              <a:cs typeface="Mango AC"/>
              <a:sym typeface="Mango AC"/>
            </a:endParaRPr>
          </a:p>
          <a:p>
            <a:pPr algn="ctr">
              <a:lnSpc>
                <a:spcPts val="3499"/>
              </a:lnSpc>
              <a:spcBef>
                <a:spcPct val="0"/>
              </a:spcBef>
            </a:pPr>
            <a:r>
              <a:rPr lang="en-US" sz="2499" dirty="0">
                <a:solidFill>
                  <a:srgbClr val="000000"/>
                </a:solidFill>
                <a:latin typeface="Mango AC"/>
                <a:ea typeface="Mango AC"/>
                <a:cs typeface="Mango AC"/>
                <a:sym typeface="Mango AC"/>
              </a:rPr>
              <a:t>. ◦ Earrings cannot be worn in PE. Adults in school cannot remove or put in your child’s earrings. This must be done by the child. Easiest option is to not wear them on PE days.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EEE4"/>
        </a:solidFill>
        <a:effectLst/>
      </p:bgPr>
    </p:bg>
    <p:spTree>
      <p:nvGrpSpPr>
        <p:cNvPr id="1" name=""/>
        <p:cNvGrpSpPr/>
        <p:nvPr/>
      </p:nvGrpSpPr>
      <p:grpSpPr>
        <a:xfrm>
          <a:off x="0" y="0"/>
          <a:ext cx="0" cy="0"/>
          <a:chOff x="0" y="0"/>
          <a:chExt cx="0" cy="0"/>
        </a:xfrm>
      </p:grpSpPr>
      <p:grpSp>
        <p:nvGrpSpPr>
          <p:cNvPr id="2" name="Group 2"/>
          <p:cNvGrpSpPr/>
          <p:nvPr/>
        </p:nvGrpSpPr>
        <p:grpSpPr>
          <a:xfrm>
            <a:off x="870584" y="1587093"/>
            <a:ext cx="14570110" cy="8406087"/>
            <a:chOff x="0" y="0"/>
            <a:chExt cx="3123001" cy="1801786"/>
          </a:xfrm>
        </p:grpSpPr>
        <p:sp>
          <p:nvSpPr>
            <p:cNvPr id="3" name="Freeform 3"/>
            <p:cNvSpPr/>
            <p:nvPr/>
          </p:nvSpPr>
          <p:spPr>
            <a:xfrm>
              <a:off x="0" y="0"/>
              <a:ext cx="3123001" cy="1801786"/>
            </a:xfrm>
            <a:custGeom>
              <a:avLst/>
              <a:gdLst/>
              <a:ahLst/>
              <a:cxnLst/>
              <a:rect l="l" t="t" r="r" b="b"/>
              <a:pathLst>
                <a:path w="3123001" h="1801786">
                  <a:moveTo>
                    <a:pt x="27099" y="0"/>
                  </a:moveTo>
                  <a:lnTo>
                    <a:pt x="3095902" y="0"/>
                  </a:lnTo>
                  <a:cubicBezTo>
                    <a:pt x="3103089" y="0"/>
                    <a:pt x="3109982" y="2855"/>
                    <a:pt x="3115064" y="7937"/>
                  </a:cubicBezTo>
                  <a:cubicBezTo>
                    <a:pt x="3120146" y="13019"/>
                    <a:pt x="3123001" y="19912"/>
                    <a:pt x="3123001" y="27099"/>
                  </a:cubicBezTo>
                  <a:lnTo>
                    <a:pt x="3123001" y="1774687"/>
                  </a:lnTo>
                  <a:cubicBezTo>
                    <a:pt x="3123001" y="1781874"/>
                    <a:pt x="3120146" y="1788767"/>
                    <a:pt x="3115064" y="1793849"/>
                  </a:cubicBezTo>
                  <a:cubicBezTo>
                    <a:pt x="3109982" y="1798931"/>
                    <a:pt x="3103089" y="1801786"/>
                    <a:pt x="3095902" y="1801786"/>
                  </a:cubicBezTo>
                  <a:lnTo>
                    <a:pt x="27099" y="1801786"/>
                  </a:lnTo>
                  <a:cubicBezTo>
                    <a:pt x="19912" y="1801786"/>
                    <a:pt x="13019" y="1798931"/>
                    <a:pt x="7937" y="1793849"/>
                  </a:cubicBezTo>
                  <a:cubicBezTo>
                    <a:pt x="2855" y="1788767"/>
                    <a:pt x="0" y="1781874"/>
                    <a:pt x="0" y="1774687"/>
                  </a:cubicBezTo>
                  <a:lnTo>
                    <a:pt x="0" y="27099"/>
                  </a:lnTo>
                  <a:cubicBezTo>
                    <a:pt x="0" y="19912"/>
                    <a:pt x="2855" y="13019"/>
                    <a:pt x="7937" y="7937"/>
                  </a:cubicBezTo>
                  <a:cubicBezTo>
                    <a:pt x="13019" y="2855"/>
                    <a:pt x="19912" y="0"/>
                    <a:pt x="27099" y="0"/>
                  </a:cubicBezTo>
                  <a:close/>
                </a:path>
              </a:pathLst>
            </a:custGeom>
            <a:solidFill>
              <a:srgbClr val="F2F6F3"/>
            </a:solidFill>
          </p:spPr>
        </p:sp>
        <p:sp>
          <p:nvSpPr>
            <p:cNvPr id="4" name="TextBox 4"/>
            <p:cNvSpPr txBox="1"/>
            <p:nvPr/>
          </p:nvSpPr>
          <p:spPr>
            <a:xfrm>
              <a:off x="0" y="-38100"/>
              <a:ext cx="3123001" cy="183988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992599" y="-230788"/>
            <a:ext cx="4987993" cy="2936681"/>
          </a:xfrm>
          <a:custGeom>
            <a:avLst/>
            <a:gdLst/>
            <a:ahLst/>
            <a:cxnLst/>
            <a:rect l="l" t="t" r="r" b="b"/>
            <a:pathLst>
              <a:path w="4987993" h="2936681">
                <a:moveTo>
                  <a:pt x="0" y="0"/>
                </a:moveTo>
                <a:lnTo>
                  <a:pt x="4987994" y="0"/>
                </a:lnTo>
                <a:lnTo>
                  <a:pt x="4987994" y="2936681"/>
                </a:lnTo>
                <a:lnTo>
                  <a:pt x="0" y="2936681"/>
                </a:lnTo>
                <a:lnTo>
                  <a:pt x="0" y="0"/>
                </a:lnTo>
                <a:close/>
              </a:path>
            </a:pathLst>
          </a:custGeom>
          <a:blipFill>
            <a:blip r:embed="rId2"/>
            <a:stretch>
              <a:fillRect/>
            </a:stretch>
          </a:blipFill>
        </p:spPr>
      </p:sp>
      <p:sp>
        <p:nvSpPr>
          <p:cNvPr id="6" name="Freeform 6"/>
          <p:cNvSpPr/>
          <p:nvPr/>
        </p:nvSpPr>
        <p:spPr>
          <a:xfrm rot="-4327685" flipV="1">
            <a:off x="14366945" y="2303924"/>
            <a:ext cx="5409035" cy="3184570"/>
          </a:xfrm>
          <a:custGeom>
            <a:avLst/>
            <a:gdLst/>
            <a:ahLst/>
            <a:cxnLst/>
            <a:rect l="l" t="t" r="r" b="b"/>
            <a:pathLst>
              <a:path w="5409035" h="3184570">
                <a:moveTo>
                  <a:pt x="0" y="3184570"/>
                </a:moveTo>
                <a:lnTo>
                  <a:pt x="5409036" y="3184570"/>
                </a:lnTo>
                <a:lnTo>
                  <a:pt x="5409036" y="0"/>
                </a:lnTo>
                <a:lnTo>
                  <a:pt x="0" y="0"/>
                </a:lnTo>
                <a:lnTo>
                  <a:pt x="0" y="3184570"/>
                </a:lnTo>
                <a:close/>
              </a:path>
            </a:pathLst>
          </a:custGeom>
          <a:blipFill>
            <a:blip r:embed="rId2"/>
            <a:stretch>
              <a:fillRect/>
            </a:stretch>
          </a:blipFill>
        </p:spPr>
      </p:sp>
      <p:sp>
        <p:nvSpPr>
          <p:cNvPr id="7" name="TextBox 7"/>
          <p:cNvSpPr txBox="1"/>
          <p:nvPr/>
        </p:nvSpPr>
        <p:spPr>
          <a:xfrm>
            <a:off x="1322657" y="-228600"/>
            <a:ext cx="11074558" cy="1257300"/>
          </a:xfrm>
          <a:prstGeom prst="rect">
            <a:avLst/>
          </a:prstGeom>
        </p:spPr>
        <p:txBody>
          <a:bodyPr lIns="0" tIns="0" rIns="0" bIns="0" rtlCol="0" anchor="t">
            <a:spAutoFit/>
          </a:bodyPr>
          <a:lstStyle/>
          <a:p>
            <a:pPr marL="0" lvl="0" indent="0" algn="l">
              <a:lnSpc>
                <a:spcPts val="8892"/>
              </a:lnSpc>
              <a:spcBef>
                <a:spcPct val="0"/>
              </a:spcBef>
            </a:pPr>
            <a:r>
              <a:rPr lang="en-US" sz="7410">
                <a:solidFill>
                  <a:srgbClr val="654E4E"/>
                </a:solidFill>
                <a:latin typeface="Mango AC"/>
                <a:ea typeface="Mango AC"/>
                <a:cs typeface="Mango AC"/>
                <a:sym typeface="Mango AC"/>
              </a:rPr>
              <a:t>How can you help?</a:t>
            </a:r>
          </a:p>
        </p:txBody>
      </p:sp>
      <p:sp>
        <p:nvSpPr>
          <p:cNvPr id="8" name="TextBox 8"/>
          <p:cNvSpPr txBox="1"/>
          <p:nvPr/>
        </p:nvSpPr>
        <p:spPr>
          <a:xfrm>
            <a:off x="1599728" y="1771834"/>
            <a:ext cx="13399943" cy="8221345"/>
          </a:xfrm>
          <a:prstGeom prst="rect">
            <a:avLst/>
          </a:prstGeom>
        </p:spPr>
        <p:txBody>
          <a:bodyPr lIns="0" tIns="0" rIns="0" bIns="0" rtlCol="0" anchor="t">
            <a:spAutoFit/>
          </a:bodyPr>
          <a:lstStyle/>
          <a:p>
            <a:pPr algn="ctr">
              <a:lnSpc>
                <a:spcPts val="3079"/>
              </a:lnSpc>
              <a:spcBef>
                <a:spcPct val="0"/>
              </a:spcBef>
            </a:pPr>
            <a:r>
              <a:rPr lang="en-US" sz="2199" dirty="0">
                <a:solidFill>
                  <a:srgbClr val="654E4E"/>
                </a:solidFill>
                <a:latin typeface="Mango AC"/>
                <a:ea typeface="Mango AC"/>
                <a:cs typeface="Mango AC"/>
                <a:sym typeface="Mango AC"/>
              </a:rPr>
              <a:t>Times tables – in every way possible! Your child can access their Timetable Rockstar account from home.</a:t>
            </a:r>
          </a:p>
          <a:p>
            <a:pPr algn="ctr">
              <a:lnSpc>
                <a:spcPts val="3079"/>
              </a:lnSpc>
              <a:spcBef>
                <a:spcPct val="0"/>
              </a:spcBef>
            </a:pPr>
            <a:r>
              <a:rPr lang="en-US" sz="2199" dirty="0">
                <a:solidFill>
                  <a:srgbClr val="654E4E"/>
                </a:solidFill>
                <a:latin typeface="Mango AC"/>
                <a:ea typeface="Mango AC"/>
                <a:cs typeface="Mango AC"/>
                <a:sym typeface="Mango AC"/>
              </a:rPr>
              <a:t> ◦ Spellings – every Monday, children will be getting spellings and be tested on them by the following Monday. Please do spellings with your child, explore tips and tricks to remember tricky spellings!</a:t>
            </a:r>
          </a:p>
          <a:p>
            <a:pPr algn="ctr">
              <a:lnSpc>
                <a:spcPts val="3079"/>
              </a:lnSpc>
              <a:spcBef>
                <a:spcPct val="0"/>
              </a:spcBef>
            </a:pPr>
            <a:endParaRPr lang="en-US" sz="2199" dirty="0">
              <a:solidFill>
                <a:srgbClr val="654E4E"/>
              </a:solidFill>
              <a:latin typeface="Mango AC"/>
              <a:ea typeface="Mango AC"/>
              <a:cs typeface="Mango AC"/>
              <a:sym typeface="Mango AC"/>
            </a:endParaRPr>
          </a:p>
          <a:p>
            <a:pPr algn="ctr">
              <a:lnSpc>
                <a:spcPts val="3079"/>
              </a:lnSpc>
              <a:spcBef>
                <a:spcPct val="0"/>
              </a:spcBef>
            </a:pPr>
            <a:r>
              <a:rPr lang="en-US" sz="2199" dirty="0">
                <a:solidFill>
                  <a:srgbClr val="654E4E"/>
                </a:solidFill>
                <a:latin typeface="Mango AC"/>
                <a:ea typeface="Mango AC"/>
                <a:cs typeface="Mango AC"/>
                <a:sym typeface="Mango AC"/>
              </a:rPr>
              <a:t> ◦ Handwriting – best every time. To be a secure writer, handwriting must be legible.</a:t>
            </a:r>
          </a:p>
          <a:p>
            <a:pPr algn="ctr">
              <a:lnSpc>
                <a:spcPts val="3079"/>
              </a:lnSpc>
              <a:spcBef>
                <a:spcPct val="0"/>
              </a:spcBef>
            </a:pPr>
            <a:endParaRPr lang="en-US" sz="2199" dirty="0">
              <a:solidFill>
                <a:srgbClr val="654E4E"/>
              </a:solidFill>
              <a:latin typeface="Mango AC"/>
              <a:ea typeface="Mango AC"/>
              <a:cs typeface="Mango AC"/>
              <a:sym typeface="Mango AC"/>
            </a:endParaRPr>
          </a:p>
          <a:p>
            <a:pPr algn="ctr">
              <a:lnSpc>
                <a:spcPts val="3079"/>
              </a:lnSpc>
              <a:spcBef>
                <a:spcPct val="0"/>
              </a:spcBef>
            </a:pPr>
            <a:r>
              <a:rPr lang="en-US" sz="2199" dirty="0">
                <a:solidFill>
                  <a:srgbClr val="654E4E"/>
                </a:solidFill>
                <a:latin typeface="Mango AC"/>
                <a:ea typeface="Mango AC"/>
                <a:cs typeface="Mango AC"/>
                <a:sym typeface="Mango AC"/>
              </a:rPr>
              <a:t> ◦ Reading daily – as mentioned, the benefits are endless! </a:t>
            </a:r>
          </a:p>
          <a:p>
            <a:pPr algn="ctr">
              <a:lnSpc>
                <a:spcPts val="3079"/>
              </a:lnSpc>
              <a:spcBef>
                <a:spcPct val="0"/>
              </a:spcBef>
            </a:pPr>
            <a:endParaRPr lang="en-US" sz="2199" dirty="0">
              <a:solidFill>
                <a:srgbClr val="654E4E"/>
              </a:solidFill>
              <a:latin typeface="Mango AC"/>
              <a:ea typeface="Mango AC"/>
              <a:cs typeface="Mango AC"/>
              <a:sym typeface="Mango AC"/>
            </a:endParaRPr>
          </a:p>
          <a:p>
            <a:pPr algn="ctr">
              <a:lnSpc>
                <a:spcPts val="3079"/>
              </a:lnSpc>
              <a:spcBef>
                <a:spcPct val="0"/>
              </a:spcBef>
            </a:pPr>
            <a:r>
              <a:rPr lang="en-US" sz="2199" dirty="0">
                <a:solidFill>
                  <a:srgbClr val="654E4E"/>
                </a:solidFill>
                <a:latin typeface="Mango AC"/>
                <a:ea typeface="Mango AC"/>
                <a:cs typeface="Mango AC"/>
                <a:sym typeface="Mango AC"/>
              </a:rPr>
              <a:t>◦ Telling the time – always seems to be a tricky area for children to get their head around. </a:t>
            </a:r>
          </a:p>
          <a:p>
            <a:pPr algn="ctr">
              <a:lnSpc>
                <a:spcPts val="3079"/>
              </a:lnSpc>
              <a:spcBef>
                <a:spcPct val="0"/>
              </a:spcBef>
            </a:pPr>
            <a:endParaRPr lang="en-US" sz="2199" dirty="0">
              <a:solidFill>
                <a:srgbClr val="654E4E"/>
              </a:solidFill>
              <a:latin typeface="Mango AC"/>
              <a:ea typeface="Mango AC"/>
              <a:cs typeface="Mango AC"/>
              <a:sym typeface="Mango AC"/>
            </a:endParaRPr>
          </a:p>
          <a:p>
            <a:pPr algn="ctr">
              <a:lnSpc>
                <a:spcPts val="3079"/>
              </a:lnSpc>
              <a:spcBef>
                <a:spcPct val="0"/>
              </a:spcBef>
            </a:pPr>
            <a:r>
              <a:rPr lang="en-US" sz="2199" dirty="0">
                <a:solidFill>
                  <a:srgbClr val="654E4E"/>
                </a:solidFill>
                <a:latin typeface="Mango AC"/>
                <a:ea typeface="Mango AC"/>
                <a:cs typeface="Mango AC"/>
                <a:sym typeface="Mango AC"/>
              </a:rPr>
              <a:t>◦ Communicate with me! I’m a great believer on being on the same page. When school &amp; home life communicate and work together, we are only going to provide opportunities for your child to care, grow and shine!</a:t>
            </a:r>
          </a:p>
          <a:p>
            <a:pPr algn="ctr">
              <a:lnSpc>
                <a:spcPts val="3079"/>
              </a:lnSpc>
              <a:spcBef>
                <a:spcPct val="0"/>
              </a:spcBef>
            </a:pPr>
            <a:endParaRPr lang="en-US" sz="2199" dirty="0">
              <a:solidFill>
                <a:srgbClr val="654E4E"/>
              </a:solidFill>
              <a:latin typeface="Mango AC"/>
              <a:ea typeface="Mango AC"/>
              <a:cs typeface="Mango AC"/>
              <a:sym typeface="Mango AC"/>
            </a:endParaRPr>
          </a:p>
          <a:p>
            <a:pPr algn="ctr">
              <a:lnSpc>
                <a:spcPts val="3079"/>
              </a:lnSpc>
              <a:spcBef>
                <a:spcPct val="0"/>
              </a:spcBef>
            </a:pPr>
            <a:r>
              <a:rPr lang="en-US" sz="2199" dirty="0">
                <a:solidFill>
                  <a:srgbClr val="654E4E"/>
                </a:solidFill>
                <a:latin typeface="Mango AC"/>
                <a:ea typeface="Mango AC"/>
                <a:cs typeface="Mango AC"/>
                <a:sym typeface="Mango AC"/>
              </a:rPr>
              <a:t> ◦ Remember our open-door policy! I’ll be here every morning at the door. Also, if you do need to get in touch and I don’t have availability, please do leave a message – I’ll get back to you as soon as I possibly can.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6256</TotalTime>
  <Words>953</Words>
  <Application>Microsoft Office PowerPoint</Application>
  <PresentationFormat>Custom</PresentationFormat>
  <Paragraphs>87</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Amaranth</vt:lpstr>
      <vt:lpstr>Calibri</vt:lpstr>
      <vt:lpstr>Arial</vt:lpstr>
      <vt:lpstr>Open Sans Light</vt:lpstr>
      <vt:lpstr>Mango AC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Watercolor Leaves Meet the Teacher English Presentation</dc:title>
  <dc:creator>Laura Grogan</dc:creator>
  <cp:lastModifiedBy>Laura Grogan</cp:lastModifiedBy>
  <cp:revision>8</cp:revision>
  <dcterms:created xsi:type="dcterms:W3CDTF">2006-08-16T00:00:00Z</dcterms:created>
  <dcterms:modified xsi:type="dcterms:W3CDTF">2025-11-04T15:57:54Z</dcterms:modified>
  <dc:identifier>DAGQY9rvCqI</dc:identifier>
</cp:coreProperties>
</file>