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1" r:id="rId9"/>
    <p:sldId id="263" r:id="rId10"/>
    <p:sldId id="266" r:id="rId11"/>
    <p:sldId id="264" r:id="rId12"/>
    <p:sldId id="265"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7" d="100"/>
          <a:sy n="67" d="100"/>
        </p:scale>
        <p:origin x="64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45EA746-7293-4254-825F-3C6974348BEF}" type="datetimeFigureOut">
              <a:rPr lang="en-GB" smtClean="0"/>
              <a:t>30/09/2023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1C8CE2-8475-418B-9098-FB09B11DA62B}" type="slidenum">
              <a:rPr lang="en-GB" smtClean="0"/>
              <a:t>‹#›</a:t>
            </a:fld>
            <a:endParaRPr lang="en-GB"/>
          </a:p>
        </p:txBody>
      </p:sp>
    </p:spTree>
    <p:extLst>
      <p:ext uri="{BB962C8B-B14F-4D97-AF65-F5344CB8AC3E}">
        <p14:creationId xmlns:p14="http://schemas.microsoft.com/office/powerpoint/2010/main" val="2083327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45EA746-7293-4254-825F-3C6974348BEF}" type="datetimeFigureOut">
              <a:rPr lang="en-GB" smtClean="0"/>
              <a:t>30/09/2023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1C8CE2-8475-418B-9098-FB09B11DA62B}" type="slidenum">
              <a:rPr lang="en-GB" smtClean="0"/>
              <a:t>‹#›</a:t>
            </a:fld>
            <a:endParaRPr lang="en-GB"/>
          </a:p>
        </p:txBody>
      </p:sp>
    </p:spTree>
    <p:extLst>
      <p:ext uri="{BB962C8B-B14F-4D97-AF65-F5344CB8AC3E}">
        <p14:creationId xmlns:p14="http://schemas.microsoft.com/office/powerpoint/2010/main" val="413839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45EA746-7293-4254-825F-3C6974348BEF}" type="datetimeFigureOut">
              <a:rPr lang="en-GB" smtClean="0"/>
              <a:t>30/09/2023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1C8CE2-8475-418B-9098-FB09B11DA62B}" type="slidenum">
              <a:rPr lang="en-GB" smtClean="0"/>
              <a:t>‹#›</a:t>
            </a:fld>
            <a:endParaRPr lang="en-GB"/>
          </a:p>
        </p:txBody>
      </p:sp>
    </p:spTree>
    <p:extLst>
      <p:ext uri="{BB962C8B-B14F-4D97-AF65-F5344CB8AC3E}">
        <p14:creationId xmlns:p14="http://schemas.microsoft.com/office/powerpoint/2010/main" val="2546970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45EA746-7293-4254-825F-3C6974348BEF}" type="datetimeFigureOut">
              <a:rPr lang="en-GB" smtClean="0"/>
              <a:t>30/09/2023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1C8CE2-8475-418B-9098-FB09B11DA62B}" type="slidenum">
              <a:rPr lang="en-GB" smtClean="0"/>
              <a:t>‹#›</a:t>
            </a:fld>
            <a:endParaRPr lang="en-GB"/>
          </a:p>
        </p:txBody>
      </p:sp>
    </p:spTree>
    <p:extLst>
      <p:ext uri="{BB962C8B-B14F-4D97-AF65-F5344CB8AC3E}">
        <p14:creationId xmlns:p14="http://schemas.microsoft.com/office/powerpoint/2010/main" val="3538224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45EA746-7293-4254-825F-3C6974348BEF}" type="datetimeFigureOut">
              <a:rPr lang="en-GB" smtClean="0"/>
              <a:t>30/09/2023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1C8CE2-8475-418B-9098-FB09B11DA62B}" type="slidenum">
              <a:rPr lang="en-GB" smtClean="0"/>
              <a:t>‹#›</a:t>
            </a:fld>
            <a:endParaRPr lang="en-GB"/>
          </a:p>
        </p:txBody>
      </p:sp>
    </p:spTree>
    <p:extLst>
      <p:ext uri="{BB962C8B-B14F-4D97-AF65-F5344CB8AC3E}">
        <p14:creationId xmlns:p14="http://schemas.microsoft.com/office/powerpoint/2010/main" val="2873146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45EA746-7293-4254-825F-3C6974348BEF}" type="datetimeFigureOut">
              <a:rPr lang="en-GB" smtClean="0"/>
              <a:t>30/09/2023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1C8CE2-8475-418B-9098-FB09B11DA62B}" type="slidenum">
              <a:rPr lang="en-GB" smtClean="0"/>
              <a:t>‹#›</a:t>
            </a:fld>
            <a:endParaRPr lang="en-GB"/>
          </a:p>
        </p:txBody>
      </p:sp>
    </p:spTree>
    <p:extLst>
      <p:ext uri="{BB962C8B-B14F-4D97-AF65-F5344CB8AC3E}">
        <p14:creationId xmlns:p14="http://schemas.microsoft.com/office/powerpoint/2010/main" val="666265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45EA746-7293-4254-825F-3C6974348BEF}" type="datetimeFigureOut">
              <a:rPr lang="en-GB" smtClean="0"/>
              <a:t>30/09/2023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41C8CE2-8475-418B-9098-FB09B11DA62B}" type="slidenum">
              <a:rPr lang="en-GB" smtClean="0"/>
              <a:t>‹#›</a:t>
            </a:fld>
            <a:endParaRPr lang="en-GB"/>
          </a:p>
        </p:txBody>
      </p:sp>
    </p:spTree>
    <p:extLst>
      <p:ext uri="{BB962C8B-B14F-4D97-AF65-F5344CB8AC3E}">
        <p14:creationId xmlns:p14="http://schemas.microsoft.com/office/powerpoint/2010/main" val="2920907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45EA746-7293-4254-825F-3C6974348BEF}" type="datetimeFigureOut">
              <a:rPr lang="en-GB" smtClean="0"/>
              <a:t>30/09/2023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41C8CE2-8475-418B-9098-FB09B11DA62B}" type="slidenum">
              <a:rPr lang="en-GB" smtClean="0"/>
              <a:t>‹#›</a:t>
            </a:fld>
            <a:endParaRPr lang="en-GB"/>
          </a:p>
        </p:txBody>
      </p:sp>
    </p:spTree>
    <p:extLst>
      <p:ext uri="{BB962C8B-B14F-4D97-AF65-F5344CB8AC3E}">
        <p14:creationId xmlns:p14="http://schemas.microsoft.com/office/powerpoint/2010/main" val="3782150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5EA746-7293-4254-825F-3C6974348BEF}" type="datetimeFigureOut">
              <a:rPr lang="en-GB" smtClean="0"/>
              <a:t>30/09/2023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41C8CE2-8475-418B-9098-FB09B11DA62B}" type="slidenum">
              <a:rPr lang="en-GB" smtClean="0"/>
              <a:t>‹#›</a:t>
            </a:fld>
            <a:endParaRPr lang="en-GB"/>
          </a:p>
        </p:txBody>
      </p:sp>
    </p:spTree>
    <p:extLst>
      <p:ext uri="{BB962C8B-B14F-4D97-AF65-F5344CB8AC3E}">
        <p14:creationId xmlns:p14="http://schemas.microsoft.com/office/powerpoint/2010/main" val="3059849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45EA746-7293-4254-825F-3C6974348BEF}" type="datetimeFigureOut">
              <a:rPr lang="en-GB" smtClean="0"/>
              <a:t>30/09/2023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1C8CE2-8475-418B-9098-FB09B11DA62B}" type="slidenum">
              <a:rPr lang="en-GB" smtClean="0"/>
              <a:t>‹#›</a:t>
            </a:fld>
            <a:endParaRPr lang="en-GB"/>
          </a:p>
        </p:txBody>
      </p:sp>
    </p:spTree>
    <p:extLst>
      <p:ext uri="{BB962C8B-B14F-4D97-AF65-F5344CB8AC3E}">
        <p14:creationId xmlns:p14="http://schemas.microsoft.com/office/powerpoint/2010/main" val="582082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45EA746-7293-4254-825F-3C6974348BEF}" type="datetimeFigureOut">
              <a:rPr lang="en-GB" smtClean="0"/>
              <a:t>30/09/2023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1C8CE2-8475-418B-9098-FB09B11DA62B}" type="slidenum">
              <a:rPr lang="en-GB" smtClean="0"/>
              <a:t>‹#›</a:t>
            </a:fld>
            <a:endParaRPr lang="en-GB"/>
          </a:p>
        </p:txBody>
      </p:sp>
    </p:spTree>
    <p:extLst>
      <p:ext uri="{BB962C8B-B14F-4D97-AF65-F5344CB8AC3E}">
        <p14:creationId xmlns:p14="http://schemas.microsoft.com/office/powerpoint/2010/main" val="1467398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5EA746-7293-4254-825F-3C6974348BEF}" type="datetimeFigureOut">
              <a:rPr lang="en-GB" smtClean="0"/>
              <a:t>30/09/2023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1C8CE2-8475-418B-9098-FB09B11DA62B}" type="slidenum">
              <a:rPr lang="en-GB" smtClean="0"/>
              <a:t>‹#›</a:t>
            </a:fld>
            <a:endParaRPr lang="en-GB"/>
          </a:p>
        </p:txBody>
      </p:sp>
    </p:spTree>
    <p:extLst>
      <p:ext uri="{BB962C8B-B14F-4D97-AF65-F5344CB8AC3E}">
        <p14:creationId xmlns:p14="http://schemas.microsoft.com/office/powerpoint/2010/main" val="35114594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mailto:info@barnardos.org.uk" TargetMode="External"/><Relationship Id="rId13" Type="http://schemas.openxmlformats.org/officeDocument/2006/relationships/hyperlink" Target="https://www.ceop.police.uk/safety-centre/" TargetMode="External"/><Relationship Id="rId3" Type="http://schemas.openxmlformats.org/officeDocument/2006/relationships/image" Target="../media/image13.png"/><Relationship Id="rId7" Type="http://schemas.openxmlformats.org/officeDocument/2006/relationships/hyperlink" Target="https://www.barnardos.org.uk/" TargetMode="External"/><Relationship Id="rId12" Type="http://schemas.openxmlformats.org/officeDocument/2006/relationships/hyperlink" Target="https://proceduresonline.com/toolkit/national-contacts/n/national-crime-agency/" TargetMode="External"/><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17.png"/><Relationship Id="rId5" Type="http://schemas.openxmlformats.org/officeDocument/2006/relationships/hyperlink" Target="http://www.anti-bullyingalliance.org.uk/" TargetMode="External"/><Relationship Id="rId10" Type="http://schemas.openxmlformats.org/officeDocument/2006/relationships/hyperlink" Target="https://www.childline.org.uk/" TargetMode="External"/><Relationship Id="rId4" Type="http://schemas.openxmlformats.org/officeDocument/2006/relationships/image" Target="../media/image14.png"/><Relationship Id="rId9"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latin typeface="Curlz MT" panose="04040404050702020202" pitchFamily="82" charset="0"/>
              </a:rPr>
              <a:t>Safeguarding Policy Child Friendly Version </a:t>
            </a:r>
          </a:p>
        </p:txBody>
      </p:sp>
      <p:sp>
        <p:nvSpPr>
          <p:cNvPr id="3" name="Subtitle 2"/>
          <p:cNvSpPr>
            <a:spLocks noGrp="1"/>
          </p:cNvSpPr>
          <p:nvPr>
            <p:ph type="subTitle" idx="1"/>
          </p:nvPr>
        </p:nvSpPr>
        <p:spPr>
          <a:xfrm>
            <a:off x="3304903" y="3602039"/>
            <a:ext cx="5656218" cy="538888"/>
          </a:xfrm>
        </p:spPr>
        <p:txBody>
          <a:bodyPr/>
          <a:lstStyle/>
          <a:p>
            <a:r>
              <a:rPr lang="en-GB" dirty="0" err="1"/>
              <a:t>Longton</a:t>
            </a:r>
            <a:r>
              <a:rPr lang="en-GB" dirty="0"/>
              <a:t> Primary School</a:t>
            </a:r>
          </a:p>
        </p:txBody>
      </p:sp>
      <p:pic>
        <p:nvPicPr>
          <p:cNvPr id="6" name="Picture 5" descr="&lt;strong&gt;Kids&lt;/strong&gt; Friend Circle The · Free image on Pixaba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149" y="3509963"/>
            <a:ext cx="3592285" cy="3047591"/>
          </a:xfrm>
          <a:prstGeom prst="rect">
            <a:avLst/>
          </a:prstGeom>
        </p:spPr>
      </p:pic>
      <p:pic>
        <p:nvPicPr>
          <p:cNvPr id="8" name="Picture 7"/>
          <p:cNvPicPr>
            <a:picLocks noChangeAspect="1"/>
          </p:cNvPicPr>
          <p:nvPr/>
        </p:nvPicPr>
        <p:blipFill>
          <a:blip r:embed="rId3"/>
          <a:stretch>
            <a:fillRect/>
          </a:stretch>
        </p:blipFill>
        <p:spPr>
          <a:xfrm>
            <a:off x="7667897" y="3509963"/>
            <a:ext cx="3661953" cy="3047591"/>
          </a:xfrm>
          <a:prstGeom prst="rect">
            <a:avLst/>
          </a:prstGeom>
        </p:spPr>
      </p:pic>
      <p:sp>
        <p:nvSpPr>
          <p:cNvPr id="9" name="Oval 8"/>
          <p:cNvSpPr/>
          <p:nvPr/>
        </p:nvSpPr>
        <p:spPr>
          <a:xfrm>
            <a:off x="8830492" y="4754880"/>
            <a:ext cx="1332412" cy="11887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The right to be treated fairly</a:t>
            </a:r>
          </a:p>
        </p:txBody>
      </p:sp>
      <p:sp>
        <p:nvSpPr>
          <p:cNvPr id="10" name="Oval 9"/>
          <p:cNvSpPr/>
          <p:nvPr/>
        </p:nvSpPr>
        <p:spPr>
          <a:xfrm>
            <a:off x="2024744" y="4754880"/>
            <a:ext cx="1280160" cy="11426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The right to be heard</a:t>
            </a:r>
          </a:p>
        </p:txBody>
      </p:sp>
    </p:spTree>
    <p:extLst>
      <p:ext uri="{BB962C8B-B14F-4D97-AF65-F5344CB8AC3E}">
        <p14:creationId xmlns:p14="http://schemas.microsoft.com/office/powerpoint/2010/main" val="2985969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182EF0-3E1D-4482-9C1A-3678679E2340}"/>
              </a:ext>
            </a:extLst>
          </p:cNvPr>
          <p:cNvPicPr>
            <a:picLocks noChangeAspect="1"/>
          </p:cNvPicPr>
          <p:nvPr/>
        </p:nvPicPr>
        <p:blipFill rotWithShape="1">
          <a:blip r:embed="rId2"/>
          <a:srcRect t="42200" r="74948" b="23849"/>
          <a:stretch/>
        </p:blipFill>
        <p:spPr>
          <a:xfrm>
            <a:off x="4787243" y="117959"/>
            <a:ext cx="3054285" cy="2328420"/>
          </a:xfrm>
          <a:prstGeom prst="rect">
            <a:avLst/>
          </a:prstGeom>
        </p:spPr>
      </p:pic>
      <p:pic>
        <p:nvPicPr>
          <p:cNvPr id="5" name="Picture 4">
            <a:extLst>
              <a:ext uri="{FF2B5EF4-FFF2-40B4-BE49-F238E27FC236}">
                <a16:creationId xmlns:a16="http://schemas.microsoft.com/office/drawing/2014/main" id="{70A84F79-DD2C-43F6-AC6C-40B41C572418}"/>
              </a:ext>
            </a:extLst>
          </p:cNvPr>
          <p:cNvPicPr>
            <a:picLocks noChangeAspect="1"/>
          </p:cNvPicPr>
          <p:nvPr/>
        </p:nvPicPr>
        <p:blipFill rotWithShape="1">
          <a:blip r:embed="rId3"/>
          <a:srcRect l="62938" t="36838" r="18196" b="19450"/>
          <a:stretch/>
        </p:blipFill>
        <p:spPr>
          <a:xfrm>
            <a:off x="9793351" y="2903458"/>
            <a:ext cx="2300140" cy="2997723"/>
          </a:xfrm>
          <a:prstGeom prst="rect">
            <a:avLst/>
          </a:prstGeom>
        </p:spPr>
      </p:pic>
      <p:sp>
        <p:nvSpPr>
          <p:cNvPr id="6" name="Rectangle 5">
            <a:extLst>
              <a:ext uri="{FF2B5EF4-FFF2-40B4-BE49-F238E27FC236}">
                <a16:creationId xmlns:a16="http://schemas.microsoft.com/office/drawing/2014/main" id="{0921D39E-430C-4A19-B9B1-F94F856DB0B1}"/>
              </a:ext>
            </a:extLst>
          </p:cNvPr>
          <p:cNvSpPr/>
          <p:nvPr/>
        </p:nvSpPr>
        <p:spPr>
          <a:xfrm>
            <a:off x="9423662" y="6013483"/>
            <a:ext cx="4154078" cy="461665"/>
          </a:xfrm>
          <a:prstGeom prst="rect">
            <a:avLst/>
          </a:prstGeom>
        </p:spPr>
        <p:txBody>
          <a:bodyPr wrap="square">
            <a:spAutoFit/>
          </a:bodyPr>
          <a:lstStyle/>
          <a:p>
            <a:r>
              <a:rPr lang="en-GB" sz="1200" b="1" dirty="0">
                <a:solidFill>
                  <a:srgbClr val="666666"/>
                </a:solidFill>
                <a:latin typeface="Arial" panose="020B0604020202020204" pitchFamily="34" charset="0"/>
              </a:rPr>
              <a:t>General Enquires Tel: </a:t>
            </a:r>
            <a:r>
              <a:rPr lang="en-GB" sz="1200" dirty="0">
                <a:solidFill>
                  <a:srgbClr val="5A5B5B"/>
                </a:solidFill>
                <a:latin typeface="Arial" panose="020B0604020202020204" pitchFamily="34" charset="0"/>
              </a:rPr>
              <a:t>0300 123 2112</a:t>
            </a:r>
            <a:br>
              <a:rPr lang="en-GB" sz="1200" dirty="0"/>
            </a:br>
            <a:r>
              <a:rPr lang="en-GB" sz="1200" dirty="0">
                <a:solidFill>
                  <a:srgbClr val="5A5B5B"/>
                </a:solidFill>
                <a:latin typeface="Arial" panose="020B0604020202020204" pitchFamily="34" charset="0"/>
              </a:rPr>
              <a:t>(Monday - Friday: 9:00 - 17:00)</a:t>
            </a:r>
            <a:endParaRPr lang="en-GB" sz="1200" dirty="0"/>
          </a:p>
        </p:txBody>
      </p:sp>
      <p:pic>
        <p:nvPicPr>
          <p:cNvPr id="9" name="Picture 8">
            <a:extLst>
              <a:ext uri="{FF2B5EF4-FFF2-40B4-BE49-F238E27FC236}">
                <a16:creationId xmlns:a16="http://schemas.microsoft.com/office/drawing/2014/main" id="{865834BC-C7F7-4319-A0AD-FD8D2F2A7865}"/>
              </a:ext>
            </a:extLst>
          </p:cNvPr>
          <p:cNvPicPr>
            <a:picLocks noChangeAspect="1"/>
          </p:cNvPicPr>
          <p:nvPr/>
        </p:nvPicPr>
        <p:blipFill rotWithShape="1">
          <a:blip r:embed="rId4"/>
          <a:srcRect l="63402" t="33402" r="18814" b="25636"/>
          <a:stretch/>
        </p:blipFill>
        <p:spPr>
          <a:xfrm>
            <a:off x="98509" y="3662313"/>
            <a:ext cx="2168166" cy="2809189"/>
          </a:xfrm>
          <a:prstGeom prst="rect">
            <a:avLst/>
          </a:prstGeom>
        </p:spPr>
      </p:pic>
      <p:sp>
        <p:nvSpPr>
          <p:cNvPr id="10" name="Rectangle 9">
            <a:extLst>
              <a:ext uri="{FF2B5EF4-FFF2-40B4-BE49-F238E27FC236}">
                <a16:creationId xmlns:a16="http://schemas.microsoft.com/office/drawing/2014/main" id="{3C444913-B429-4E60-AE9D-D0CB6E3F2682}"/>
              </a:ext>
            </a:extLst>
          </p:cNvPr>
          <p:cNvSpPr/>
          <p:nvPr/>
        </p:nvSpPr>
        <p:spPr>
          <a:xfrm>
            <a:off x="0" y="6244316"/>
            <a:ext cx="3466013" cy="276999"/>
          </a:xfrm>
          <a:prstGeom prst="rect">
            <a:avLst/>
          </a:prstGeom>
        </p:spPr>
        <p:txBody>
          <a:bodyPr wrap="none">
            <a:spAutoFit/>
          </a:bodyPr>
          <a:lstStyle/>
          <a:p>
            <a:r>
              <a:rPr lang="en-GB" sz="1200" b="1" dirty="0">
                <a:solidFill>
                  <a:srgbClr val="666666"/>
                </a:solidFill>
                <a:latin typeface="Arial" panose="020B0604020202020204" pitchFamily="34" charset="0"/>
              </a:rPr>
              <a:t>Website: </a:t>
            </a:r>
            <a:r>
              <a:rPr lang="en-GB" sz="1200" dirty="0">
                <a:latin typeface="Arial" panose="020B0604020202020204" pitchFamily="34" charset="0"/>
                <a:hlinkClick r:id="rId5"/>
              </a:rPr>
              <a:t>http://www.anti-bullyingalliance.org.uk/</a:t>
            </a:r>
            <a:endParaRPr lang="en-GB" sz="1200" dirty="0"/>
          </a:p>
        </p:txBody>
      </p:sp>
      <p:pic>
        <p:nvPicPr>
          <p:cNvPr id="11" name="Picture 10">
            <a:extLst>
              <a:ext uri="{FF2B5EF4-FFF2-40B4-BE49-F238E27FC236}">
                <a16:creationId xmlns:a16="http://schemas.microsoft.com/office/drawing/2014/main" id="{E957DEBB-B4B8-4BE3-93B5-776EE599AE84}"/>
              </a:ext>
            </a:extLst>
          </p:cNvPr>
          <p:cNvPicPr>
            <a:picLocks noChangeAspect="1"/>
          </p:cNvPicPr>
          <p:nvPr/>
        </p:nvPicPr>
        <p:blipFill rotWithShape="1">
          <a:blip r:embed="rId6"/>
          <a:srcRect l="63109" t="32165" r="19107" b="38282"/>
          <a:stretch/>
        </p:blipFill>
        <p:spPr>
          <a:xfrm>
            <a:off x="401734" y="59353"/>
            <a:ext cx="2168166" cy="2026763"/>
          </a:xfrm>
          <a:prstGeom prst="rect">
            <a:avLst/>
          </a:prstGeom>
        </p:spPr>
      </p:pic>
      <p:sp>
        <p:nvSpPr>
          <p:cNvPr id="12" name="Rectangle 11">
            <a:extLst>
              <a:ext uri="{FF2B5EF4-FFF2-40B4-BE49-F238E27FC236}">
                <a16:creationId xmlns:a16="http://schemas.microsoft.com/office/drawing/2014/main" id="{CDF53B90-A2A0-4BE8-830E-75191CA456AE}"/>
              </a:ext>
            </a:extLst>
          </p:cNvPr>
          <p:cNvSpPr/>
          <p:nvPr/>
        </p:nvSpPr>
        <p:spPr>
          <a:xfrm>
            <a:off x="218388" y="1771147"/>
            <a:ext cx="6096000" cy="1200329"/>
          </a:xfrm>
          <a:prstGeom prst="rect">
            <a:avLst/>
          </a:prstGeom>
        </p:spPr>
        <p:txBody>
          <a:bodyPr>
            <a:spAutoFit/>
          </a:bodyPr>
          <a:lstStyle/>
          <a:p>
            <a:r>
              <a:rPr lang="en-GB" sz="1200" b="1" dirty="0">
                <a:solidFill>
                  <a:srgbClr val="666666"/>
                </a:solidFill>
                <a:latin typeface="Arial" panose="020B0604020202020204" pitchFamily="34" charset="0"/>
              </a:rPr>
              <a:t>Website:</a:t>
            </a:r>
            <a:r>
              <a:rPr lang="en-GB" sz="1200" dirty="0">
                <a:solidFill>
                  <a:srgbClr val="5A5B5B"/>
                </a:solidFill>
                <a:latin typeface="Arial" panose="020B0604020202020204" pitchFamily="34" charset="0"/>
              </a:rPr>
              <a:t> </a:t>
            </a:r>
            <a:r>
              <a:rPr lang="en-GB" sz="1200" dirty="0">
                <a:solidFill>
                  <a:srgbClr val="5A5B5B"/>
                </a:solidFill>
                <a:latin typeface="Arial" panose="020B0604020202020204" pitchFamily="34" charset="0"/>
                <a:hlinkClick r:id="rId7"/>
              </a:rPr>
              <a:t>https://www.barnardos.org.uk/</a:t>
            </a:r>
            <a:endParaRPr lang="en-GB" sz="1200" dirty="0">
              <a:solidFill>
                <a:srgbClr val="5A5B5B"/>
              </a:solidFill>
              <a:latin typeface="Arial" panose="020B0604020202020204" pitchFamily="34" charset="0"/>
            </a:endParaRPr>
          </a:p>
          <a:p>
            <a:r>
              <a:rPr lang="en-GB" sz="1200" b="1" dirty="0">
                <a:solidFill>
                  <a:srgbClr val="666666"/>
                </a:solidFill>
                <a:latin typeface="Arial" panose="020B0604020202020204" pitchFamily="34" charset="0"/>
              </a:rPr>
              <a:t>Email: </a:t>
            </a:r>
            <a:r>
              <a:rPr lang="en-GB" sz="1200" dirty="0">
                <a:solidFill>
                  <a:srgbClr val="5A5B5B"/>
                </a:solidFill>
                <a:latin typeface="Arial" panose="020B0604020202020204" pitchFamily="34" charset="0"/>
                <a:hlinkClick r:id="rId8"/>
              </a:rPr>
              <a:t>info@barnardos.org.uk</a:t>
            </a:r>
            <a:endParaRPr lang="en-GB" sz="1200" dirty="0">
              <a:solidFill>
                <a:srgbClr val="5A5B5B"/>
              </a:solidFill>
              <a:latin typeface="Arial" panose="020B0604020202020204" pitchFamily="34" charset="0"/>
            </a:endParaRPr>
          </a:p>
          <a:p>
            <a:r>
              <a:rPr lang="en-GB" sz="1200" b="1" dirty="0">
                <a:solidFill>
                  <a:srgbClr val="666666"/>
                </a:solidFill>
                <a:latin typeface="Arial" panose="020B0604020202020204" pitchFamily="34" charset="0"/>
              </a:rPr>
              <a:t>Tel:</a:t>
            </a:r>
            <a:r>
              <a:rPr lang="en-GB" sz="1200" dirty="0">
                <a:solidFill>
                  <a:srgbClr val="5A5B5B"/>
                </a:solidFill>
                <a:latin typeface="Arial" panose="020B0604020202020204" pitchFamily="34" charset="0"/>
              </a:rPr>
              <a:t> 0208 550 8822</a:t>
            </a:r>
          </a:p>
          <a:p>
            <a:r>
              <a:rPr lang="en-GB" sz="1200" b="1" dirty="0">
                <a:solidFill>
                  <a:srgbClr val="666666"/>
                </a:solidFill>
                <a:latin typeface="Arial" panose="020B0604020202020204" pitchFamily="34" charset="0"/>
              </a:rPr>
              <a:t>Emergency Numbers</a:t>
            </a:r>
            <a:r>
              <a:rPr lang="en-GB" sz="1200" dirty="0">
                <a:solidFill>
                  <a:srgbClr val="5A5B5B"/>
                </a:solidFill>
                <a:latin typeface="Arial" panose="020B0604020202020204" pitchFamily="34" charset="0"/>
              </a:rPr>
              <a:t>:</a:t>
            </a:r>
            <a:br>
              <a:rPr lang="en-GB" sz="1200" dirty="0">
                <a:solidFill>
                  <a:srgbClr val="5A5B5B"/>
                </a:solidFill>
                <a:latin typeface="Arial" panose="020B0604020202020204" pitchFamily="34" charset="0"/>
              </a:rPr>
            </a:br>
            <a:r>
              <a:rPr lang="en-GB" sz="1200" b="1" dirty="0">
                <a:solidFill>
                  <a:srgbClr val="666666"/>
                </a:solidFill>
                <a:latin typeface="Arial" panose="020B0604020202020204" pitchFamily="34" charset="0"/>
              </a:rPr>
              <a:t>Tel</a:t>
            </a:r>
            <a:r>
              <a:rPr lang="en-GB" sz="1200" dirty="0">
                <a:solidFill>
                  <a:srgbClr val="5A5B5B"/>
                </a:solidFill>
                <a:latin typeface="Arial" panose="020B0604020202020204" pitchFamily="34" charset="0"/>
              </a:rPr>
              <a:t>: 0800 11 11 (Childline)</a:t>
            </a:r>
            <a:br>
              <a:rPr lang="en-GB" sz="1200" dirty="0">
                <a:solidFill>
                  <a:srgbClr val="5A5B5B"/>
                </a:solidFill>
                <a:latin typeface="Arial" panose="020B0604020202020204" pitchFamily="34" charset="0"/>
              </a:rPr>
            </a:br>
            <a:r>
              <a:rPr lang="en-GB" sz="1200" b="1" dirty="0">
                <a:solidFill>
                  <a:srgbClr val="666666"/>
                </a:solidFill>
                <a:latin typeface="Arial" panose="020B0604020202020204" pitchFamily="34" charset="0"/>
              </a:rPr>
              <a:t>Tel</a:t>
            </a:r>
            <a:r>
              <a:rPr lang="en-GB" sz="1200" dirty="0">
                <a:solidFill>
                  <a:srgbClr val="5A5B5B"/>
                </a:solidFill>
                <a:latin typeface="Arial" panose="020B0604020202020204" pitchFamily="34" charset="0"/>
              </a:rPr>
              <a:t>: 0808 800 5000 (NSPCC 24hr Child Protection Helpline)</a:t>
            </a:r>
            <a:endParaRPr lang="en-GB" sz="1200" b="0" i="0" dirty="0">
              <a:solidFill>
                <a:srgbClr val="5A5B5B"/>
              </a:solidFill>
              <a:effectLst/>
              <a:latin typeface="Arial" panose="020B0604020202020204" pitchFamily="34" charset="0"/>
            </a:endParaRPr>
          </a:p>
        </p:txBody>
      </p:sp>
      <p:pic>
        <p:nvPicPr>
          <p:cNvPr id="13" name="Picture 12">
            <a:extLst>
              <a:ext uri="{FF2B5EF4-FFF2-40B4-BE49-F238E27FC236}">
                <a16:creationId xmlns:a16="http://schemas.microsoft.com/office/drawing/2014/main" id="{5625ACC5-5F5A-4D5A-83EB-501CCA9CA343}"/>
              </a:ext>
            </a:extLst>
          </p:cNvPr>
          <p:cNvPicPr>
            <a:picLocks noChangeAspect="1"/>
          </p:cNvPicPr>
          <p:nvPr/>
        </p:nvPicPr>
        <p:blipFill rotWithShape="1">
          <a:blip r:embed="rId9"/>
          <a:srcRect l="63402" t="33117" r="19210" b="54776"/>
          <a:stretch/>
        </p:blipFill>
        <p:spPr>
          <a:xfrm>
            <a:off x="9670331" y="242430"/>
            <a:ext cx="2119935" cy="830305"/>
          </a:xfrm>
          <a:prstGeom prst="rect">
            <a:avLst/>
          </a:prstGeom>
        </p:spPr>
      </p:pic>
      <p:sp>
        <p:nvSpPr>
          <p:cNvPr id="14" name="Rectangle 13">
            <a:extLst>
              <a:ext uri="{FF2B5EF4-FFF2-40B4-BE49-F238E27FC236}">
                <a16:creationId xmlns:a16="http://schemas.microsoft.com/office/drawing/2014/main" id="{C75596AC-5733-47AF-981D-9AB277783766}"/>
              </a:ext>
            </a:extLst>
          </p:cNvPr>
          <p:cNvSpPr/>
          <p:nvPr/>
        </p:nvSpPr>
        <p:spPr>
          <a:xfrm>
            <a:off x="9354531" y="1051337"/>
            <a:ext cx="2966301" cy="461665"/>
          </a:xfrm>
          <a:prstGeom prst="rect">
            <a:avLst/>
          </a:prstGeom>
        </p:spPr>
        <p:txBody>
          <a:bodyPr wrap="square">
            <a:spAutoFit/>
          </a:bodyPr>
          <a:lstStyle/>
          <a:p>
            <a:r>
              <a:rPr lang="en-GB" sz="1200" b="1" dirty="0">
                <a:solidFill>
                  <a:srgbClr val="666666"/>
                </a:solidFill>
                <a:latin typeface="Arial" panose="020B0604020202020204" pitchFamily="34" charset="0"/>
              </a:rPr>
              <a:t>Freephone:</a:t>
            </a:r>
            <a:r>
              <a:rPr lang="en-GB" sz="1200" dirty="0">
                <a:solidFill>
                  <a:srgbClr val="5A5B5B"/>
                </a:solidFill>
                <a:latin typeface="Arial" panose="020B0604020202020204" pitchFamily="34" charset="0"/>
              </a:rPr>
              <a:t> 0800 1111 (24 hours)</a:t>
            </a:r>
          </a:p>
          <a:p>
            <a:r>
              <a:rPr lang="en-GB" sz="1200" b="1" dirty="0">
                <a:solidFill>
                  <a:srgbClr val="666666"/>
                </a:solidFill>
                <a:latin typeface="Arial" panose="020B0604020202020204" pitchFamily="34" charset="0"/>
              </a:rPr>
              <a:t>Website</a:t>
            </a:r>
            <a:r>
              <a:rPr lang="en-GB" sz="1200" dirty="0">
                <a:solidFill>
                  <a:srgbClr val="5A5B5B"/>
                </a:solidFill>
                <a:latin typeface="Arial" panose="020B0604020202020204" pitchFamily="34" charset="0"/>
              </a:rPr>
              <a:t>: </a:t>
            </a:r>
            <a:r>
              <a:rPr lang="en-GB" sz="1200" dirty="0">
                <a:solidFill>
                  <a:srgbClr val="5A5B5B"/>
                </a:solidFill>
                <a:latin typeface="Arial" panose="020B0604020202020204" pitchFamily="34" charset="0"/>
                <a:hlinkClick r:id="rId10"/>
              </a:rPr>
              <a:t>https://www.childline.org.uk/</a:t>
            </a:r>
            <a:endParaRPr lang="en-GB" sz="1200" b="0" i="0" dirty="0">
              <a:solidFill>
                <a:srgbClr val="5A5B5B"/>
              </a:solidFill>
              <a:effectLst/>
              <a:latin typeface="Arial" panose="020B0604020202020204" pitchFamily="34" charset="0"/>
            </a:endParaRPr>
          </a:p>
        </p:txBody>
      </p:sp>
      <p:pic>
        <p:nvPicPr>
          <p:cNvPr id="15" name="Picture 14">
            <a:extLst>
              <a:ext uri="{FF2B5EF4-FFF2-40B4-BE49-F238E27FC236}">
                <a16:creationId xmlns:a16="http://schemas.microsoft.com/office/drawing/2014/main" id="{476254FC-50BC-472E-B646-50B835E05572}"/>
              </a:ext>
            </a:extLst>
          </p:cNvPr>
          <p:cNvPicPr>
            <a:picLocks noChangeAspect="1"/>
          </p:cNvPicPr>
          <p:nvPr/>
        </p:nvPicPr>
        <p:blipFill rotWithShape="1">
          <a:blip r:embed="rId11"/>
          <a:srcRect l="62320" t="37486" r="17496" b="10104"/>
          <a:stretch/>
        </p:blipFill>
        <p:spPr>
          <a:xfrm>
            <a:off x="5083951" y="2485504"/>
            <a:ext cx="2460871" cy="3594280"/>
          </a:xfrm>
          <a:prstGeom prst="rect">
            <a:avLst/>
          </a:prstGeom>
        </p:spPr>
      </p:pic>
      <p:sp>
        <p:nvSpPr>
          <p:cNvPr id="16" name="Rectangle 15">
            <a:extLst>
              <a:ext uri="{FF2B5EF4-FFF2-40B4-BE49-F238E27FC236}">
                <a16:creationId xmlns:a16="http://schemas.microsoft.com/office/drawing/2014/main" id="{16D4B58D-E5E9-406D-AE03-14DF48ABC005}"/>
              </a:ext>
            </a:extLst>
          </p:cNvPr>
          <p:cNvSpPr/>
          <p:nvPr/>
        </p:nvSpPr>
        <p:spPr>
          <a:xfrm>
            <a:off x="4504487" y="6059649"/>
            <a:ext cx="3880701" cy="646331"/>
          </a:xfrm>
          <a:prstGeom prst="rect">
            <a:avLst/>
          </a:prstGeom>
        </p:spPr>
        <p:txBody>
          <a:bodyPr wrap="square">
            <a:spAutoFit/>
          </a:bodyPr>
          <a:lstStyle/>
          <a:p>
            <a:r>
              <a:rPr lang="en-GB" sz="1200" dirty="0">
                <a:solidFill>
                  <a:srgbClr val="5A5B5B"/>
                </a:solidFill>
                <a:latin typeface="Arial" panose="020B0604020202020204" pitchFamily="34" charset="0"/>
              </a:rPr>
              <a:t>CEOP Command is part of the </a:t>
            </a:r>
            <a:r>
              <a:rPr lang="en-GB" sz="1200" dirty="0">
                <a:solidFill>
                  <a:srgbClr val="5A5B5B"/>
                </a:solidFill>
                <a:latin typeface="Arial" panose="020B0604020202020204" pitchFamily="34" charset="0"/>
                <a:hlinkClick r:id="rId12" tooltip="National Crime Agency"/>
              </a:rPr>
              <a:t>National Crime Agency</a:t>
            </a:r>
            <a:r>
              <a:rPr lang="en-GB" sz="1200" dirty="0">
                <a:solidFill>
                  <a:srgbClr val="5A5B5B"/>
                </a:solidFill>
                <a:latin typeface="Arial" panose="020B0604020202020204" pitchFamily="34" charset="0"/>
              </a:rPr>
              <a:t>.</a:t>
            </a:r>
          </a:p>
          <a:p>
            <a:r>
              <a:rPr lang="en-GB" sz="1200" b="1" dirty="0">
                <a:solidFill>
                  <a:srgbClr val="666666"/>
                </a:solidFill>
                <a:latin typeface="Arial" panose="020B0604020202020204" pitchFamily="34" charset="0"/>
              </a:rPr>
              <a:t>Tel:</a:t>
            </a:r>
            <a:r>
              <a:rPr lang="en-GB" sz="1200" dirty="0">
                <a:solidFill>
                  <a:srgbClr val="5A5B5B"/>
                </a:solidFill>
                <a:latin typeface="Arial" panose="020B0604020202020204" pitchFamily="34" charset="0"/>
              </a:rPr>
              <a:t> 0370 496 7622</a:t>
            </a:r>
          </a:p>
          <a:p>
            <a:r>
              <a:rPr lang="en-GB" sz="1200" b="1" dirty="0">
                <a:solidFill>
                  <a:srgbClr val="666666"/>
                </a:solidFill>
                <a:latin typeface="Arial" panose="020B0604020202020204" pitchFamily="34" charset="0"/>
              </a:rPr>
              <a:t>Website</a:t>
            </a:r>
            <a:r>
              <a:rPr lang="en-GB" sz="1200" dirty="0">
                <a:solidFill>
                  <a:srgbClr val="5A5B5B"/>
                </a:solidFill>
                <a:latin typeface="Arial" panose="020B0604020202020204" pitchFamily="34" charset="0"/>
              </a:rPr>
              <a:t>: </a:t>
            </a:r>
            <a:r>
              <a:rPr lang="en-GB" sz="1200" dirty="0">
                <a:solidFill>
                  <a:srgbClr val="5A5B5B"/>
                </a:solidFill>
                <a:latin typeface="Arial" panose="020B0604020202020204" pitchFamily="34" charset="0"/>
                <a:hlinkClick r:id="rId13"/>
              </a:rPr>
              <a:t>https://www.ceop.police.uk/safety-centre/</a:t>
            </a:r>
            <a:endParaRPr lang="en-GB" sz="1200" b="0" i="0" dirty="0">
              <a:solidFill>
                <a:srgbClr val="5A5B5B"/>
              </a:solidFill>
              <a:effectLst/>
              <a:latin typeface="Arial" panose="020B0604020202020204" pitchFamily="34" charset="0"/>
            </a:endParaRPr>
          </a:p>
        </p:txBody>
      </p:sp>
    </p:spTree>
    <p:extLst>
      <p:ext uri="{BB962C8B-B14F-4D97-AF65-F5344CB8AC3E}">
        <p14:creationId xmlns:p14="http://schemas.microsoft.com/office/powerpoint/2010/main" val="2924532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34594" y="548641"/>
            <a:ext cx="5355772" cy="5262979"/>
          </a:xfrm>
          <a:prstGeom prst="rect">
            <a:avLst/>
          </a:prstGeom>
        </p:spPr>
        <p:txBody>
          <a:bodyPr wrap="square">
            <a:spAutoFit/>
          </a:bodyPr>
          <a:lstStyle/>
          <a:p>
            <a:pPr algn="ctr"/>
            <a:r>
              <a:rPr lang="en-GB" sz="3600" dirty="0">
                <a:latin typeface="Curlz MT" panose="04040404050702020202" pitchFamily="82" charset="0"/>
              </a:rPr>
              <a:t>What is this?</a:t>
            </a:r>
          </a:p>
          <a:p>
            <a:pPr algn="ctr"/>
            <a:r>
              <a:rPr lang="en-GB" sz="2400" dirty="0">
                <a:latin typeface="+mj-lt"/>
              </a:rPr>
              <a:t>Your school has a Safeguarding</a:t>
            </a:r>
          </a:p>
          <a:p>
            <a:pPr algn="ctr"/>
            <a:r>
              <a:rPr lang="en-GB" sz="2400" dirty="0">
                <a:latin typeface="+mj-lt"/>
              </a:rPr>
              <a:t>Policy for staff, families and</a:t>
            </a:r>
          </a:p>
          <a:p>
            <a:pPr algn="ctr"/>
            <a:r>
              <a:rPr lang="en-GB" sz="2400" dirty="0">
                <a:latin typeface="+mj-lt"/>
              </a:rPr>
              <a:t>governors.</a:t>
            </a:r>
          </a:p>
          <a:p>
            <a:pPr algn="ctr"/>
            <a:r>
              <a:rPr lang="en-GB" sz="2400" dirty="0">
                <a:latin typeface="+mj-lt"/>
              </a:rPr>
              <a:t>This ‘child friendly’ policy is designed for young people and this</a:t>
            </a:r>
          </a:p>
          <a:p>
            <a:pPr algn="ctr"/>
            <a:r>
              <a:rPr lang="en-GB" sz="2400" dirty="0">
                <a:latin typeface="+mj-lt"/>
              </a:rPr>
              <a:t>should be read as a guide to the</a:t>
            </a:r>
          </a:p>
          <a:p>
            <a:pPr algn="ctr"/>
            <a:r>
              <a:rPr lang="en-GB" sz="2400" dirty="0">
                <a:latin typeface="+mj-lt"/>
              </a:rPr>
              <a:t>main policy.</a:t>
            </a:r>
          </a:p>
          <a:p>
            <a:pPr algn="ctr"/>
            <a:endParaRPr lang="en-GB" sz="2400" dirty="0">
              <a:latin typeface="Curlz MT" panose="04040404050702020202" pitchFamily="82" charset="0"/>
            </a:endParaRPr>
          </a:p>
          <a:p>
            <a:pPr algn="ctr"/>
            <a:r>
              <a:rPr lang="en-GB" sz="3600" dirty="0">
                <a:latin typeface="Curlz MT" panose="04040404050702020202" pitchFamily="82" charset="0"/>
              </a:rPr>
              <a:t>What is it for?</a:t>
            </a:r>
          </a:p>
          <a:p>
            <a:pPr algn="ctr"/>
            <a:r>
              <a:rPr lang="en-GB" sz="2400" dirty="0">
                <a:latin typeface="+mj-lt"/>
              </a:rPr>
              <a:t>To help you decide what could be a ‘problem’</a:t>
            </a:r>
          </a:p>
          <a:p>
            <a:pPr algn="ctr"/>
            <a:r>
              <a:rPr lang="en-GB" sz="2400" dirty="0">
                <a:latin typeface="+mj-lt"/>
              </a:rPr>
              <a:t>and where to get help and support. </a:t>
            </a:r>
          </a:p>
        </p:txBody>
      </p:sp>
      <p:pic>
        <p:nvPicPr>
          <p:cNvPr id="3" name="Picture 2" descr="&lt;strong&gt;Cartoon children&lt;/strong&gt; | Free SV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658" y="1724296"/>
            <a:ext cx="5318710" cy="4087323"/>
          </a:xfrm>
          <a:prstGeom prst="rect">
            <a:avLst/>
          </a:prstGeom>
        </p:spPr>
      </p:pic>
    </p:spTree>
    <p:extLst>
      <p:ext uri="{BB962C8B-B14F-4D97-AF65-F5344CB8AC3E}">
        <p14:creationId xmlns:p14="http://schemas.microsoft.com/office/powerpoint/2010/main" val="2128920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0671" y="450167"/>
            <a:ext cx="5401994" cy="5940088"/>
          </a:xfrm>
          <a:prstGeom prst="rect">
            <a:avLst/>
          </a:prstGeom>
        </p:spPr>
        <p:txBody>
          <a:bodyPr wrap="square">
            <a:spAutoFit/>
          </a:bodyPr>
          <a:lstStyle/>
          <a:p>
            <a:r>
              <a:rPr lang="en-GB" sz="3600" dirty="0">
                <a:latin typeface="+mj-lt"/>
              </a:rPr>
              <a:t>Is someone bullying you?</a:t>
            </a:r>
          </a:p>
          <a:p>
            <a:r>
              <a:rPr lang="en-GB" sz="2400" dirty="0">
                <a:latin typeface="+mj-lt"/>
              </a:rPr>
              <a:t>You must tell someone at school so we can help you.</a:t>
            </a:r>
          </a:p>
          <a:p>
            <a:r>
              <a:rPr lang="en-GB" sz="2400" dirty="0">
                <a:latin typeface="+mj-lt"/>
              </a:rPr>
              <a:t>Bullying can be:</a:t>
            </a:r>
          </a:p>
          <a:p>
            <a:endParaRPr lang="en-GB" sz="2400" dirty="0">
              <a:latin typeface="+mj-lt"/>
            </a:endParaRPr>
          </a:p>
          <a:p>
            <a:r>
              <a:rPr lang="en-GB" sz="2400" b="1" dirty="0">
                <a:latin typeface="+mj-lt"/>
              </a:rPr>
              <a:t>Emotional</a:t>
            </a:r>
            <a:r>
              <a:rPr lang="en-GB" sz="2400" dirty="0">
                <a:latin typeface="+mj-lt"/>
              </a:rPr>
              <a:t>-</a:t>
            </a:r>
            <a:r>
              <a:rPr lang="en-GB" dirty="0">
                <a:latin typeface="+mj-lt"/>
              </a:rPr>
              <a:t> hurting their feelings on purpose</a:t>
            </a:r>
            <a:endParaRPr lang="en-GB" sz="2400" dirty="0">
              <a:latin typeface="+mj-lt"/>
            </a:endParaRPr>
          </a:p>
          <a:p>
            <a:r>
              <a:rPr lang="en-GB" sz="2400" b="1" dirty="0">
                <a:latin typeface="+mj-lt"/>
              </a:rPr>
              <a:t>Physical</a:t>
            </a:r>
            <a:r>
              <a:rPr lang="en-GB" sz="2400" dirty="0">
                <a:latin typeface="+mj-lt"/>
              </a:rPr>
              <a:t>- </a:t>
            </a:r>
            <a:r>
              <a:rPr lang="en-GB" dirty="0">
                <a:latin typeface="+mj-lt"/>
              </a:rPr>
              <a:t>hitting. Kicking, pushing, tripping over</a:t>
            </a:r>
          </a:p>
          <a:p>
            <a:r>
              <a:rPr lang="en-GB" sz="2400" b="1" dirty="0">
                <a:latin typeface="+mj-lt"/>
              </a:rPr>
              <a:t>Verbal</a:t>
            </a:r>
            <a:r>
              <a:rPr lang="en-GB" sz="2400" dirty="0">
                <a:latin typeface="+mj-lt"/>
              </a:rPr>
              <a:t>- </a:t>
            </a:r>
            <a:r>
              <a:rPr lang="en-GB" dirty="0">
                <a:latin typeface="+mj-lt"/>
              </a:rPr>
              <a:t>calling names, making fun of someone</a:t>
            </a:r>
            <a:endParaRPr lang="en-GB" sz="2400" dirty="0">
              <a:latin typeface="+mj-lt"/>
            </a:endParaRPr>
          </a:p>
          <a:p>
            <a:r>
              <a:rPr lang="en-GB" sz="2400" b="1" dirty="0">
                <a:latin typeface="+mj-lt"/>
              </a:rPr>
              <a:t>Cyber</a:t>
            </a:r>
            <a:r>
              <a:rPr lang="en-GB" sz="2400" dirty="0">
                <a:latin typeface="+mj-lt"/>
              </a:rPr>
              <a:t>- </a:t>
            </a:r>
            <a:r>
              <a:rPr lang="en-GB" dirty="0">
                <a:latin typeface="+mj-lt"/>
              </a:rPr>
              <a:t>on a computer, tablet, phone, sending nasty messages or photographs</a:t>
            </a:r>
          </a:p>
          <a:p>
            <a:r>
              <a:rPr lang="en-GB" sz="2400" b="1" dirty="0">
                <a:latin typeface="+mj-lt"/>
              </a:rPr>
              <a:t>Prejudiced</a:t>
            </a:r>
            <a:r>
              <a:rPr lang="en-GB" sz="2400" dirty="0">
                <a:latin typeface="+mj-lt"/>
              </a:rPr>
              <a:t>- </a:t>
            </a:r>
            <a:r>
              <a:rPr lang="en-GB" dirty="0">
                <a:latin typeface="+mj-lt"/>
              </a:rPr>
              <a:t>bullying someone because of their culture, religion, colour of their skin, likes/dislikes or gender</a:t>
            </a:r>
          </a:p>
          <a:p>
            <a:endParaRPr lang="en-GB" dirty="0">
              <a:latin typeface="+mj-lt"/>
            </a:endParaRPr>
          </a:p>
          <a:p>
            <a:r>
              <a:rPr lang="en-GB" sz="2800" b="1" dirty="0">
                <a:latin typeface="+mj-lt"/>
              </a:rPr>
              <a:t>Do NOT keep it a</a:t>
            </a:r>
          </a:p>
          <a:p>
            <a:r>
              <a:rPr lang="en-GB" sz="2800" b="1" dirty="0">
                <a:latin typeface="+mj-lt"/>
              </a:rPr>
              <a:t>Secret!</a:t>
            </a:r>
          </a:p>
        </p:txBody>
      </p:sp>
      <p:pic>
        <p:nvPicPr>
          <p:cNvPr id="3" name="Picture 2" descr="Just Being Me: October 20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0458" y="1463040"/>
            <a:ext cx="2465929" cy="2155371"/>
          </a:xfrm>
          <a:prstGeom prst="rect">
            <a:avLst/>
          </a:prstGeom>
        </p:spPr>
      </p:pic>
      <p:sp>
        <p:nvSpPr>
          <p:cNvPr id="5" name="Rectangle 4"/>
          <p:cNvSpPr/>
          <p:nvPr/>
        </p:nvSpPr>
        <p:spPr>
          <a:xfrm>
            <a:off x="8725210" y="679270"/>
            <a:ext cx="3214242" cy="5512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latin typeface="Candara Light" panose="020E0502030303020204" pitchFamily="34" charset="0"/>
              </a:rPr>
              <a:t>If you see someone else being bullied:</a:t>
            </a:r>
          </a:p>
          <a:p>
            <a:r>
              <a:rPr lang="en-GB" sz="2400" dirty="0"/>
              <a:t>Do-</a:t>
            </a:r>
          </a:p>
          <a:p>
            <a:r>
              <a:rPr lang="en-GB" dirty="0"/>
              <a:t>Ask them to stop (if you feel confident)</a:t>
            </a:r>
          </a:p>
          <a:p>
            <a:r>
              <a:rPr lang="en-GB" dirty="0"/>
              <a:t>Tell an adult</a:t>
            </a:r>
          </a:p>
          <a:p>
            <a:r>
              <a:rPr lang="en-GB" dirty="0"/>
              <a:t>Make sure that the person being bullied is okay</a:t>
            </a:r>
          </a:p>
          <a:p>
            <a:endParaRPr lang="en-GB" dirty="0"/>
          </a:p>
          <a:p>
            <a:r>
              <a:rPr lang="en-GB" sz="2400" dirty="0"/>
              <a:t>Don’t-</a:t>
            </a:r>
          </a:p>
          <a:p>
            <a:r>
              <a:rPr lang="en-GB" dirty="0"/>
              <a:t>Join in</a:t>
            </a:r>
          </a:p>
          <a:p>
            <a:r>
              <a:rPr lang="en-GB" dirty="0"/>
              <a:t>Try to sort it yourself</a:t>
            </a:r>
          </a:p>
        </p:txBody>
      </p:sp>
    </p:spTree>
    <p:extLst>
      <p:ext uri="{BB962C8B-B14F-4D97-AF65-F5344CB8AC3E}">
        <p14:creationId xmlns:p14="http://schemas.microsoft.com/office/powerpoint/2010/main" val="877861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22514" y="143692"/>
            <a:ext cx="6531429" cy="2893100"/>
          </a:xfrm>
          <a:prstGeom prst="rect">
            <a:avLst/>
          </a:prstGeom>
        </p:spPr>
        <p:txBody>
          <a:bodyPr wrap="square">
            <a:spAutoFit/>
          </a:bodyPr>
          <a:lstStyle/>
          <a:p>
            <a:r>
              <a:rPr lang="en-GB" sz="3600" dirty="0">
                <a:latin typeface="Calibri Light" panose="020F0302020204030204" pitchFamily="34" charset="0"/>
                <a:cs typeface="Calibri Light" panose="020F0302020204030204" pitchFamily="34" charset="0"/>
              </a:rPr>
              <a:t>Saying funny things to you</a:t>
            </a:r>
          </a:p>
          <a:p>
            <a:endParaRPr lang="en-GB" dirty="0"/>
          </a:p>
          <a:p>
            <a:r>
              <a:rPr lang="en-GB" dirty="0">
                <a:latin typeface="+mj-lt"/>
              </a:rPr>
              <a:t>Has someone said something to you or have you heard something that you do not like or upsets you?</a:t>
            </a:r>
          </a:p>
          <a:p>
            <a:endParaRPr lang="en-GB" dirty="0">
              <a:latin typeface="+mj-lt"/>
            </a:endParaRPr>
          </a:p>
          <a:p>
            <a:r>
              <a:rPr lang="en-GB" dirty="0">
                <a:latin typeface="+mj-lt"/>
              </a:rPr>
              <a:t>You must tell someone at the school so we can help you</a:t>
            </a:r>
          </a:p>
          <a:p>
            <a:endParaRPr lang="en-GB" sz="2000" dirty="0">
              <a:latin typeface="+mj-lt"/>
            </a:endParaRPr>
          </a:p>
          <a:p>
            <a:pPr lvl="0"/>
            <a:r>
              <a:rPr lang="en-GB" dirty="0">
                <a:solidFill>
                  <a:prstClr val="black"/>
                </a:solidFill>
                <a:latin typeface="+mj-lt"/>
              </a:rPr>
              <a:t>.</a:t>
            </a:r>
          </a:p>
          <a:p>
            <a:pPr lvl="0"/>
            <a:endParaRPr lang="en-GB" dirty="0">
              <a:solidFill>
                <a:prstClr val="black"/>
              </a:solidFill>
              <a:latin typeface="+mj-lt"/>
            </a:endParaRPr>
          </a:p>
        </p:txBody>
      </p:sp>
      <p:pic>
        <p:nvPicPr>
          <p:cNvPr id="4" name="Picture 3" descr="The Schoolyard Free Stock Photo - Public Domain Pictures"/>
          <p:cNvPicPr>
            <a:picLocks noChangeAspect="1"/>
          </p:cNvPicPr>
          <p:nvPr/>
        </p:nvPicPr>
        <p:blipFill rotWithShape="1">
          <a:blip r:embed="rId2">
            <a:extLst>
              <a:ext uri="{28A0092B-C50C-407E-A947-70E740481C1C}">
                <a14:useLocalDpi xmlns:a14="http://schemas.microsoft.com/office/drawing/2010/main" val="0"/>
              </a:ext>
            </a:extLst>
          </a:blip>
          <a:srcRect r="9496" b="5714"/>
          <a:stretch/>
        </p:blipFill>
        <p:spPr>
          <a:xfrm>
            <a:off x="7667897" y="143692"/>
            <a:ext cx="2989593" cy="2194559"/>
          </a:xfrm>
          <a:prstGeom prst="rect">
            <a:avLst/>
          </a:prstGeom>
        </p:spPr>
      </p:pic>
      <p:pic>
        <p:nvPicPr>
          <p:cNvPr id="5" name="Picture 4" descr="Little Girl vector (character) | Explore MariaKosowska'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903" y="3487782"/>
            <a:ext cx="2769325" cy="3006309"/>
          </a:xfrm>
          <a:prstGeom prst="rect">
            <a:avLst/>
          </a:prstGeom>
        </p:spPr>
      </p:pic>
      <p:sp>
        <p:nvSpPr>
          <p:cNvPr id="2" name="Rectangle 1"/>
          <p:cNvSpPr/>
          <p:nvPr/>
        </p:nvSpPr>
        <p:spPr>
          <a:xfrm>
            <a:off x="6061166" y="3487782"/>
            <a:ext cx="5042263" cy="30063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3600" dirty="0">
                <a:solidFill>
                  <a:schemeClr val="bg1"/>
                </a:solidFill>
                <a:latin typeface="Calibri Light" panose="020F0302020204030204" pitchFamily="34" charset="0"/>
                <a:cs typeface="Calibri Light" panose="020F0302020204030204" pitchFamily="34" charset="0"/>
              </a:rPr>
              <a:t>Touching you</a:t>
            </a:r>
          </a:p>
          <a:p>
            <a:pPr lvl="0"/>
            <a:r>
              <a:rPr lang="en-GB" dirty="0">
                <a:solidFill>
                  <a:schemeClr val="bg1"/>
                </a:solidFill>
              </a:rPr>
              <a:t>Has someone touched you on a part of your body like your bottom, chest or anywhere else you do not like?</a:t>
            </a:r>
          </a:p>
          <a:p>
            <a:pPr lvl="0"/>
            <a:endParaRPr lang="en-GB" dirty="0">
              <a:solidFill>
                <a:schemeClr val="bg1"/>
              </a:solidFill>
            </a:endParaRPr>
          </a:p>
          <a:p>
            <a:pPr lvl="0"/>
            <a:r>
              <a:rPr lang="en-GB" dirty="0">
                <a:solidFill>
                  <a:schemeClr val="bg1"/>
                </a:solidFill>
              </a:rPr>
              <a:t>You must tell someone at school so we can help you.</a:t>
            </a:r>
          </a:p>
        </p:txBody>
      </p:sp>
    </p:spTree>
    <p:extLst>
      <p:ext uri="{BB962C8B-B14F-4D97-AF65-F5344CB8AC3E}">
        <p14:creationId xmlns:p14="http://schemas.microsoft.com/office/powerpoint/2010/main" val="3829526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2133" y="259645"/>
            <a:ext cx="5678312" cy="4985980"/>
          </a:xfrm>
          <a:prstGeom prst="rect">
            <a:avLst/>
          </a:prstGeom>
        </p:spPr>
        <p:txBody>
          <a:bodyPr wrap="square">
            <a:spAutoFit/>
          </a:bodyPr>
          <a:lstStyle/>
          <a:p>
            <a:r>
              <a:rPr lang="en-GB" sz="3600" dirty="0">
                <a:latin typeface="+mj-lt"/>
              </a:rPr>
              <a:t>Trying to give you tablets, cigarettes, drugs or alcohol</a:t>
            </a:r>
          </a:p>
          <a:p>
            <a:endParaRPr lang="en-GB" sz="2000" dirty="0">
              <a:latin typeface="+mj-lt"/>
            </a:endParaRPr>
          </a:p>
          <a:p>
            <a:r>
              <a:rPr lang="en-GB" dirty="0">
                <a:latin typeface="+mj-lt"/>
              </a:rPr>
              <a:t>Has someone asked you if you want a tablet or to smoke a cigarette, or have a drink of something and you do not know what it is?</a:t>
            </a:r>
          </a:p>
          <a:p>
            <a:endParaRPr lang="en-GB" dirty="0">
              <a:latin typeface="+mj-lt"/>
            </a:endParaRPr>
          </a:p>
          <a:p>
            <a:r>
              <a:rPr lang="en-GB" sz="2400" b="1" dirty="0">
                <a:latin typeface="+mj-lt"/>
              </a:rPr>
              <a:t>Do not eat, drink or smoke what they are giving you.</a:t>
            </a:r>
          </a:p>
          <a:p>
            <a:endParaRPr lang="en-GB" sz="2400" b="1" dirty="0">
              <a:latin typeface="Curlz MT" panose="04040404050702020202" pitchFamily="82" charset="0"/>
            </a:endParaRPr>
          </a:p>
          <a:p>
            <a:endParaRPr lang="en-GB" sz="2400" b="1" dirty="0">
              <a:latin typeface="Curlz MT" panose="04040404050702020202" pitchFamily="82" charset="0"/>
            </a:endParaRPr>
          </a:p>
          <a:p>
            <a:endParaRPr lang="en-GB" b="1" dirty="0">
              <a:latin typeface="Curlz MT" panose="04040404050702020202" pitchFamily="82" charset="0"/>
            </a:endParaRPr>
          </a:p>
          <a:p>
            <a:endParaRPr lang="en-GB" sz="2000" dirty="0">
              <a:latin typeface="+mj-lt"/>
            </a:endParaRPr>
          </a:p>
          <a:p>
            <a:endParaRPr lang="en-GB" sz="2000" dirty="0">
              <a:latin typeface="+mj-lt"/>
            </a:endParaRPr>
          </a:p>
        </p:txBody>
      </p:sp>
      <p:pic>
        <p:nvPicPr>
          <p:cNvPr id="4" name="Picture 3" descr="Rosin Cerate: Heartbreaking &lt;strong&gt;drugs&lt;/strong&gt;: A Valentine's Day speci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8748" y="587022"/>
            <a:ext cx="3571618" cy="2122311"/>
          </a:xfrm>
          <a:prstGeom prst="rect">
            <a:avLst/>
          </a:prstGeom>
        </p:spPr>
      </p:pic>
      <p:pic>
        <p:nvPicPr>
          <p:cNvPr id="5" name="Picture 4" descr="&lt;strong&gt;Sad&lt;/strong&gt; Boy Free Stock Photo - Public Domain Pictur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133" y="4128025"/>
            <a:ext cx="2401330" cy="2235200"/>
          </a:xfrm>
          <a:prstGeom prst="rect">
            <a:avLst/>
          </a:prstGeom>
        </p:spPr>
      </p:pic>
      <p:sp>
        <p:nvSpPr>
          <p:cNvPr id="3" name="Rectangle 2"/>
          <p:cNvSpPr/>
          <p:nvPr/>
        </p:nvSpPr>
        <p:spPr>
          <a:xfrm>
            <a:off x="4706615" y="4732009"/>
            <a:ext cx="7184643" cy="1631216"/>
          </a:xfrm>
          <a:prstGeom prst="rect">
            <a:avLst/>
          </a:prstGeom>
          <a:solidFill>
            <a:schemeClr val="accent1"/>
          </a:solidFill>
        </p:spPr>
        <p:txBody>
          <a:bodyPr wrap="square">
            <a:spAutoFit/>
          </a:bodyPr>
          <a:lstStyle/>
          <a:p>
            <a:r>
              <a:rPr lang="en-GB" sz="4000" dirty="0">
                <a:solidFill>
                  <a:schemeClr val="bg1"/>
                </a:solidFill>
                <a:latin typeface="Calibri Light" panose="020F0302020204030204" pitchFamily="34" charset="0"/>
                <a:cs typeface="Calibri Light" panose="020F0302020204030204" pitchFamily="34" charset="0"/>
              </a:rPr>
              <a:t>Hitting, punching or smacking you</a:t>
            </a:r>
            <a:endParaRPr lang="en-GB" sz="2400" dirty="0">
              <a:solidFill>
                <a:schemeClr val="bg1"/>
              </a:solidFill>
              <a:latin typeface="Calibri Light" panose="020F0302020204030204" pitchFamily="34" charset="0"/>
              <a:cs typeface="Calibri Light" panose="020F0302020204030204" pitchFamily="34" charset="0"/>
            </a:endParaRPr>
          </a:p>
          <a:p>
            <a:r>
              <a:rPr lang="en-GB" dirty="0">
                <a:solidFill>
                  <a:schemeClr val="bg1"/>
                </a:solidFill>
              </a:rPr>
              <a:t>Has someone hit, punched or smacked you or hurt you</a:t>
            </a:r>
          </a:p>
          <a:p>
            <a:r>
              <a:rPr lang="en-GB" dirty="0">
                <a:solidFill>
                  <a:schemeClr val="bg1"/>
                </a:solidFill>
              </a:rPr>
              <a:t>in anyway? You must tell someone at the school so we can help you.</a:t>
            </a:r>
          </a:p>
          <a:p>
            <a:r>
              <a:rPr lang="en-GB" sz="2400" b="1" dirty="0">
                <a:solidFill>
                  <a:schemeClr val="bg1"/>
                </a:solidFill>
                <a:latin typeface="Copperplate Gothic Bold" panose="020E0705020206020404" pitchFamily="34" charset="0"/>
              </a:rPr>
              <a:t>Do NOT keep it a Secret!</a:t>
            </a:r>
          </a:p>
        </p:txBody>
      </p:sp>
    </p:spTree>
    <p:extLst>
      <p:ext uri="{BB962C8B-B14F-4D97-AF65-F5344CB8AC3E}">
        <p14:creationId xmlns:p14="http://schemas.microsoft.com/office/powerpoint/2010/main" val="3631424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1075" y="274320"/>
            <a:ext cx="11077302" cy="6093976"/>
          </a:xfrm>
          <a:prstGeom prst="rect">
            <a:avLst/>
          </a:prstGeom>
        </p:spPr>
        <p:txBody>
          <a:bodyPr wrap="square">
            <a:spAutoFit/>
          </a:bodyPr>
          <a:lstStyle/>
          <a:p>
            <a:pPr algn="ctr"/>
            <a:r>
              <a:rPr lang="en-GB" sz="3600" dirty="0">
                <a:latin typeface="+mj-lt"/>
              </a:rPr>
              <a:t>The four main areas of Child Protection concerns are:</a:t>
            </a:r>
          </a:p>
          <a:p>
            <a:pPr algn="ctr"/>
            <a:endParaRPr lang="en-GB" sz="3600" dirty="0">
              <a:latin typeface="Curlz MT" panose="04040404050702020202" pitchFamily="82" charset="0"/>
            </a:endParaRPr>
          </a:p>
          <a:p>
            <a:pPr marL="342900" indent="-342900" algn="ctr">
              <a:buAutoNum type="arabicPeriod"/>
            </a:pPr>
            <a:r>
              <a:rPr lang="en-GB" dirty="0">
                <a:latin typeface="+mj-lt"/>
              </a:rPr>
              <a:t>Physical Abuse – hitting, smacking, shaking, throwing, burning, biting </a:t>
            </a:r>
            <a:r>
              <a:rPr lang="en-GB" dirty="0" err="1">
                <a:latin typeface="+mj-lt"/>
              </a:rPr>
              <a:t>etc</a:t>
            </a:r>
            <a:endParaRPr lang="en-GB" dirty="0">
              <a:latin typeface="+mj-lt"/>
            </a:endParaRPr>
          </a:p>
          <a:p>
            <a:pPr marL="342900" indent="-342900" algn="ctr">
              <a:buAutoNum type="arabicPeriod"/>
            </a:pPr>
            <a:endParaRPr lang="en-GB" dirty="0">
              <a:latin typeface="+mj-lt"/>
            </a:endParaRPr>
          </a:p>
          <a:p>
            <a:pPr algn="ctr"/>
            <a:r>
              <a:rPr lang="en-GB" dirty="0">
                <a:latin typeface="+mj-lt"/>
              </a:rPr>
              <a:t>2. Sexual Abuse – be aware this doesn’t always mean actually touching a child.</a:t>
            </a:r>
          </a:p>
          <a:p>
            <a:pPr algn="ctr"/>
            <a:r>
              <a:rPr lang="en-GB" dirty="0">
                <a:latin typeface="+mj-lt"/>
              </a:rPr>
              <a:t>It could be someone making you watch things to do with sex or encouraging</a:t>
            </a:r>
          </a:p>
          <a:p>
            <a:pPr algn="ctr"/>
            <a:r>
              <a:rPr lang="en-GB" dirty="0">
                <a:latin typeface="+mj-lt"/>
              </a:rPr>
              <a:t>you to act in an inappropriate way.</a:t>
            </a:r>
          </a:p>
          <a:p>
            <a:pPr algn="ctr"/>
            <a:endParaRPr lang="en-GB" dirty="0">
              <a:latin typeface="+mj-lt"/>
            </a:endParaRPr>
          </a:p>
          <a:p>
            <a:pPr algn="ctr"/>
            <a:r>
              <a:rPr lang="en-GB" dirty="0">
                <a:latin typeface="+mj-lt"/>
              </a:rPr>
              <a:t>3. Neglect – this means things like not providing meals or warmth or clothing.</a:t>
            </a:r>
          </a:p>
          <a:p>
            <a:pPr algn="ctr"/>
            <a:r>
              <a:rPr lang="en-GB" dirty="0">
                <a:latin typeface="+mj-lt"/>
              </a:rPr>
              <a:t>Or perhaps not taking you to the Doctors when you need to go. There may be</a:t>
            </a:r>
          </a:p>
          <a:p>
            <a:pPr algn="ctr"/>
            <a:r>
              <a:rPr lang="en-GB" dirty="0">
                <a:latin typeface="+mj-lt"/>
              </a:rPr>
              <a:t>lots of different reasons why a child is neglected and it is really important</a:t>
            </a:r>
          </a:p>
          <a:p>
            <a:pPr algn="ctr"/>
            <a:r>
              <a:rPr lang="en-GB" dirty="0">
                <a:latin typeface="+mj-lt"/>
              </a:rPr>
              <a:t>that we know so we can help.</a:t>
            </a:r>
          </a:p>
          <a:p>
            <a:pPr algn="ctr"/>
            <a:endParaRPr lang="en-GB" dirty="0">
              <a:latin typeface="+mj-lt"/>
            </a:endParaRPr>
          </a:p>
          <a:p>
            <a:pPr algn="ctr"/>
            <a:r>
              <a:rPr lang="en-GB" dirty="0">
                <a:latin typeface="+mj-lt"/>
              </a:rPr>
              <a:t>4. Emotional Abuse – This means when someone upsets you or makes</a:t>
            </a:r>
          </a:p>
          <a:p>
            <a:pPr algn="ctr"/>
            <a:r>
              <a:rPr lang="en-GB" dirty="0">
                <a:latin typeface="+mj-lt"/>
              </a:rPr>
              <a:t>you feel bad. If someone in your family says horrible things to you</a:t>
            </a:r>
          </a:p>
          <a:p>
            <a:pPr algn="ctr"/>
            <a:r>
              <a:rPr lang="en-GB" dirty="0">
                <a:latin typeface="+mj-lt"/>
              </a:rPr>
              <a:t>and makes you feel sad and worthless.</a:t>
            </a:r>
          </a:p>
          <a:p>
            <a:pPr algn="ctr"/>
            <a:endParaRPr lang="en-GB" dirty="0"/>
          </a:p>
          <a:p>
            <a:pPr algn="ctr"/>
            <a:r>
              <a:rPr lang="en-GB" sz="2400" b="1" dirty="0">
                <a:latin typeface="+mj-lt"/>
              </a:rPr>
              <a:t>These are just a few examples for you and if you think you may have a</a:t>
            </a:r>
          </a:p>
          <a:p>
            <a:pPr algn="ctr"/>
            <a:r>
              <a:rPr lang="en-GB" sz="2400" b="1" dirty="0">
                <a:latin typeface="+mj-lt"/>
              </a:rPr>
              <a:t>problem that is similar to one of these then talk to someone</a:t>
            </a:r>
          </a:p>
        </p:txBody>
      </p:sp>
    </p:spTree>
    <p:extLst>
      <p:ext uri="{BB962C8B-B14F-4D97-AF65-F5344CB8AC3E}">
        <p14:creationId xmlns:p14="http://schemas.microsoft.com/office/powerpoint/2010/main" val="2818378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2177" y="519288"/>
            <a:ext cx="10713155" cy="5678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latin typeface="Comic Sans MS" panose="030F0702030302020204" pitchFamily="66" charset="0"/>
              </a:rPr>
              <a:t>You must tell someone at the school so we can help you</a:t>
            </a:r>
            <a:r>
              <a:rPr lang="en-GB" dirty="0">
                <a:latin typeface="Comic Sans MS" panose="030F0702030302020204" pitchFamily="66" charset="0"/>
              </a:rPr>
              <a:t>.</a:t>
            </a:r>
          </a:p>
          <a:p>
            <a:pPr algn="ctr"/>
            <a:endParaRPr lang="en-GB" dirty="0">
              <a:latin typeface="Comic Sans MS" panose="030F0702030302020204" pitchFamily="66" charset="0"/>
            </a:endParaRPr>
          </a:p>
          <a:p>
            <a:pPr algn="ctr"/>
            <a:r>
              <a:rPr lang="en-GB" b="1" dirty="0">
                <a:latin typeface="Comic Sans MS" panose="030F0702030302020204" pitchFamily="66" charset="0"/>
              </a:rPr>
              <a:t>Examples of people you can tell are:</a:t>
            </a:r>
          </a:p>
          <a:p>
            <a:pPr algn="ctr"/>
            <a:r>
              <a:rPr lang="en-GB" b="1" dirty="0">
                <a:latin typeface="Comic Sans MS" panose="030F0702030302020204" pitchFamily="66" charset="0"/>
              </a:rPr>
              <a:t>-Your Teacher</a:t>
            </a:r>
          </a:p>
          <a:p>
            <a:pPr algn="ctr"/>
            <a:r>
              <a:rPr lang="en-GB" b="1" dirty="0">
                <a:latin typeface="Comic Sans MS" panose="030F0702030302020204" pitchFamily="66" charset="0"/>
              </a:rPr>
              <a:t>-Your </a:t>
            </a:r>
            <a:r>
              <a:rPr lang="en-GB" b="1" dirty="0" err="1">
                <a:latin typeface="Comic Sans MS" panose="030F0702030302020204" pitchFamily="66" charset="0"/>
              </a:rPr>
              <a:t>Headteacher</a:t>
            </a:r>
            <a:endParaRPr lang="en-GB" b="1" dirty="0">
              <a:latin typeface="Comic Sans MS" panose="030F0702030302020204" pitchFamily="66" charset="0"/>
            </a:endParaRPr>
          </a:p>
          <a:p>
            <a:pPr algn="ctr"/>
            <a:r>
              <a:rPr lang="en-GB" b="1" dirty="0">
                <a:latin typeface="Comic Sans MS" panose="030F0702030302020204" pitchFamily="66" charset="0"/>
              </a:rPr>
              <a:t>-Relax Kids</a:t>
            </a:r>
          </a:p>
          <a:p>
            <a:pPr algn="ctr"/>
            <a:r>
              <a:rPr lang="en-GB" b="1" dirty="0">
                <a:latin typeface="Comic Sans MS" panose="030F0702030302020204" pitchFamily="66" charset="0"/>
              </a:rPr>
              <a:t>-Your Assistant Teacher</a:t>
            </a:r>
          </a:p>
          <a:p>
            <a:pPr algn="ctr"/>
            <a:r>
              <a:rPr lang="en-GB" b="1" dirty="0">
                <a:latin typeface="Comic Sans MS" panose="030F0702030302020204" pitchFamily="66" charset="0"/>
              </a:rPr>
              <a:t>-Your Dinner Lady</a:t>
            </a:r>
          </a:p>
          <a:p>
            <a:pPr algn="ctr"/>
            <a:r>
              <a:rPr lang="en-GB" b="1" dirty="0">
                <a:latin typeface="Comic Sans MS" panose="030F0702030302020204" pitchFamily="66" charset="0"/>
              </a:rPr>
              <a:t>- The Office Staff</a:t>
            </a:r>
          </a:p>
          <a:p>
            <a:pPr algn="ctr"/>
            <a:endParaRPr lang="en-GB" sz="2000" dirty="0">
              <a:latin typeface="Comic Sans MS" panose="030F0702030302020204" pitchFamily="66" charset="0"/>
            </a:endParaRPr>
          </a:p>
          <a:p>
            <a:pPr algn="ctr"/>
            <a:r>
              <a:rPr lang="en-GB" sz="2000" b="1" dirty="0">
                <a:latin typeface="Comic Sans MS" panose="030F0702030302020204" pitchFamily="66" charset="0"/>
              </a:rPr>
              <a:t>If in doubt, talk to someone. There are many staff at</a:t>
            </a:r>
          </a:p>
          <a:p>
            <a:pPr algn="ctr"/>
            <a:r>
              <a:rPr lang="en-GB" sz="2000" b="1" dirty="0">
                <a:latin typeface="Comic Sans MS" panose="030F0702030302020204" pitchFamily="66" charset="0"/>
              </a:rPr>
              <a:t>school for you to talk to and they will help support you. </a:t>
            </a:r>
          </a:p>
          <a:p>
            <a:pPr algn="ctr"/>
            <a:r>
              <a:rPr lang="en-GB" sz="2000" b="1" dirty="0" err="1">
                <a:latin typeface="Comic Sans MS" panose="030F0702030302020204" pitchFamily="66" charset="0"/>
              </a:rPr>
              <a:t>Don’’t</a:t>
            </a:r>
            <a:r>
              <a:rPr lang="en-GB" sz="2000" b="1" dirty="0">
                <a:latin typeface="Comic Sans MS" panose="030F0702030302020204" pitchFamily="66" charset="0"/>
              </a:rPr>
              <a:t> be afraid to talk.!</a:t>
            </a:r>
            <a:endParaRPr lang="en-GB" dirty="0">
              <a:latin typeface="Comic Sans MS" panose="030F0702030302020204" pitchFamily="66" charset="0"/>
            </a:endParaRPr>
          </a:p>
        </p:txBody>
      </p:sp>
    </p:spTree>
    <p:extLst>
      <p:ext uri="{BB962C8B-B14F-4D97-AF65-F5344CB8AC3E}">
        <p14:creationId xmlns:p14="http://schemas.microsoft.com/office/powerpoint/2010/main" val="3205091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61317" y="703386"/>
            <a:ext cx="5964701" cy="4862870"/>
          </a:xfrm>
          <a:prstGeom prst="rect">
            <a:avLst/>
          </a:prstGeom>
        </p:spPr>
        <p:txBody>
          <a:bodyPr wrap="square">
            <a:spAutoFit/>
          </a:bodyPr>
          <a:lstStyle/>
          <a:p>
            <a:r>
              <a:rPr lang="en-GB" sz="3600" dirty="0">
                <a:latin typeface="+mj-lt"/>
              </a:rPr>
              <a:t>How does your school work to protect children?</a:t>
            </a:r>
          </a:p>
          <a:p>
            <a:endParaRPr lang="en-GB" dirty="0"/>
          </a:p>
          <a:p>
            <a:r>
              <a:rPr lang="en-GB" sz="2000" dirty="0">
                <a:latin typeface="+mj-lt"/>
              </a:rPr>
              <a:t>There are lots of different ways, but one of the main ways is making sure the staff here at your school know how to keep you safe and also make sure you have someone to talk to if you need to.</a:t>
            </a:r>
          </a:p>
          <a:p>
            <a:endParaRPr lang="en-GB" sz="2000" dirty="0">
              <a:latin typeface="+mj-lt"/>
            </a:endParaRPr>
          </a:p>
          <a:p>
            <a:r>
              <a:rPr lang="en-GB" sz="2000" dirty="0">
                <a:latin typeface="+mj-lt"/>
              </a:rPr>
              <a:t>Your </a:t>
            </a:r>
            <a:r>
              <a:rPr lang="en-GB" sz="2000" dirty="0" err="1">
                <a:latin typeface="+mj-lt"/>
              </a:rPr>
              <a:t>Headteacher</a:t>
            </a:r>
            <a:r>
              <a:rPr lang="en-GB" sz="2000" dirty="0">
                <a:latin typeface="+mj-lt"/>
              </a:rPr>
              <a:t> is here to support young people</a:t>
            </a:r>
          </a:p>
          <a:p>
            <a:r>
              <a:rPr lang="en-GB" sz="2000" dirty="0">
                <a:latin typeface="+mj-lt"/>
              </a:rPr>
              <a:t>and their families if there is a Child Protection concern.</a:t>
            </a:r>
          </a:p>
          <a:p>
            <a:endParaRPr lang="en-GB" sz="2000" dirty="0">
              <a:latin typeface="+mj-lt"/>
            </a:endParaRPr>
          </a:p>
          <a:p>
            <a:r>
              <a:rPr lang="en-GB" sz="2000" dirty="0">
                <a:latin typeface="+mj-lt"/>
              </a:rPr>
              <a:t>Safeguarding and Child Protection mean the same</a:t>
            </a:r>
          </a:p>
          <a:p>
            <a:r>
              <a:rPr lang="en-GB" sz="2000" dirty="0">
                <a:latin typeface="+mj-lt"/>
              </a:rPr>
              <a:t>thing and they mean that we look after children</a:t>
            </a:r>
          </a:p>
          <a:p>
            <a:r>
              <a:rPr lang="en-GB" sz="2000" dirty="0">
                <a:latin typeface="+mj-lt"/>
              </a:rPr>
              <a:t>and keep them safe. </a:t>
            </a:r>
          </a:p>
        </p:txBody>
      </p:sp>
      <p:pic>
        <p:nvPicPr>
          <p:cNvPr id="3" name="Picture 2" descr="Download Cute Frame &lt;strong&gt;Kids&lt;/strong&gt; &lt;strong&gt;Cartoon&lt;/strong&gt; &lt;strong&gt;Child&lt;/strong&gt; Free Clipart HD HQ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50166" y="703386"/>
            <a:ext cx="3319976" cy="5795888"/>
          </a:xfrm>
          <a:prstGeom prst="rect">
            <a:avLst/>
          </a:prstGeom>
        </p:spPr>
      </p:pic>
    </p:spTree>
    <p:extLst>
      <p:ext uri="{BB962C8B-B14F-4D97-AF65-F5344CB8AC3E}">
        <p14:creationId xmlns:p14="http://schemas.microsoft.com/office/powerpoint/2010/main" val="505340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49278" y="1842867"/>
            <a:ext cx="6541477" cy="4801314"/>
          </a:xfrm>
          <a:prstGeom prst="rect">
            <a:avLst/>
          </a:prstGeom>
        </p:spPr>
        <p:txBody>
          <a:bodyPr wrap="square">
            <a:spAutoFit/>
          </a:bodyPr>
          <a:lstStyle/>
          <a:p>
            <a:pPr algn="ctr"/>
            <a:r>
              <a:rPr lang="en-GB" sz="3600" dirty="0">
                <a:latin typeface="Curlz MT" panose="04040404050702020202" pitchFamily="82" charset="0"/>
              </a:rPr>
              <a:t>What are the next steps?</a:t>
            </a:r>
          </a:p>
          <a:p>
            <a:pPr algn="ctr"/>
            <a:endParaRPr lang="en-GB" dirty="0">
              <a:latin typeface="+mj-lt"/>
            </a:endParaRPr>
          </a:p>
          <a:p>
            <a:pPr algn="ctr"/>
            <a:r>
              <a:rPr lang="en-GB" dirty="0">
                <a:latin typeface="+mj-lt"/>
              </a:rPr>
              <a:t>Sometimes a member of staff at your school will need</a:t>
            </a:r>
          </a:p>
          <a:p>
            <a:pPr algn="ctr"/>
            <a:r>
              <a:rPr lang="en-GB" dirty="0">
                <a:latin typeface="+mj-lt"/>
              </a:rPr>
              <a:t>to check things with your </a:t>
            </a:r>
            <a:r>
              <a:rPr lang="en-GB" dirty="0" err="1">
                <a:latin typeface="+mj-lt"/>
              </a:rPr>
              <a:t>Headteacher</a:t>
            </a:r>
            <a:r>
              <a:rPr lang="en-GB" dirty="0">
                <a:latin typeface="+mj-lt"/>
              </a:rPr>
              <a:t> and then if</a:t>
            </a:r>
          </a:p>
          <a:p>
            <a:pPr algn="ctr"/>
            <a:r>
              <a:rPr lang="en-GB" dirty="0">
                <a:latin typeface="+mj-lt"/>
              </a:rPr>
              <a:t>they can deal with the issue themselves, they will.</a:t>
            </a:r>
          </a:p>
          <a:p>
            <a:pPr algn="ctr"/>
            <a:endParaRPr lang="en-GB" dirty="0">
              <a:latin typeface="+mj-lt"/>
            </a:endParaRPr>
          </a:p>
          <a:p>
            <a:pPr algn="ctr"/>
            <a:r>
              <a:rPr lang="en-GB" dirty="0">
                <a:latin typeface="+mj-lt"/>
              </a:rPr>
              <a:t>There are times though when they may need to contact</a:t>
            </a:r>
          </a:p>
          <a:p>
            <a:pPr algn="ctr"/>
            <a:r>
              <a:rPr lang="en-GB" dirty="0">
                <a:latin typeface="+mj-lt"/>
              </a:rPr>
              <a:t>some other agencies for support. These may</a:t>
            </a:r>
          </a:p>
          <a:p>
            <a:pPr algn="ctr"/>
            <a:r>
              <a:rPr lang="en-GB" dirty="0">
                <a:latin typeface="+mj-lt"/>
              </a:rPr>
              <a:t>be Children’s Social Care (Social Workers) or Police.</a:t>
            </a:r>
          </a:p>
          <a:p>
            <a:pPr algn="ctr"/>
            <a:endParaRPr lang="en-GB" dirty="0">
              <a:latin typeface="+mj-lt"/>
            </a:endParaRPr>
          </a:p>
          <a:p>
            <a:pPr algn="ctr"/>
            <a:r>
              <a:rPr lang="en-GB" dirty="0">
                <a:latin typeface="+mj-lt"/>
              </a:rPr>
              <a:t>There are lots of other agencies who support children</a:t>
            </a:r>
          </a:p>
          <a:p>
            <a:pPr algn="ctr"/>
            <a:r>
              <a:rPr lang="en-GB" dirty="0">
                <a:latin typeface="+mj-lt"/>
              </a:rPr>
              <a:t>and their families as well.</a:t>
            </a:r>
          </a:p>
          <a:p>
            <a:pPr algn="ctr"/>
            <a:endParaRPr lang="en-GB" dirty="0">
              <a:latin typeface="+mj-lt"/>
            </a:endParaRPr>
          </a:p>
          <a:p>
            <a:pPr algn="ctr"/>
            <a:r>
              <a:rPr lang="en-GB" dirty="0">
                <a:latin typeface="+mj-lt"/>
              </a:rPr>
              <a:t>Your </a:t>
            </a:r>
            <a:r>
              <a:rPr lang="en-GB" dirty="0" err="1">
                <a:latin typeface="+mj-lt"/>
              </a:rPr>
              <a:t>Headteacher</a:t>
            </a:r>
            <a:r>
              <a:rPr lang="en-GB" dirty="0">
                <a:latin typeface="+mj-lt"/>
              </a:rPr>
              <a:t> will talk to you and explain all of</a:t>
            </a:r>
          </a:p>
          <a:p>
            <a:pPr algn="ctr"/>
            <a:r>
              <a:rPr lang="en-GB" dirty="0">
                <a:latin typeface="+mj-lt"/>
              </a:rPr>
              <a:t>this and you can always go and ask them questions</a:t>
            </a:r>
          </a:p>
          <a:p>
            <a:pPr algn="ctr"/>
            <a:r>
              <a:rPr lang="en-GB" dirty="0">
                <a:latin typeface="+mj-lt"/>
              </a:rPr>
              <a:t>if you are unsure about anything. </a:t>
            </a:r>
          </a:p>
        </p:txBody>
      </p:sp>
      <p:sp>
        <p:nvSpPr>
          <p:cNvPr id="3" name="Oval 2"/>
          <p:cNvSpPr/>
          <p:nvPr/>
        </p:nvSpPr>
        <p:spPr>
          <a:xfrm>
            <a:off x="2827606" y="235131"/>
            <a:ext cx="6583680" cy="12540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latin typeface="Curlz MT" panose="04040404050702020202" pitchFamily="82" charset="0"/>
              </a:rPr>
              <a:t>Talk to someone</a:t>
            </a:r>
          </a:p>
        </p:txBody>
      </p:sp>
      <p:pic>
        <p:nvPicPr>
          <p:cNvPr id="4" name="Picture 3">
            <a:extLst>
              <a:ext uri="{FF2B5EF4-FFF2-40B4-BE49-F238E27FC236}">
                <a16:creationId xmlns:a16="http://schemas.microsoft.com/office/drawing/2014/main" id="{6DFC1017-3D87-4D7E-9C55-22C9CACC739D}"/>
              </a:ext>
            </a:extLst>
          </p:cNvPr>
          <p:cNvPicPr>
            <a:picLocks noChangeAspect="1"/>
          </p:cNvPicPr>
          <p:nvPr/>
        </p:nvPicPr>
        <p:blipFill rotWithShape="1">
          <a:blip r:embed="rId2"/>
          <a:srcRect l="12758" t="47423" r="66830" b="29990"/>
          <a:stretch/>
        </p:blipFill>
        <p:spPr>
          <a:xfrm>
            <a:off x="-1" y="4326904"/>
            <a:ext cx="3722857" cy="2317278"/>
          </a:xfrm>
          <a:prstGeom prst="rect">
            <a:avLst/>
          </a:prstGeom>
        </p:spPr>
      </p:pic>
      <p:pic>
        <p:nvPicPr>
          <p:cNvPr id="5" name="Picture 4">
            <a:extLst>
              <a:ext uri="{FF2B5EF4-FFF2-40B4-BE49-F238E27FC236}">
                <a16:creationId xmlns:a16="http://schemas.microsoft.com/office/drawing/2014/main" id="{8CD040B6-7387-4615-9E8B-B695441D7575}"/>
              </a:ext>
            </a:extLst>
          </p:cNvPr>
          <p:cNvPicPr>
            <a:picLocks noChangeAspect="1"/>
          </p:cNvPicPr>
          <p:nvPr/>
        </p:nvPicPr>
        <p:blipFill rotWithShape="1">
          <a:blip r:embed="rId3"/>
          <a:srcRect l="47706" t="43024" r="40000" b="36083"/>
          <a:stretch/>
        </p:blipFill>
        <p:spPr>
          <a:xfrm>
            <a:off x="9411286" y="1489164"/>
            <a:ext cx="2645596" cy="2529123"/>
          </a:xfrm>
          <a:prstGeom prst="rect">
            <a:avLst/>
          </a:prstGeom>
        </p:spPr>
      </p:pic>
    </p:spTree>
    <p:extLst>
      <p:ext uri="{BB962C8B-B14F-4D97-AF65-F5344CB8AC3E}">
        <p14:creationId xmlns:p14="http://schemas.microsoft.com/office/powerpoint/2010/main" val="20668326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9D6BC4F41EF404585F86B316306AD23" ma:contentTypeVersion="14" ma:contentTypeDescription="Create a new document." ma:contentTypeScope="" ma:versionID="99be7bb11f49cfdf2d61b652e53ac92a">
  <xsd:schema xmlns:xsd="http://www.w3.org/2001/XMLSchema" xmlns:xs="http://www.w3.org/2001/XMLSchema" xmlns:p="http://schemas.microsoft.com/office/2006/metadata/properties" xmlns:ns3="1fb1c929-fc81-4284-9a3b-3c7548f1d774" xmlns:ns4="6911264b-4997-49c9-8678-d268174ca1aa" targetNamespace="http://schemas.microsoft.com/office/2006/metadata/properties" ma:root="true" ma:fieldsID="e1fe4e9bb2cae8b9917f21c7d4782d59" ns3:_="" ns4:_="">
    <xsd:import namespace="1fb1c929-fc81-4284-9a3b-3c7548f1d774"/>
    <xsd:import namespace="6911264b-4997-49c9-8678-d268174ca1a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AutoKeyPoints" minOccurs="0"/>
                <xsd:element ref="ns4:MediaServiceKeyPoints" minOccurs="0"/>
                <xsd:element ref="ns4:MediaServiceGenerationTime" minOccurs="0"/>
                <xsd:element ref="ns4:MediaServiceEventHashCode" minOccurs="0"/>
                <xsd:element ref="ns4:MediaServiceOCR"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b1c929-fc81-4284-9a3b-3c7548f1d77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911264b-4997-49c9-8678-d268174ca1aa"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8E2A80B-D6A1-4104-95F4-6C3DB77F5F04}">
  <ds:schemaRefs>
    <ds:schemaRef ds:uri="6911264b-4997-49c9-8678-d268174ca1aa"/>
    <ds:schemaRef ds:uri="http://schemas.microsoft.com/office/2006/documentManagement/types"/>
    <ds:schemaRef ds:uri="http://purl.org/dc/dcmitype/"/>
    <ds:schemaRef ds:uri="http://purl.org/dc/terms/"/>
    <ds:schemaRef ds:uri="http://schemas.openxmlformats.org/package/2006/metadata/core-properties"/>
    <ds:schemaRef ds:uri="1fb1c929-fc81-4284-9a3b-3c7548f1d774"/>
    <ds:schemaRef ds:uri="http://schemas.microsoft.com/office/infopath/2007/PartnerControls"/>
    <ds:schemaRef ds:uri="http://schemas.microsoft.com/office/2006/metadata/properties"/>
    <ds:schemaRef ds:uri="http://www.w3.org/XML/1998/namespace"/>
    <ds:schemaRef ds:uri="http://purl.org/dc/elements/1.1/"/>
  </ds:schemaRefs>
</ds:datastoreItem>
</file>

<file path=customXml/itemProps2.xml><?xml version="1.0" encoding="utf-8"?>
<ds:datastoreItem xmlns:ds="http://schemas.openxmlformats.org/officeDocument/2006/customXml" ds:itemID="{6A8AFEC5-1D86-49B6-B37E-E27CCC36A2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b1c929-fc81-4284-9a3b-3c7548f1d774"/>
    <ds:schemaRef ds:uri="6911264b-4997-49c9-8678-d268174ca1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7FA9391-8019-496A-997A-DE57469CBA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174</TotalTime>
  <Words>975</Words>
  <Application>Microsoft Office PowerPoint</Application>
  <PresentationFormat>Widescreen</PresentationFormat>
  <Paragraphs>129</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Calibri Light</vt:lpstr>
      <vt:lpstr>Candara Light</vt:lpstr>
      <vt:lpstr>Comic Sans MS</vt:lpstr>
      <vt:lpstr>Copperplate Gothic Bold</vt:lpstr>
      <vt:lpstr>Curlz MT</vt:lpstr>
      <vt:lpstr>Office Theme</vt:lpstr>
      <vt:lpstr>Safeguarding Policy Child Friendly Version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Safeguarding Policy Child Friendly Version</dc:title>
  <dc:creator>L Masterson</dc:creator>
  <cp:lastModifiedBy>Liza Thomson</cp:lastModifiedBy>
  <cp:revision>25</cp:revision>
  <dcterms:created xsi:type="dcterms:W3CDTF">2021-06-30T14:10:38Z</dcterms:created>
  <dcterms:modified xsi:type="dcterms:W3CDTF">2023-09-30T22:16:19Z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0x010100F9D6BC4F41EF404585F86B316306AD23</vt:lpwstr>
  </property>
</Properties>
</file>